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gif" ContentType="image/gif"/>
  <Default Extension="tiff" ContentType="image/tiff"/>
  <Override PartName="/ppt/slides/slide89.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7"/>
  </p:notesMasterIdLst>
  <p:sldIdLst>
    <p:sldId id="274" r:id="rId2"/>
    <p:sldId id="286" r:id="rId3"/>
    <p:sldId id="289" r:id="rId4"/>
    <p:sldId id="275" r:id="rId5"/>
    <p:sldId id="279" r:id="rId6"/>
    <p:sldId id="296" r:id="rId7"/>
    <p:sldId id="276" r:id="rId8"/>
    <p:sldId id="277" r:id="rId9"/>
    <p:sldId id="278" r:id="rId10"/>
    <p:sldId id="281" r:id="rId11"/>
    <p:sldId id="282" r:id="rId12"/>
    <p:sldId id="284" r:id="rId13"/>
    <p:sldId id="287" r:id="rId14"/>
    <p:sldId id="288" r:id="rId15"/>
    <p:sldId id="285" r:id="rId16"/>
    <p:sldId id="290" r:id="rId17"/>
    <p:sldId id="291" r:id="rId18"/>
    <p:sldId id="283" r:id="rId19"/>
    <p:sldId id="273" r:id="rId20"/>
    <p:sldId id="292" r:id="rId21"/>
    <p:sldId id="293" r:id="rId22"/>
    <p:sldId id="294" r:id="rId23"/>
    <p:sldId id="295" r:id="rId24"/>
    <p:sldId id="297" r:id="rId25"/>
    <p:sldId id="298" r:id="rId26"/>
    <p:sldId id="300" r:id="rId27"/>
    <p:sldId id="299" r:id="rId28"/>
    <p:sldId id="280" r:id="rId29"/>
    <p:sldId id="303" r:id="rId30"/>
    <p:sldId id="301" r:id="rId31"/>
    <p:sldId id="302" r:id="rId32"/>
    <p:sldId id="304" r:id="rId33"/>
    <p:sldId id="305" r:id="rId34"/>
    <p:sldId id="306" r:id="rId35"/>
    <p:sldId id="307" r:id="rId36"/>
    <p:sldId id="309" r:id="rId37"/>
    <p:sldId id="310" r:id="rId38"/>
    <p:sldId id="311" r:id="rId39"/>
    <p:sldId id="312" r:id="rId40"/>
    <p:sldId id="313" r:id="rId41"/>
    <p:sldId id="314" r:id="rId42"/>
    <p:sldId id="322" r:id="rId43"/>
    <p:sldId id="323" r:id="rId44"/>
    <p:sldId id="324" r:id="rId45"/>
    <p:sldId id="325" r:id="rId46"/>
    <p:sldId id="326" r:id="rId47"/>
    <p:sldId id="327" r:id="rId48"/>
    <p:sldId id="328" r:id="rId49"/>
    <p:sldId id="308" r:id="rId50"/>
    <p:sldId id="315" r:id="rId51"/>
    <p:sldId id="316" r:id="rId52"/>
    <p:sldId id="317" r:id="rId53"/>
    <p:sldId id="318" r:id="rId54"/>
    <p:sldId id="319" r:id="rId55"/>
    <p:sldId id="320" r:id="rId56"/>
    <p:sldId id="264" r:id="rId57"/>
    <p:sldId id="330" r:id="rId58"/>
    <p:sldId id="331" r:id="rId59"/>
    <p:sldId id="332" r:id="rId60"/>
    <p:sldId id="333" r:id="rId61"/>
    <p:sldId id="334" r:id="rId62"/>
    <p:sldId id="335" r:id="rId63"/>
    <p:sldId id="336" r:id="rId64"/>
    <p:sldId id="337" r:id="rId65"/>
    <p:sldId id="338" r:id="rId66"/>
    <p:sldId id="340" r:id="rId67"/>
    <p:sldId id="341" r:id="rId68"/>
    <p:sldId id="342" r:id="rId69"/>
    <p:sldId id="345" r:id="rId70"/>
    <p:sldId id="346" r:id="rId71"/>
    <p:sldId id="347" r:id="rId72"/>
    <p:sldId id="344" r:id="rId73"/>
    <p:sldId id="339" r:id="rId74"/>
    <p:sldId id="343" r:id="rId75"/>
    <p:sldId id="354" r:id="rId76"/>
    <p:sldId id="348" r:id="rId77"/>
    <p:sldId id="351" r:id="rId78"/>
    <p:sldId id="352" r:id="rId79"/>
    <p:sldId id="353" r:id="rId80"/>
    <p:sldId id="350" r:id="rId81"/>
    <p:sldId id="355" r:id="rId82"/>
    <p:sldId id="257" r:id="rId83"/>
    <p:sldId id="259" r:id="rId84"/>
    <p:sldId id="258" r:id="rId85"/>
    <p:sldId id="260" r:id="rId86"/>
    <p:sldId id="261" r:id="rId87"/>
    <p:sldId id="267" r:id="rId88"/>
    <p:sldId id="266" r:id="rId89"/>
    <p:sldId id="265" r:id="rId90"/>
    <p:sldId id="271" r:id="rId91"/>
    <p:sldId id="269" r:id="rId92"/>
    <p:sldId id="268" r:id="rId93"/>
    <p:sldId id="262" r:id="rId94"/>
    <p:sldId id="321" r:id="rId95"/>
    <p:sldId id="329" r:id="rId96"/>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537D"/>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71" autoAdjust="0"/>
    <p:restoredTop sz="95958"/>
  </p:normalViewPr>
  <p:slideViewPr>
    <p:cSldViewPr snapToGrid="0">
      <p:cViewPr>
        <p:scale>
          <a:sx n="54" d="100"/>
          <a:sy n="54" d="100"/>
        </p:scale>
        <p:origin x="-1302" y="-306"/>
      </p:cViewPr>
      <p:guideLst>
        <p:guide orient="horz" pos="2160"/>
        <p:guide pos="3840"/>
      </p:guideLst>
    </p:cSldViewPr>
  </p:slideViewPr>
  <p:notesTextViewPr>
    <p:cViewPr>
      <p:scale>
        <a:sx n="1" d="1"/>
        <a:sy n="1" d="1"/>
      </p:scale>
      <p:origin x="0" y="3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49DF63-1CFD-0B40-8116-6AF37629D2D0}" type="datetimeFigureOut">
              <a:rPr lang="en-US" smtClean="0"/>
              <a:pPr/>
              <a:t>7/14/2015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132B1C-8A12-F647-812F-7B62171DCB78}" type="slidenum">
              <a:rPr lang="en-US" smtClean="0"/>
              <a:pPr/>
              <a:t>‹nr.›</a:t>
            </a:fld>
            <a:endParaRPr lang="en-US"/>
          </a:p>
        </p:txBody>
      </p:sp>
    </p:spTree>
    <p:extLst>
      <p:ext uri="{BB962C8B-B14F-4D97-AF65-F5344CB8AC3E}">
        <p14:creationId xmlns:p14="http://schemas.microsoft.com/office/powerpoint/2010/main" xmlns="" val="29809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Evert</a:t>
            </a:r>
          </a:p>
          <a:p>
            <a:endParaRPr lang="en-US" dirty="0" smtClean="0"/>
          </a:p>
          <a:p>
            <a:r>
              <a:rPr lang="en-US" dirty="0" smtClean="0"/>
              <a:t>Open</a:t>
            </a:r>
            <a:r>
              <a:rPr lang="en-US" baseline="0" dirty="0" smtClean="0"/>
              <a:t> </a:t>
            </a:r>
            <a:r>
              <a:rPr lang="en-US" baseline="0" dirty="0" smtClean="0"/>
              <a:t>group to solve any kind of questions (slack)</a:t>
            </a:r>
          </a:p>
          <a:p>
            <a:r>
              <a:rPr lang="en-US" baseline="0" dirty="0" smtClean="0"/>
              <a:t>Meteor and JavaScript digital books</a:t>
            </a:r>
          </a:p>
          <a:p>
            <a:r>
              <a:rPr lang="en-US" baseline="0" dirty="0" smtClean="0"/>
              <a:t>2 project themes to get started</a:t>
            </a:r>
          </a:p>
          <a:p>
            <a:r>
              <a:rPr lang="en-US" baseline="0" dirty="0" smtClean="0"/>
              <a:t>Design-thinking activity</a:t>
            </a:r>
          </a:p>
          <a:p>
            <a:r>
              <a:rPr lang="en-US" baseline="0" dirty="0" smtClean="0"/>
              <a:t>Both Windows and iOS</a:t>
            </a:r>
          </a:p>
          <a:p>
            <a:r>
              <a:rPr lang="en-US" baseline="0" dirty="0" smtClean="0"/>
              <a:t>Responsive web design</a:t>
            </a:r>
          </a:p>
          <a:p>
            <a:r>
              <a:rPr lang="en-US" baseline="0" dirty="0" smtClean="0"/>
              <a:t>Physical classes</a:t>
            </a:r>
          </a:p>
          <a:p>
            <a:r>
              <a:rPr lang="en-US" baseline="0" dirty="0" smtClean="0"/>
              <a:t>Business mentoring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8132B1C-8A12-F647-812F-7B62171DCB78}" type="slidenum">
              <a:rPr lang="en-US" smtClean="0"/>
              <a:pPr/>
              <a:t>80</a:t>
            </a:fld>
            <a:endParaRPr lang="en-US"/>
          </a:p>
        </p:txBody>
      </p:sp>
    </p:spTree>
    <p:extLst>
      <p:ext uri="{BB962C8B-B14F-4D97-AF65-F5344CB8AC3E}">
        <p14:creationId xmlns:p14="http://schemas.microsoft.com/office/powerpoint/2010/main" xmlns="" val="1336189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a:t>
            </a:r>
            <a:r>
              <a:rPr lang="en-US" baseline="0" dirty="0" smtClean="0"/>
              <a:t> group to solve any kind of questions (slack)</a:t>
            </a:r>
          </a:p>
          <a:p>
            <a:r>
              <a:rPr lang="en-US" baseline="0" dirty="0" smtClean="0"/>
              <a:t>Meteor and JavaScript digital books</a:t>
            </a:r>
          </a:p>
          <a:p>
            <a:r>
              <a:rPr lang="en-US" baseline="0" dirty="0" smtClean="0"/>
              <a:t>2 project themes to get started</a:t>
            </a:r>
          </a:p>
          <a:p>
            <a:r>
              <a:rPr lang="en-US" baseline="0" dirty="0" smtClean="0"/>
              <a:t>Design-thinking activity</a:t>
            </a:r>
          </a:p>
          <a:p>
            <a:r>
              <a:rPr lang="en-US" baseline="0" smtClean="0"/>
              <a:t>Both Windows and </a:t>
            </a:r>
            <a:r>
              <a:rPr lang="en-US" baseline="0" dirty="0" smtClean="0"/>
              <a:t>iOS</a:t>
            </a:r>
          </a:p>
          <a:p>
            <a:r>
              <a:rPr lang="en-US" baseline="0" dirty="0" smtClean="0"/>
              <a:t>Responsive web design</a:t>
            </a:r>
          </a:p>
          <a:p>
            <a:r>
              <a:rPr lang="en-US" baseline="0" dirty="0" smtClean="0"/>
              <a:t>Physical classes</a:t>
            </a:r>
          </a:p>
          <a:p>
            <a:r>
              <a:rPr lang="en-US" baseline="0" dirty="0" smtClean="0"/>
              <a:t>Business mentoring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8132B1C-8A12-F647-812F-7B62171DCB78}" type="slidenum">
              <a:rPr lang="en-US" smtClean="0"/>
              <a:pPr/>
              <a:t>81</a:t>
            </a:fld>
            <a:endParaRPr lang="en-US"/>
          </a:p>
        </p:txBody>
      </p:sp>
    </p:spTree>
    <p:extLst>
      <p:ext uri="{BB962C8B-B14F-4D97-AF65-F5344CB8AC3E}">
        <p14:creationId xmlns:p14="http://schemas.microsoft.com/office/powerpoint/2010/main" xmlns="" val="1614718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n-GB"/>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n-GB"/>
          </a:p>
        </p:txBody>
      </p:sp>
      <p:sp>
        <p:nvSpPr>
          <p:cNvPr id="4" name="Marcador de fecha 3"/>
          <p:cNvSpPr>
            <a:spLocks noGrp="1"/>
          </p:cNvSpPr>
          <p:nvPr>
            <p:ph type="dt" sz="half" idx="10"/>
          </p:nvPr>
        </p:nvSpPr>
        <p:spPr/>
        <p:txBody>
          <a:bodyPr/>
          <a:lstStyle/>
          <a:p>
            <a:fld id="{940CF575-8649-40B3-B711-6DF41320DDED}" type="datetimeFigureOut">
              <a:rPr lang="en-GB" smtClean="0"/>
              <a:pPr/>
              <a:t>14/07/2015</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F928CE45-22B1-4CDB-B329-385471839B44}" type="slidenum">
              <a:rPr lang="en-GB" smtClean="0"/>
              <a:pPr/>
              <a:t>‹nr.›</a:t>
            </a:fld>
            <a:endParaRPr lang="en-GB"/>
          </a:p>
        </p:txBody>
      </p:sp>
    </p:spTree>
    <p:extLst>
      <p:ext uri="{BB962C8B-B14F-4D97-AF65-F5344CB8AC3E}">
        <p14:creationId xmlns:p14="http://schemas.microsoft.com/office/powerpoint/2010/main" xmlns="" val="3788987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GB"/>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Marcador de fecha 3"/>
          <p:cNvSpPr>
            <a:spLocks noGrp="1"/>
          </p:cNvSpPr>
          <p:nvPr>
            <p:ph type="dt" sz="half" idx="10"/>
          </p:nvPr>
        </p:nvSpPr>
        <p:spPr/>
        <p:txBody>
          <a:bodyPr/>
          <a:lstStyle/>
          <a:p>
            <a:fld id="{940CF575-8649-40B3-B711-6DF41320DDED}" type="datetimeFigureOut">
              <a:rPr lang="en-GB" smtClean="0"/>
              <a:pPr/>
              <a:t>14/07/2015</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F928CE45-22B1-4CDB-B329-385471839B44}" type="slidenum">
              <a:rPr lang="en-GB" smtClean="0"/>
              <a:pPr/>
              <a:t>‹nr.›</a:t>
            </a:fld>
            <a:endParaRPr lang="en-GB"/>
          </a:p>
        </p:txBody>
      </p:sp>
    </p:spTree>
    <p:extLst>
      <p:ext uri="{BB962C8B-B14F-4D97-AF65-F5344CB8AC3E}">
        <p14:creationId xmlns:p14="http://schemas.microsoft.com/office/powerpoint/2010/main" xmlns="" val="2828794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n-GB"/>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Marcador de fecha 3"/>
          <p:cNvSpPr>
            <a:spLocks noGrp="1"/>
          </p:cNvSpPr>
          <p:nvPr>
            <p:ph type="dt" sz="half" idx="10"/>
          </p:nvPr>
        </p:nvSpPr>
        <p:spPr/>
        <p:txBody>
          <a:bodyPr/>
          <a:lstStyle/>
          <a:p>
            <a:fld id="{940CF575-8649-40B3-B711-6DF41320DDED}" type="datetimeFigureOut">
              <a:rPr lang="en-GB" smtClean="0"/>
              <a:pPr/>
              <a:t>14/07/2015</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F928CE45-22B1-4CDB-B329-385471839B44}" type="slidenum">
              <a:rPr lang="en-GB" smtClean="0"/>
              <a:pPr/>
              <a:t>‹nr.›</a:t>
            </a:fld>
            <a:endParaRPr lang="en-GB"/>
          </a:p>
        </p:txBody>
      </p:sp>
    </p:spTree>
    <p:extLst>
      <p:ext uri="{BB962C8B-B14F-4D97-AF65-F5344CB8AC3E}">
        <p14:creationId xmlns:p14="http://schemas.microsoft.com/office/powerpoint/2010/main" xmlns="" val="4222707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GB"/>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Marcador de fecha 3"/>
          <p:cNvSpPr>
            <a:spLocks noGrp="1"/>
          </p:cNvSpPr>
          <p:nvPr>
            <p:ph type="dt" sz="half" idx="10"/>
          </p:nvPr>
        </p:nvSpPr>
        <p:spPr/>
        <p:txBody>
          <a:bodyPr/>
          <a:lstStyle/>
          <a:p>
            <a:fld id="{940CF575-8649-40B3-B711-6DF41320DDED}" type="datetimeFigureOut">
              <a:rPr lang="en-GB" smtClean="0"/>
              <a:pPr/>
              <a:t>14/07/2015</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F928CE45-22B1-4CDB-B329-385471839B44}" type="slidenum">
              <a:rPr lang="en-GB" smtClean="0"/>
              <a:pPr/>
              <a:t>‹nr.›</a:t>
            </a:fld>
            <a:endParaRPr lang="en-GB"/>
          </a:p>
        </p:txBody>
      </p:sp>
    </p:spTree>
    <p:extLst>
      <p:ext uri="{BB962C8B-B14F-4D97-AF65-F5344CB8AC3E}">
        <p14:creationId xmlns:p14="http://schemas.microsoft.com/office/powerpoint/2010/main" xmlns="" val="1735698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n-GB"/>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940CF575-8649-40B3-B711-6DF41320DDED}" type="datetimeFigureOut">
              <a:rPr lang="en-GB" smtClean="0"/>
              <a:pPr/>
              <a:t>14/07/2015</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F928CE45-22B1-4CDB-B329-385471839B44}" type="slidenum">
              <a:rPr lang="en-GB" smtClean="0"/>
              <a:pPr/>
              <a:t>‹nr.›</a:t>
            </a:fld>
            <a:endParaRPr lang="en-GB"/>
          </a:p>
        </p:txBody>
      </p:sp>
    </p:spTree>
    <p:extLst>
      <p:ext uri="{BB962C8B-B14F-4D97-AF65-F5344CB8AC3E}">
        <p14:creationId xmlns:p14="http://schemas.microsoft.com/office/powerpoint/2010/main" xmlns="" val="1581498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GB"/>
          </a:p>
        </p:txBody>
      </p:sp>
      <p:sp>
        <p:nvSpPr>
          <p:cNvPr id="3" name="Marcador de contenido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Marcador de contenido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5" name="Marcador de fecha 4"/>
          <p:cNvSpPr>
            <a:spLocks noGrp="1"/>
          </p:cNvSpPr>
          <p:nvPr>
            <p:ph type="dt" sz="half" idx="10"/>
          </p:nvPr>
        </p:nvSpPr>
        <p:spPr/>
        <p:txBody>
          <a:bodyPr/>
          <a:lstStyle/>
          <a:p>
            <a:fld id="{940CF575-8649-40B3-B711-6DF41320DDED}" type="datetimeFigureOut">
              <a:rPr lang="en-GB" smtClean="0"/>
              <a:pPr/>
              <a:t>14/07/2015</a:t>
            </a:fld>
            <a:endParaRPr lang="en-GB"/>
          </a:p>
        </p:txBody>
      </p:sp>
      <p:sp>
        <p:nvSpPr>
          <p:cNvPr id="6" name="Marcador de pie de página 5"/>
          <p:cNvSpPr>
            <a:spLocks noGrp="1"/>
          </p:cNvSpPr>
          <p:nvPr>
            <p:ph type="ftr" sz="quarter" idx="11"/>
          </p:nvPr>
        </p:nvSpPr>
        <p:spPr/>
        <p:txBody>
          <a:bodyPr/>
          <a:lstStyle/>
          <a:p>
            <a:endParaRPr lang="en-GB"/>
          </a:p>
        </p:txBody>
      </p:sp>
      <p:sp>
        <p:nvSpPr>
          <p:cNvPr id="7" name="Marcador de número de diapositiva 6"/>
          <p:cNvSpPr>
            <a:spLocks noGrp="1"/>
          </p:cNvSpPr>
          <p:nvPr>
            <p:ph type="sldNum" sz="quarter" idx="12"/>
          </p:nvPr>
        </p:nvSpPr>
        <p:spPr/>
        <p:txBody>
          <a:bodyPr/>
          <a:lstStyle/>
          <a:p>
            <a:fld id="{F928CE45-22B1-4CDB-B329-385471839B44}" type="slidenum">
              <a:rPr lang="en-GB" smtClean="0"/>
              <a:pPr/>
              <a:t>‹nr.›</a:t>
            </a:fld>
            <a:endParaRPr lang="en-GB"/>
          </a:p>
        </p:txBody>
      </p:sp>
    </p:spTree>
    <p:extLst>
      <p:ext uri="{BB962C8B-B14F-4D97-AF65-F5344CB8AC3E}">
        <p14:creationId xmlns:p14="http://schemas.microsoft.com/office/powerpoint/2010/main" xmlns="" val="3973365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n-GB"/>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7" name="Marcador de fecha 6"/>
          <p:cNvSpPr>
            <a:spLocks noGrp="1"/>
          </p:cNvSpPr>
          <p:nvPr>
            <p:ph type="dt" sz="half" idx="10"/>
          </p:nvPr>
        </p:nvSpPr>
        <p:spPr/>
        <p:txBody>
          <a:bodyPr/>
          <a:lstStyle/>
          <a:p>
            <a:fld id="{940CF575-8649-40B3-B711-6DF41320DDED}" type="datetimeFigureOut">
              <a:rPr lang="en-GB" smtClean="0"/>
              <a:pPr/>
              <a:t>14/07/2015</a:t>
            </a:fld>
            <a:endParaRPr lang="en-GB"/>
          </a:p>
        </p:txBody>
      </p:sp>
      <p:sp>
        <p:nvSpPr>
          <p:cNvPr id="8" name="Marcador de pie de página 7"/>
          <p:cNvSpPr>
            <a:spLocks noGrp="1"/>
          </p:cNvSpPr>
          <p:nvPr>
            <p:ph type="ftr" sz="quarter" idx="11"/>
          </p:nvPr>
        </p:nvSpPr>
        <p:spPr/>
        <p:txBody>
          <a:bodyPr/>
          <a:lstStyle/>
          <a:p>
            <a:endParaRPr lang="en-GB"/>
          </a:p>
        </p:txBody>
      </p:sp>
      <p:sp>
        <p:nvSpPr>
          <p:cNvPr id="9" name="Marcador de número de diapositiva 8"/>
          <p:cNvSpPr>
            <a:spLocks noGrp="1"/>
          </p:cNvSpPr>
          <p:nvPr>
            <p:ph type="sldNum" sz="quarter" idx="12"/>
          </p:nvPr>
        </p:nvSpPr>
        <p:spPr/>
        <p:txBody>
          <a:bodyPr/>
          <a:lstStyle/>
          <a:p>
            <a:fld id="{F928CE45-22B1-4CDB-B329-385471839B44}" type="slidenum">
              <a:rPr lang="en-GB" smtClean="0"/>
              <a:pPr/>
              <a:t>‹nr.›</a:t>
            </a:fld>
            <a:endParaRPr lang="en-GB"/>
          </a:p>
        </p:txBody>
      </p:sp>
    </p:spTree>
    <p:extLst>
      <p:ext uri="{BB962C8B-B14F-4D97-AF65-F5344CB8AC3E}">
        <p14:creationId xmlns:p14="http://schemas.microsoft.com/office/powerpoint/2010/main" xmlns="" val="1296889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GB"/>
          </a:p>
        </p:txBody>
      </p:sp>
      <p:sp>
        <p:nvSpPr>
          <p:cNvPr id="3" name="Marcador de fecha 2"/>
          <p:cNvSpPr>
            <a:spLocks noGrp="1"/>
          </p:cNvSpPr>
          <p:nvPr>
            <p:ph type="dt" sz="half" idx="10"/>
          </p:nvPr>
        </p:nvSpPr>
        <p:spPr/>
        <p:txBody>
          <a:bodyPr/>
          <a:lstStyle/>
          <a:p>
            <a:fld id="{940CF575-8649-40B3-B711-6DF41320DDED}" type="datetimeFigureOut">
              <a:rPr lang="en-GB" smtClean="0"/>
              <a:pPr/>
              <a:t>14/07/2015</a:t>
            </a:fld>
            <a:endParaRPr lang="en-GB"/>
          </a:p>
        </p:txBody>
      </p:sp>
      <p:sp>
        <p:nvSpPr>
          <p:cNvPr id="4" name="Marcador de pie de página 3"/>
          <p:cNvSpPr>
            <a:spLocks noGrp="1"/>
          </p:cNvSpPr>
          <p:nvPr>
            <p:ph type="ftr" sz="quarter" idx="11"/>
          </p:nvPr>
        </p:nvSpPr>
        <p:spPr/>
        <p:txBody>
          <a:bodyPr/>
          <a:lstStyle/>
          <a:p>
            <a:endParaRPr lang="en-GB"/>
          </a:p>
        </p:txBody>
      </p:sp>
      <p:sp>
        <p:nvSpPr>
          <p:cNvPr id="5" name="Marcador de número de diapositiva 4"/>
          <p:cNvSpPr>
            <a:spLocks noGrp="1"/>
          </p:cNvSpPr>
          <p:nvPr>
            <p:ph type="sldNum" sz="quarter" idx="12"/>
          </p:nvPr>
        </p:nvSpPr>
        <p:spPr/>
        <p:txBody>
          <a:bodyPr/>
          <a:lstStyle/>
          <a:p>
            <a:fld id="{F928CE45-22B1-4CDB-B329-385471839B44}" type="slidenum">
              <a:rPr lang="en-GB" smtClean="0"/>
              <a:pPr/>
              <a:t>‹nr.›</a:t>
            </a:fld>
            <a:endParaRPr lang="en-GB"/>
          </a:p>
        </p:txBody>
      </p:sp>
    </p:spTree>
    <p:extLst>
      <p:ext uri="{BB962C8B-B14F-4D97-AF65-F5344CB8AC3E}">
        <p14:creationId xmlns:p14="http://schemas.microsoft.com/office/powerpoint/2010/main" xmlns="" val="2517955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940CF575-8649-40B3-B711-6DF41320DDED}" type="datetimeFigureOut">
              <a:rPr lang="en-GB" smtClean="0"/>
              <a:pPr/>
              <a:t>14/07/2015</a:t>
            </a:fld>
            <a:endParaRPr lang="en-GB"/>
          </a:p>
        </p:txBody>
      </p:sp>
      <p:sp>
        <p:nvSpPr>
          <p:cNvPr id="3" name="Marcador de pie de página 2"/>
          <p:cNvSpPr>
            <a:spLocks noGrp="1"/>
          </p:cNvSpPr>
          <p:nvPr>
            <p:ph type="ftr" sz="quarter" idx="11"/>
          </p:nvPr>
        </p:nvSpPr>
        <p:spPr/>
        <p:txBody>
          <a:bodyPr/>
          <a:lstStyle/>
          <a:p>
            <a:endParaRPr lang="en-GB"/>
          </a:p>
        </p:txBody>
      </p:sp>
      <p:sp>
        <p:nvSpPr>
          <p:cNvPr id="4" name="Marcador de número de diapositiva 3"/>
          <p:cNvSpPr>
            <a:spLocks noGrp="1"/>
          </p:cNvSpPr>
          <p:nvPr>
            <p:ph type="sldNum" sz="quarter" idx="12"/>
          </p:nvPr>
        </p:nvSpPr>
        <p:spPr/>
        <p:txBody>
          <a:bodyPr/>
          <a:lstStyle/>
          <a:p>
            <a:fld id="{F928CE45-22B1-4CDB-B329-385471839B44}" type="slidenum">
              <a:rPr lang="en-GB" smtClean="0"/>
              <a:pPr/>
              <a:t>‹nr.›</a:t>
            </a:fld>
            <a:endParaRPr lang="en-GB"/>
          </a:p>
        </p:txBody>
      </p:sp>
    </p:spTree>
    <p:extLst>
      <p:ext uri="{BB962C8B-B14F-4D97-AF65-F5344CB8AC3E}">
        <p14:creationId xmlns:p14="http://schemas.microsoft.com/office/powerpoint/2010/main" xmlns="" val="829905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GB"/>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940CF575-8649-40B3-B711-6DF41320DDED}" type="datetimeFigureOut">
              <a:rPr lang="en-GB" smtClean="0"/>
              <a:pPr/>
              <a:t>14/07/2015</a:t>
            </a:fld>
            <a:endParaRPr lang="en-GB"/>
          </a:p>
        </p:txBody>
      </p:sp>
      <p:sp>
        <p:nvSpPr>
          <p:cNvPr id="6" name="Marcador de pie de página 5"/>
          <p:cNvSpPr>
            <a:spLocks noGrp="1"/>
          </p:cNvSpPr>
          <p:nvPr>
            <p:ph type="ftr" sz="quarter" idx="11"/>
          </p:nvPr>
        </p:nvSpPr>
        <p:spPr/>
        <p:txBody>
          <a:bodyPr/>
          <a:lstStyle/>
          <a:p>
            <a:endParaRPr lang="en-GB"/>
          </a:p>
        </p:txBody>
      </p:sp>
      <p:sp>
        <p:nvSpPr>
          <p:cNvPr id="7" name="Marcador de número de diapositiva 6"/>
          <p:cNvSpPr>
            <a:spLocks noGrp="1"/>
          </p:cNvSpPr>
          <p:nvPr>
            <p:ph type="sldNum" sz="quarter" idx="12"/>
          </p:nvPr>
        </p:nvSpPr>
        <p:spPr/>
        <p:txBody>
          <a:bodyPr/>
          <a:lstStyle/>
          <a:p>
            <a:fld id="{F928CE45-22B1-4CDB-B329-385471839B44}" type="slidenum">
              <a:rPr lang="en-GB" smtClean="0"/>
              <a:pPr/>
              <a:t>‹nr.›</a:t>
            </a:fld>
            <a:endParaRPr lang="en-GB"/>
          </a:p>
        </p:txBody>
      </p:sp>
    </p:spTree>
    <p:extLst>
      <p:ext uri="{BB962C8B-B14F-4D97-AF65-F5344CB8AC3E}">
        <p14:creationId xmlns:p14="http://schemas.microsoft.com/office/powerpoint/2010/main" xmlns="" val="1624443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GB"/>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940CF575-8649-40B3-B711-6DF41320DDED}" type="datetimeFigureOut">
              <a:rPr lang="en-GB" smtClean="0"/>
              <a:pPr/>
              <a:t>14/07/2015</a:t>
            </a:fld>
            <a:endParaRPr lang="en-GB"/>
          </a:p>
        </p:txBody>
      </p:sp>
      <p:sp>
        <p:nvSpPr>
          <p:cNvPr id="6" name="Marcador de pie de página 5"/>
          <p:cNvSpPr>
            <a:spLocks noGrp="1"/>
          </p:cNvSpPr>
          <p:nvPr>
            <p:ph type="ftr" sz="quarter" idx="11"/>
          </p:nvPr>
        </p:nvSpPr>
        <p:spPr/>
        <p:txBody>
          <a:bodyPr/>
          <a:lstStyle/>
          <a:p>
            <a:endParaRPr lang="en-GB"/>
          </a:p>
        </p:txBody>
      </p:sp>
      <p:sp>
        <p:nvSpPr>
          <p:cNvPr id="7" name="Marcador de número de diapositiva 6"/>
          <p:cNvSpPr>
            <a:spLocks noGrp="1"/>
          </p:cNvSpPr>
          <p:nvPr>
            <p:ph type="sldNum" sz="quarter" idx="12"/>
          </p:nvPr>
        </p:nvSpPr>
        <p:spPr/>
        <p:txBody>
          <a:bodyPr/>
          <a:lstStyle/>
          <a:p>
            <a:fld id="{F928CE45-22B1-4CDB-B329-385471839B44}" type="slidenum">
              <a:rPr lang="en-GB" smtClean="0"/>
              <a:pPr/>
              <a:t>‹nr.›</a:t>
            </a:fld>
            <a:endParaRPr lang="en-GB"/>
          </a:p>
        </p:txBody>
      </p:sp>
    </p:spTree>
    <p:extLst>
      <p:ext uri="{BB962C8B-B14F-4D97-AF65-F5344CB8AC3E}">
        <p14:creationId xmlns:p14="http://schemas.microsoft.com/office/powerpoint/2010/main" xmlns="" val="4047337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n-GB"/>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0CF575-8649-40B3-B711-6DF41320DDED}" type="datetimeFigureOut">
              <a:rPr lang="en-GB" smtClean="0"/>
              <a:pPr/>
              <a:t>14/07/2015</a:t>
            </a:fld>
            <a:endParaRPr lang="en-GB"/>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28CE45-22B1-4CDB-B329-385471839B44}" type="slidenum">
              <a:rPr lang="en-GB" smtClean="0"/>
              <a:pPr/>
              <a:t>‹nr.›</a:t>
            </a:fld>
            <a:endParaRPr lang="en-GB"/>
          </a:p>
        </p:txBody>
      </p:sp>
    </p:spTree>
    <p:extLst>
      <p:ext uri="{BB962C8B-B14F-4D97-AF65-F5344CB8AC3E}">
        <p14:creationId xmlns:p14="http://schemas.microsoft.com/office/powerpoint/2010/main" xmlns="" val="14973886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jpe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jpeg"/><Relationship Id="rId17" Type="http://schemas.openxmlformats.org/officeDocument/2006/relationships/image" Target="../media/image16.png"/><Relationship Id="rId2" Type="http://schemas.openxmlformats.org/officeDocument/2006/relationships/image" Target="../media/image1.gif"/><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gif"/><Relationship Id="rId10" Type="http://schemas.openxmlformats.org/officeDocument/2006/relationships/image" Target="../media/image9.jpe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jpeg"/></Relationships>
</file>

<file path=ppt/slides/_rels/slide10.xml.rels><?xml version="1.0" encoding="UTF-8" standalone="yes"?>
<Relationships xmlns="http://schemas.openxmlformats.org/package/2006/relationships"><Relationship Id="rId8" Type="http://schemas.openxmlformats.org/officeDocument/2006/relationships/hyperlink" Target="http://www.w3schools.com/tags/tag_dd.asp" TargetMode="External"/><Relationship Id="rId13" Type="http://schemas.openxmlformats.org/officeDocument/2006/relationships/hyperlink" Target="http://www.w3schools.com/tags/tag_caption.asp" TargetMode="External"/><Relationship Id="rId18" Type="http://schemas.openxmlformats.org/officeDocument/2006/relationships/hyperlink" Target="http://www.w3schools.com/tags/tag_tfoot.asp" TargetMode="External"/><Relationship Id="rId3" Type="http://schemas.openxmlformats.org/officeDocument/2006/relationships/hyperlink" Target="http://www.w3schools.com/tags/tag_ul.asp" TargetMode="External"/><Relationship Id="rId7" Type="http://schemas.openxmlformats.org/officeDocument/2006/relationships/hyperlink" Target="http://www.w3schools.com/tags/tag_dt.asp" TargetMode="External"/><Relationship Id="rId12" Type="http://schemas.openxmlformats.org/officeDocument/2006/relationships/hyperlink" Target="http://www.w3schools.com/tags/tag_td.asp" TargetMode="External"/><Relationship Id="rId17" Type="http://schemas.openxmlformats.org/officeDocument/2006/relationships/hyperlink" Target="http://www.w3schools.com/tags/tag_tbody.asp" TargetMode="External"/><Relationship Id="rId2" Type="http://schemas.openxmlformats.org/officeDocument/2006/relationships/image" Target="../media/image2.png"/><Relationship Id="rId16" Type="http://schemas.openxmlformats.org/officeDocument/2006/relationships/hyperlink" Target="http://www.w3schools.com/tags/tag_thead.asp" TargetMode="External"/><Relationship Id="rId1" Type="http://schemas.openxmlformats.org/officeDocument/2006/relationships/slideLayout" Target="../slideLayouts/slideLayout2.xml"/><Relationship Id="rId6" Type="http://schemas.openxmlformats.org/officeDocument/2006/relationships/hyperlink" Target="http://www.w3schools.com/tags/tag_dl.asp" TargetMode="External"/><Relationship Id="rId11" Type="http://schemas.openxmlformats.org/officeDocument/2006/relationships/hyperlink" Target="http://www.w3schools.com/tags/tag_tr.asp" TargetMode="External"/><Relationship Id="rId5" Type="http://schemas.openxmlformats.org/officeDocument/2006/relationships/hyperlink" Target="http://www.w3schools.com/tags/tag_li.asp" TargetMode="External"/><Relationship Id="rId15" Type="http://schemas.openxmlformats.org/officeDocument/2006/relationships/hyperlink" Target="http://www.w3schools.com/tags/tag_col.asp" TargetMode="External"/><Relationship Id="rId10" Type="http://schemas.openxmlformats.org/officeDocument/2006/relationships/hyperlink" Target="http://www.w3schools.com/tags/tag_th.asp" TargetMode="External"/><Relationship Id="rId4" Type="http://schemas.openxmlformats.org/officeDocument/2006/relationships/hyperlink" Target="http://www.w3schools.com/tags/tag_ol.asp" TargetMode="External"/><Relationship Id="rId9" Type="http://schemas.openxmlformats.org/officeDocument/2006/relationships/hyperlink" Target="http://www.w3schools.com/tags/tag_table.asp" TargetMode="External"/><Relationship Id="rId14" Type="http://schemas.openxmlformats.org/officeDocument/2006/relationships/hyperlink" Target="http://www.w3schools.com/tags/tag_colgroup.asp"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w3schools.com/html/html_responsive.asp"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www.w3schools.com/tags/tag_select.asp" TargetMode="External"/><Relationship Id="rId13" Type="http://schemas.openxmlformats.org/officeDocument/2006/relationships/hyperlink" Target="http://www.w3schools.com/tags/tag_keygen.asp" TargetMode="External"/><Relationship Id="rId3" Type="http://schemas.openxmlformats.org/officeDocument/2006/relationships/hyperlink" Target="http://www.w3schools.com/tags/tag_input.asp" TargetMode="External"/><Relationship Id="rId7" Type="http://schemas.openxmlformats.org/officeDocument/2006/relationships/hyperlink" Target="http://www.w3schools.com/tags/tag_legend.asp" TargetMode="External"/><Relationship Id="rId12" Type="http://schemas.openxmlformats.org/officeDocument/2006/relationships/hyperlink" Target="http://www.w3schools.com/tags/tag_datalist.asp" TargetMode="External"/><Relationship Id="rId2" Type="http://schemas.openxmlformats.org/officeDocument/2006/relationships/hyperlink" Target="http://www.w3schools.com/tags/tag_form.asp" TargetMode="External"/><Relationship Id="rId1" Type="http://schemas.openxmlformats.org/officeDocument/2006/relationships/slideLayout" Target="../slideLayouts/slideLayout2.xml"/><Relationship Id="rId6" Type="http://schemas.openxmlformats.org/officeDocument/2006/relationships/hyperlink" Target="http://www.w3schools.com/tags/tag_fieldset.asp" TargetMode="External"/><Relationship Id="rId11" Type="http://schemas.openxmlformats.org/officeDocument/2006/relationships/hyperlink" Target="http://www.w3schools.com/tags/tag_button.asp" TargetMode="External"/><Relationship Id="rId5" Type="http://schemas.openxmlformats.org/officeDocument/2006/relationships/hyperlink" Target="http://www.w3schools.com/tags/tag_label.asp" TargetMode="External"/><Relationship Id="rId15" Type="http://schemas.openxmlformats.org/officeDocument/2006/relationships/image" Target="../media/image2.png"/><Relationship Id="rId10" Type="http://schemas.openxmlformats.org/officeDocument/2006/relationships/hyperlink" Target="http://www.w3schools.com/tags/tag_option.asp" TargetMode="External"/><Relationship Id="rId4" Type="http://schemas.openxmlformats.org/officeDocument/2006/relationships/hyperlink" Target="http://www.w3schools.com/tags/tag_textarea.asp" TargetMode="External"/><Relationship Id="rId9" Type="http://schemas.openxmlformats.org/officeDocument/2006/relationships/hyperlink" Target="http://www.w3schools.com/tags/tag_optgroup.asp" TargetMode="External"/><Relationship Id="rId14" Type="http://schemas.openxmlformats.org/officeDocument/2006/relationships/hyperlink" Target="http://www.w3schools.com/tags/tag_output.asp"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html5boilerplate.com/" TargetMode="External"/><Relationship Id="rId2" Type="http://schemas.openxmlformats.org/officeDocument/2006/relationships/hyperlink" Target="https://github.com/afarkas/html5shiv"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gif"/></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hyperlink" Target="http://www.w3schools.com/cssref/sel_firstchild.asp" TargetMode="Externa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hyperlink" Target="http://www.w3schools.com/css/css_text.asp" TargetMode="Externa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www.w3schools.com/cssref/pr_outline-width.asp" TargetMode="Externa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hyperlink" Target="http://www.w3schools.com/cssref/pr_outline-style.asp" TargetMode="External"/><Relationship Id="rId5" Type="http://schemas.openxmlformats.org/officeDocument/2006/relationships/hyperlink" Target="http://www.w3schools.com/cssref/pr_outline-color.asp" TargetMode="External"/><Relationship Id="rId4" Type="http://schemas.openxmlformats.org/officeDocument/2006/relationships/hyperlink" Target="http://www.w3schools.com/cssref/pr_outline.asp"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2.png"/><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hyperlink" Target="http://www.w3schools.com/cssref/pr_dim_width.asp" TargetMode="External"/><Relationship Id="rId5" Type="http://schemas.openxmlformats.org/officeDocument/2006/relationships/hyperlink" Target="http://www.w3schools.com/cssref/pr_dim_max-height.asp" TargetMode="External"/><Relationship Id="rId4" Type="http://schemas.openxmlformats.org/officeDocument/2006/relationships/hyperlink" Target="http://www.w3schools.com/cssref/pr_dim_height.asp"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hyperlink" Target="http://www.w3schools.com/tags/tag_noscript.asp" TargetMode="External"/><Relationship Id="rId4" Type="http://schemas.openxmlformats.org/officeDocument/2006/relationships/hyperlink" Target="http://www.w3schools.com/tags/tag_script.asp" TargetMode="External"/></Relationships>
</file>

<file path=ppt/slides/_rels/slide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image" Target="../media/image66.tiff"/><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image" Target="../media/image68.tiff"/><Relationship Id="rId1" Type="http://schemas.openxmlformats.org/officeDocument/2006/relationships/slideLayout" Target="../slideLayouts/slideLayout7.xml"/><Relationship Id="rId6" Type="http://schemas.openxmlformats.org/officeDocument/2006/relationships/image" Target="../media/image72.jpeg"/><Relationship Id="rId5" Type="http://schemas.openxmlformats.org/officeDocument/2006/relationships/image" Target="../media/image71.tiff"/><Relationship Id="rId4" Type="http://schemas.openxmlformats.org/officeDocument/2006/relationships/image" Target="../media/image70.tiff"/></Relationships>
</file>

<file path=ppt/slides/_rels/slide77.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image" Target="../media/image73.tiff"/><Relationship Id="rId1" Type="http://schemas.openxmlformats.org/officeDocument/2006/relationships/slideLayout" Target="../slideLayouts/slideLayout7.xml"/><Relationship Id="rId4" Type="http://schemas.openxmlformats.org/officeDocument/2006/relationships/image" Target="../media/image75.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hyperlink" Target="http://www.w3schools.com/tags/tag_sub.asp" TargetMode="External"/><Relationship Id="rId13" Type="http://schemas.openxmlformats.org/officeDocument/2006/relationships/hyperlink" Target="http://www.w3schools.com/tags/tag_abbr.asp" TargetMode="External"/><Relationship Id="rId18" Type="http://schemas.openxmlformats.org/officeDocument/2006/relationships/hyperlink" Target="http://www.w3schools.com/tags/tag_q.asp" TargetMode="External"/><Relationship Id="rId3" Type="http://schemas.openxmlformats.org/officeDocument/2006/relationships/hyperlink" Target="http://www.w3schools.com/tags/tag_b.asp" TargetMode="External"/><Relationship Id="rId7" Type="http://schemas.openxmlformats.org/officeDocument/2006/relationships/hyperlink" Target="http://www.w3schools.com/tags/tag_strong.asp" TargetMode="External"/><Relationship Id="rId12" Type="http://schemas.openxmlformats.org/officeDocument/2006/relationships/hyperlink" Target="http://www.w3schools.com/tags/tag_mark.asp" TargetMode="External"/><Relationship Id="rId17" Type="http://schemas.openxmlformats.org/officeDocument/2006/relationships/hyperlink" Target="http://www.w3schools.com/tags/tag_dfn.asp" TargetMode="External"/><Relationship Id="rId2" Type="http://schemas.openxmlformats.org/officeDocument/2006/relationships/image" Target="../media/image2.png"/><Relationship Id="rId16" Type="http://schemas.openxmlformats.org/officeDocument/2006/relationships/hyperlink" Target="http://www.w3schools.com/tags/tag_blockquote.asp" TargetMode="External"/><Relationship Id="rId1" Type="http://schemas.openxmlformats.org/officeDocument/2006/relationships/slideLayout" Target="../slideLayouts/slideLayout2.xml"/><Relationship Id="rId6" Type="http://schemas.openxmlformats.org/officeDocument/2006/relationships/hyperlink" Target="http://www.w3schools.com/tags/tag_small.asp" TargetMode="External"/><Relationship Id="rId11" Type="http://schemas.openxmlformats.org/officeDocument/2006/relationships/hyperlink" Target="http://www.w3schools.com/tags/tag_del.asp" TargetMode="External"/><Relationship Id="rId5" Type="http://schemas.openxmlformats.org/officeDocument/2006/relationships/hyperlink" Target="http://www.w3schools.com/tags/tag_i.asp" TargetMode="External"/><Relationship Id="rId15" Type="http://schemas.openxmlformats.org/officeDocument/2006/relationships/hyperlink" Target="http://www.w3schools.com/tags/tag_bdo.asp" TargetMode="External"/><Relationship Id="rId10" Type="http://schemas.openxmlformats.org/officeDocument/2006/relationships/hyperlink" Target="http://www.w3schools.com/tags/tag_ins.asp" TargetMode="External"/><Relationship Id="rId19" Type="http://schemas.openxmlformats.org/officeDocument/2006/relationships/hyperlink" Target="http://www.w3schools.com/tags/tag_cite.asp" TargetMode="External"/><Relationship Id="rId4" Type="http://schemas.openxmlformats.org/officeDocument/2006/relationships/hyperlink" Target="http://www.w3schools.com/tags/tag_em.asp" TargetMode="External"/><Relationship Id="rId9" Type="http://schemas.openxmlformats.org/officeDocument/2006/relationships/hyperlink" Target="http://www.w3schools.com/tags/tag_sup.asp" TargetMode="External"/><Relationship Id="rId14" Type="http://schemas.openxmlformats.org/officeDocument/2006/relationships/hyperlink" Target="http://www.w3schools.com/tags/tag_address.asp"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68.tiff"/><Relationship Id="rId7" Type="http://schemas.openxmlformats.org/officeDocument/2006/relationships/image" Target="../media/image72.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1.tiff"/><Relationship Id="rId5" Type="http://schemas.openxmlformats.org/officeDocument/2006/relationships/image" Target="../media/image70.tiff"/><Relationship Id="rId4" Type="http://schemas.openxmlformats.org/officeDocument/2006/relationships/image" Target="../media/image69.tif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89.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8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hyperlink" Target="http://www.w3schools.com/tags/tag_base.asp" TargetMode="External"/><Relationship Id="rId4" Type="http://schemas.openxmlformats.org/officeDocument/2006/relationships/hyperlink" Target="http://www.w3schools.com/tags/tag_iframe.asp" TargetMode="External"/></Relationships>
</file>

<file path=ppt/slides/_rels/slide9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hyperlink" Target="http://javascript.info/tutorial/oop"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22716" t="7465" r="22781" b="6937"/>
          <a:stretch/>
        </p:blipFill>
        <p:spPr bwMode="auto">
          <a:xfrm>
            <a:off x="1683333" y="2459283"/>
            <a:ext cx="680064" cy="915470"/>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2" descr="http://red-team-design.com/wp-content/uploads/2011/01/css3-html5-logo-initial.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480676" y="2052014"/>
            <a:ext cx="1003873" cy="865004"/>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8" descr="http://i.stack.imgur.com/Mmww2.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601828" y="2533545"/>
            <a:ext cx="766945" cy="766945"/>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24" descr="http://www.devbattles.com/en/images/upload/1432411454.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356929" y="3300490"/>
            <a:ext cx="1256742" cy="628371"/>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10" descr="http://bmdm.com/wp-content/uploads/bootstrap.pn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2136208" y="3978397"/>
            <a:ext cx="2005547" cy="925637"/>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22" descr="http://docs.meteor.com/logo.png"/>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1947346" y="4990240"/>
            <a:ext cx="2194409" cy="519343"/>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1" name="Conector recto de flecha 10"/>
          <p:cNvCxnSpPr/>
          <p:nvPr/>
        </p:nvCxnSpPr>
        <p:spPr>
          <a:xfrm flipH="1">
            <a:off x="3117210" y="3869543"/>
            <a:ext cx="1" cy="1694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Cerrar llave 12"/>
          <p:cNvSpPr/>
          <p:nvPr/>
        </p:nvSpPr>
        <p:spPr>
          <a:xfrm>
            <a:off x="4853389" y="2084317"/>
            <a:ext cx="315686" cy="1987018"/>
          </a:xfrm>
          <a:prstGeom prst="rightBrace">
            <a:avLst>
              <a:gd name="adj1" fmla="val 153160"/>
              <a:gd name="adj2" fmla="val 4890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CuadroTexto 13"/>
          <p:cNvSpPr txBox="1"/>
          <p:nvPr/>
        </p:nvSpPr>
        <p:spPr>
          <a:xfrm>
            <a:off x="5523095" y="2871388"/>
            <a:ext cx="1163712" cy="369332"/>
          </a:xfrm>
          <a:prstGeom prst="rect">
            <a:avLst/>
          </a:prstGeom>
          <a:noFill/>
        </p:spPr>
        <p:txBody>
          <a:bodyPr wrap="square" rtlCol="0">
            <a:spAutoFit/>
          </a:bodyPr>
          <a:lstStyle/>
          <a:p>
            <a:r>
              <a:rPr lang="en-GB" dirty="0" smtClean="0"/>
              <a:t>Front end</a:t>
            </a:r>
            <a:endParaRPr lang="en-GB" dirty="0"/>
          </a:p>
        </p:txBody>
      </p:sp>
      <p:pic>
        <p:nvPicPr>
          <p:cNvPr id="15" name="Picture 28" descr="http://4.bp.blogspot.com/-v9sfR-Tmcww/UuppSBoOlTI/AAAAAAAAABo/3Vtrw2iQlbM/s1600/w3schools.com_02.png"/>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1341520" y="174997"/>
            <a:ext cx="1447735" cy="1085801"/>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32" descr="https://blog.ideematic.com/wp-content/uploads/2014/07/logo_codecademy.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177128" y="555506"/>
            <a:ext cx="1403118" cy="486012"/>
          </a:xfrm>
          <a:prstGeom prst="rect">
            <a:avLst/>
          </a:prstGeom>
          <a:noFill/>
          <a:extLst>
            <a:ext uri="{909E8E84-426E-40DD-AFC4-6F175D3DCCD1}">
              <a14:hiddenFill xmlns:a14="http://schemas.microsoft.com/office/drawing/2010/main" xmlns="">
                <a:solidFill>
                  <a:srgbClr val="FFFFFF"/>
                </a:solidFill>
              </a14:hiddenFill>
            </a:ext>
          </a:extLst>
        </p:spPr>
      </p:pic>
      <p:pic>
        <p:nvPicPr>
          <p:cNvPr id="17" name="Picture 34" descr="https://i.ytimg.com/vi/ftu-2VdntxU/mqdefault_live.jpg"/>
          <p:cNvPicPr>
            <a:picLocks noChangeAspect="1"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2751338" y="477767"/>
            <a:ext cx="1002224" cy="563751"/>
          </a:xfrm>
          <a:prstGeom prst="rect">
            <a:avLst/>
          </a:prstGeom>
          <a:noFill/>
          <a:extLst>
            <a:ext uri="{909E8E84-426E-40DD-AFC4-6F175D3DCCD1}">
              <a14:hiddenFill xmlns:a14="http://schemas.microsoft.com/office/drawing/2010/main" xmlns="">
                <a:solidFill>
                  <a:srgbClr val="FFFFFF"/>
                </a:solidFill>
              </a14:hiddenFill>
            </a:ext>
          </a:extLst>
        </p:spPr>
      </p:pic>
      <p:pic>
        <p:nvPicPr>
          <p:cNvPr id="4098" name="Picture 2" descr="https://yt3.ggpht.com/-MogFBYbYHgM/AAAAAAAAAAI/AAAAAAAAAAA/8e-NkR3Q1LE/s900-c-k-no/photo.jpg"/>
          <p:cNvPicPr>
            <a:picLocks noChangeAspect="1" noChangeArrowheads="1"/>
          </p:cNvPicPr>
          <p:nvPr/>
        </p:nvPicPr>
        <p:blipFill>
          <a:blip r:embed="rId11" cstate="print">
            <a:extLst>
              <a:ext uri="{28A0092B-C50C-407E-A947-70E740481C1C}">
                <a14:useLocalDpi xmlns:a14="http://schemas.microsoft.com/office/drawing/2010/main" xmlns="" val="0"/>
              </a:ext>
            </a:extLst>
          </a:blip>
          <a:srcRect/>
          <a:stretch>
            <a:fillRect/>
          </a:stretch>
        </p:blipFill>
        <p:spPr bwMode="auto">
          <a:xfrm>
            <a:off x="4085762" y="496321"/>
            <a:ext cx="593270" cy="593270"/>
          </a:xfrm>
          <a:prstGeom prst="rect">
            <a:avLst/>
          </a:prstGeom>
          <a:noFill/>
          <a:extLst>
            <a:ext uri="{909E8E84-426E-40DD-AFC4-6F175D3DCCD1}">
              <a14:hiddenFill xmlns:a14="http://schemas.microsoft.com/office/drawing/2010/main" xmlns="">
                <a:solidFill>
                  <a:srgbClr val="FFFFFF"/>
                </a:solidFill>
              </a14:hiddenFill>
            </a:ext>
          </a:extLst>
        </p:spPr>
      </p:pic>
      <p:pic>
        <p:nvPicPr>
          <p:cNvPr id="4100" name="Picture 4" descr="https://scontent.xx.fbcdn.net/hphotos-xtf1/v/t1.0-9/1381689_10204182820123330_8767113235047668955_n.jpg?oh=b25682cab4a9cd1dade9abee65501afe&amp;oe=55FEC678"/>
          <p:cNvPicPr>
            <a:picLocks noChangeAspect="1" noChangeArrowheads="1"/>
          </p:cNvPicPr>
          <p:nvPr/>
        </p:nvPicPr>
        <p:blipFill rotWithShape="1">
          <a:blip r:embed="rId12" cstate="print">
            <a:extLst>
              <a:ext uri="{28A0092B-C50C-407E-A947-70E740481C1C}">
                <a14:useLocalDpi xmlns:a14="http://schemas.microsoft.com/office/drawing/2010/main" xmlns="" val="0"/>
              </a:ext>
            </a:extLst>
          </a:blip>
          <a:srcRect l="21395" t="34113" r="22034" b="33143"/>
          <a:stretch/>
        </p:blipFill>
        <p:spPr bwMode="auto">
          <a:xfrm>
            <a:off x="5011232" y="454129"/>
            <a:ext cx="1407526" cy="611025"/>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Cerrar llave 19"/>
          <p:cNvSpPr/>
          <p:nvPr/>
        </p:nvSpPr>
        <p:spPr>
          <a:xfrm rot="16200000">
            <a:off x="2886707" y="701079"/>
            <a:ext cx="315686" cy="1987018"/>
          </a:xfrm>
          <a:prstGeom prst="rightBrace">
            <a:avLst>
              <a:gd name="adj1" fmla="val 153160"/>
              <a:gd name="adj2" fmla="val 4890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22" name="Conector recto de flecha 21"/>
          <p:cNvCxnSpPr/>
          <p:nvPr/>
        </p:nvCxnSpPr>
        <p:spPr>
          <a:xfrm flipH="1">
            <a:off x="3117210" y="4881381"/>
            <a:ext cx="1" cy="1694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14" descr="http://3con14.pro/i2014/_data/recursos/sublime-text_logo.png"/>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7041549" y="3743593"/>
            <a:ext cx="758525" cy="758525"/>
          </a:xfrm>
          <a:prstGeom prst="rect">
            <a:avLst/>
          </a:prstGeom>
          <a:noFill/>
          <a:extLst>
            <a:ext uri="{909E8E84-426E-40DD-AFC4-6F175D3DCCD1}">
              <a14:hiddenFill xmlns:a14="http://schemas.microsoft.com/office/drawing/2010/main" xmlns="">
                <a:solidFill>
                  <a:srgbClr val="FFFFFF"/>
                </a:solidFill>
              </a14:hiddenFill>
            </a:ext>
          </a:extLst>
        </p:spPr>
      </p:pic>
      <p:cxnSp>
        <p:nvCxnSpPr>
          <p:cNvPr id="25" name="Conector recto de flecha 24"/>
          <p:cNvCxnSpPr/>
          <p:nvPr/>
        </p:nvCxnSpPr>
        <p:spPr>
          <a:xfrm>
            <a:off x="5714995" y="4502118"/>
            <a:ext cx="87086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CuadroTexto 27"/>
          <p:cNvSpPr txBox="1"/>
          <p:nvPr/>
        </p:nvSpPr>
        <p:spPr>
          <a:xfrm>
            <a:off x="6964606" y="3190087"/>
            <a:ext cx="835468" cy="369332"/>
          </a:xfrm>
          <a:prstGeom prst="rect">
            <a:avLst/>
          </a:prstGeom>
          <a:noFill/>
        </p:spPr>
        <p:txBody>
          <a:bodyPr wrap="square" rtlCol="0">
            <a:spAutoFit/>
          </a:bodyPr>
          <a:lstStyle/>
          <a:p>
            <a:r>
              <a:rPr lang="en-GB" dirty="0" smtClean="0"/>
              <a:t>Editors</a:t>
            </a:r>
            <a:endParaRPr lang="en-GB" dirty="0"/>
          </a:p>
        </p:txBody>
      </p:sp>
      <p:pic>
        <p:nvPicPr>
          <p:cNvPr id="4102" name="Picture 6" descr="https://education.github.com/assets/pack/logo-atom-d08d695ef218849329028c1a2018c1cb.jpg"/>
          <p:cNvPicPr>
            <a:picLocks noChangeAspect="1" noChangeArrowheads="1"/>
          </p:cNvPicPr>
          <p:nvPr/>
        </p:nvPicPr>
        <p:blipFill>
          <a:blip r:embed="rId14" cstate="print">
            <a:extLst>
              <a:ext uri="{28A0092B-C50C-407E-A947-70E740481C1C}">
                <a14:useLocalDpi xmlns:a14="http://schemas.microsoft.com/office/drawing/2010/main" xmlns="" val="0"/>
              </a:ext>
            </a:extLst>
          </a:blip>
          <a:srcRect/>
          <a:stretch>
            <a:fillRect/>
          </a:stretch>
        </p:blipFill>
        <p:spPr bwMode="auto">
          <a:xfrm>
            <a:off x="6703211" y="4596195"/>
            <a:ext cx="1435200" cy="478400"/>
          </a:xfrm>
          <a:prstGeom prst="rect">
            <a:avLst/>
          </a:prstGeom>
          <a:noFill/>
          <a:extLst>
            <a:ext uri="{909E8E84-426E-40DD-AFC4-6F175D3DCCD1}">
              <a14:hiddenFill xmlns:a14="http://schemas.microsoft.com/office/drawing/2010/main" xmlns="">
                <a:solidFill>
                  <a:srgbClr val="FFFFFF"/>
                </a:solidFill>
              </a14:hiddenFill>
            </a:ext>
          </a:extLst>
        </p:spPr>
      </p:pic>
      <p:pic>
        <p:nvPicPr>
          <p:cNvPr id="4104" name="Picture 8" descr="https://confluence.jetbrains.com/download/attachments/2/logo_jetbrains.gif?version=1&amp;modificationDate=1255699747000"/>
          <p:cNvPicPr>
            <a:picLocks noChangeAspect="1" noChangeArrowheads="1"/>
          </p:cNvPicPr>
          <p:nvPr/>
        </p:nvPicPr>
        <p:blipFill>
          <a:blip r:embed="rId15" cstate="print">
            <a:extLst>
              <a:ext uri="{28A0092B-C50C-407E-A947-70E740481C1C}">
                <a14:useLocalDpi xmlns:a14="http://schemas.microsoft.com/office/drawing/2010/main" xmlns="" val="0"/>
              </a:ext>
            </a:extLst>
          </a:blip>
          <a:srcRect/>
          <a:stretch>
            <a:fillRect/>
          </a:stretch>
        </p:blipFill>
        <p:spPr bwMode="auto">
          <a:xfrm>
            <a:off x="6933315" y="5278225"/>
            <a:ext cx="1205096" cy="462716"/>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12" descr="http://www.bugtreat.com/blog/wp-content/uploads/2012/07/WampServer-logo.png"/>
          <p:cNvPicPr>
            <a:picLocks noChangeAspect="1" noChangeArrowheads="1"/>
          </p:cNvPicPr>
          <p:nvPr/>
        </p:nvPicPr>
        <p:blipFill>
          <a:blip r:embed="rId16" cstate="print">
            <a:extLst>
              <a:ext uri="{28A0092B-C50C-407E-A947-70E740481C1C}">
                <a14:useLocalDpi xmlns:a14="http://schemas.microsoft.com/office/drawing/2010/main" xmlns="" val="0"/>
              </a:ext>
            </a:extLst>
          </a:blip>
          <a:srcRect/>
          <a:stretch>
            <a:fillRect/>
          </a:stretch>
        </p:blipFill>
        <p:spPr bwMode="auto">
          <a:xfrm>
            <a:off x="10226500" y="2130814"/>
            <a:ext cx="743257" cy="740574"/>
          </a:xfrm>
          <a:prstGeom prst="rect">
            <a:avLst/>
          </a:prstGeom>
          <a:noFill/>
          <a:extLst>
            <a:ext uri="{909E8E84-426E-40DD-AFC4-6F175D3DCCD1}">
              <a14:hiddenFill xmlns:a14="http://schemas.microsoft.com/office/drawing/2010/main" xmlns="">
                <a:solidFill>
                  <a:srgbClr val="FFFFFF"/>
                </a:solidFill>
              </a14:hiddenFill>
            </a:ext>
          </a:extLst>
        </p:spPr>
      </p:pic>
      <p:pic>
        <p:nvPicPr>
          <p:cNvPr id="33" name="Picture 16" descr="https://swiftstack.com/wp-content/uploads/2015/02/cyberduck-logo200.png"/>
          <p:cNvPicPr>
            <a:picLocks noChangeAspect="1" noChangeArrowheads="1"/>
          </p:cNvPicPr>
          <p:nvPr/>
        </p:nvPicPr>
        <p:blipFill>
          <a:blip r:embed="rId17" cstate="print">
            <a:extLst>
              <a:ext uri="{28A0092B-C50C-407E-A947-70E740481C1C}">
                <a14:useLocalDpi xmlns:a14="http://schemas.microsoft.com/office/drawing/2010/main" xmlns="" val="0"/>
              </a:ext>
            </a:extLst>
          </a:blip>
          <a:srcRect/>
          <a:stretch>
            <a:fillRect/>
          </a:stretch>
        </p:blipFill>
        <p:spPr bwMode="auto">
          <a:xfrm>
            <a:off x="9955666" y="6044714"/>
            <a:ext cx="1609268" cy="523013"/>
          </a:xfrm>
          <a:prstGeom prst="rect">
            <a:avLst/>
          </a:prstGeom>
          <a:noFill/>
          <a:extLst>
            <a:ext uri="{909E8E84-426E-40DD-AFC4-6F175D3DCCD1}">
              <a14:hiddenFill xmlns:a14="http://schemas.microsoft.com/office/drawing/2010/main" xmlns="">
                <a:solidFill>
                  <a:srgbClr val="FFFFFF"/>
                </a:solidFill>
              </a14:hiddenFill>
            </a:ext>
          </a:extLst>
        </p:spPr>
      </p:pic>
      <p:pic>
        <p:nvPicPr>
          <p:cNvPr id="34" name="Picture 20" descr="http://www.reseau-parentalite-cambresis.fr/reseau/img/tpl/logo_ovh.jpg"/>
          <p:cNvPicPr>
            <a:picLocks noChangeAspect="1" noChangeArrowheads="1"/>
          </p:cNvPicPr>
          <p:nvPr/>
        </p:nvPicPr>
        <p:blipFill rotWithShape="1">
          <a:blip r:embed="rId18" cstate="print">
            <a:extLst>
              <a:ext uri="{28A0092B-C50C-407E-A947-70E740481C1C}">
                <a14:useLocalDpi xmlns:a14="http://schemas.microsoft.com/office/drawing/2010/main" xmlns="" val="0"/>
              </a:ext>
            </a:extLst>
          </a:blip>
          <a:srcRect l="35089" r="35727"/>
          <a:stretch/>
        </p:blipFill>
        <p:spPr bwMode="auto">
          <a:xfrm>
            <a:off x="9955666" y="3743593"/>
            <a:ext cx="1284927" cy="1100725"/>
          </a:xfrm>
          <a:prstGeom prst="rect">
            <a:avLst/>
          </a:prstGeom>
          <a:noFill/>
          <a:extLst>
            <a:ext uri="{909E8E84-426E-40DD-AFC4-6F175D3DCCD1}">
              <a14:hiddenFill xmlns:a14="http://schemas.microsoft.com/office/drawing/2010/main" xmlns="">
                <a:solidFill>
                  <a:srgbClr val="FFFFFF"/>
                </a:solidFill>
              </a14:hiddenFill>
            </a:ext>
          </a:extLst>
        </p:spPr>
      </p:pic>
      <p:cxnSp>
        <p:nvCxnSpPr>
          <p:cNvPr id="35" name="Conector recto de flecha 34"/>
          <p:cNvCxnSpPr/>
          <p:nvPr/>
        </p:nvCxnSpPr>
        <p:spPr>
          <a:xfrm rot="5400000">
            <a:off x="10162698" y="5535732"/>
            <a:ext cx="87086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p:cNvCxnSpPr/>
          <p:nvPr/>
        </p:nvCxnSpPr>
        <p:spPr>
          <a:xfrm rot="16200000">
            <a:off x="10434637" y="5535732"/>
            <a:ext cx="87086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CuadroTexto 41"/>
          <p:cNvSpPr txBox="1"/>
          <p:nvPr/>
        </p:nvSpPr>
        <p:spPr>
          <a:xfrm>
            <a:off x="10226500" y="6531996"/>
            <a:ext cx="1330084" cy="369332"/>
          </a:xfrm>
          <a:prstGeom prst="rect">
            <a:avLst/>
          </a:prstGeom>
          <a:noFill/>
        </p:spPr>
        <p:txBody>
          <a:bodyPr wrap="square" rtlCol="0">
            <a:spAutoFit/>
          </a:bodyPr>
          <a:lstStyle/>
          <a:p>
            <a:r>
              <a:rPr lang="en-GB" dirty="0" smtClean="0"/>
              <a:t>FTP server</a:t>
            </a:r>
            <a:endParaRPr lang="en-GB" dirty="0"/>
          </a:p>
        </p:txBody>
      </p:sp>
      <p:sp>
        <p:nvSpPr>
          <p:cNvPr id="43" name="CuadroTexto 42"/>
          <p:cNvSpPr txBox="1"/>
          <p:nvPr/>
        </p:nvSpPr>
        <p:spPr>
          <a:xfrm>
            <a:off x="9955666" y="3353556"/>
            <a:ext cx="1600918" cy="369332"/>
          </a:xfrm>
          <a:prstGeom prst="rect">
            <a:avLst/>
          </a:prstGeom>
          <a:noFill/>
        </p:spPr>
        <p:txBody>
          <a:bodyPr wrap="square" rtlCol="0">
            <a:spAutoFit/>
          </a:bodyPr>
          <a:lstStyle/>
          <a:p>
            <a:r>
              <a:rPr lang="en-GB" dirty="0" smtClean="0"/>
              <a:t>Server space</a:t>
            </a:r>
            <a:endParaRPr lang="en-GB" dirty="0"/>
          </a:p>
        </p:txBody>
      </p:sp>
      <p:sp>
        <p:nvSpPr>
          <p:cNvPr id="44" name="CuadroTexto 43"/>
          <p:cNvSpPr txBox="1"/>
          <p:nvPr/>
        </p:nvSpPr>
        <p:spPr>
          <a:xfrm>
            <a:off x="9955666" y="1714246"/>
            <a:ext cx="1600918" cy="369332"/>
          </a:xfrm>
          <a:prstGeom prst="rect">
            <a:avLst/>
          </a:prstGeom>
          <a:noFill/>
        </p:spPr>
        <p:txBody>
          <a:bodyPr wrap="square" rtlCol="0">
            <a:spAutoFit/>
          </a:bodyPr>
          <a:lstStyle/>
          <a:p>
            <a:r>
              <a:rPr lang="en-GB" dirty="0" smtClean="0"/>
              <a:t>Local server</a:t>
            </a:r>
            <a:endParaRPr lang="en-GB" dirty="0"/>
          </a:p>
        </p:txBody>
      </p:sp>
      <p:cxnSp>
        <p:nvCxnSpPr>
          <p:cNvPr id="45" name="Conector recto de flecha 44"/>
          <p:cNvCxnSpPr/>
          <p:nvPr/>
        </p:nvCxnSpPr>
        <p:spPr>
          <a:xfrm>
            <a:off x="8316680" y="4502118"/>
            <a:ext cx="870862" cy="747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de flecha 46"/>
          <p:cNvCxnSpPr/>
          <p:nvPr/>
        </p:nvCxnSpPr>
        <p:spPr>
          <a:xfrm flipV="1">
            <a:off x="8381994" y="3077826"/>
            <a:ext cx="870862" cy="11956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9" name="Picture 26" descr="https://www.fastly.com/img/customers/casestudy/github_logo.png"/>
          <p:cNvPicPr>
            <a:picLocks noChangeAspect="1" noChangeArrowheads="1"/>
          </p:cNvPicPr>
          <p:nvPr/>
        </p:nvPicPr>
        <p:blipFill>
          <a:blip r:embed="rId19" cstate="print">
            <a:extLst>
              <a:ext uri="{28A0092B-C50C-407E-A947-70E740481C1C}">
                <a14:useLocalDpi xmlns:a14="http://schemas.microsoft.com/office/drawing/2010/main" xmlns="" val="0"/>
              </a:ext>
            </a:extLst>
          </a:blip>
          <a:srcRect/>
          <a:stretch>
            <a:fillRect/>
          </a:stretch>
        </p:blipFill>
        <p:spPr bwMode="auto">
          <a:xfrm>
            <a:off x="10270042" y="285725"/>
            <a:ext cx="1574579" cy="336808"/>
          </a:xfrm>
          <a:prstGeom prst="rect">
            <a:avLst/>
          </a:prstGeom>
          <a:noFill/>
          <a:extLst>
            <a:ext uri="{909E8E84-426E-40DD-AFC4-6F175D3DCCD1}">
              <a14:hiddenFill xmlns:a14="http://schemas.microsoft.com/office/drawing/2010/main" xmlns="">
                <a:solidFill>
                  <a:srgbClr val="FFFFFF"/>
                </a:solidFill>
              </a14:hiddenFill>
            </a:ext>
          </a:extLst>
        </p:spPr>
      </p:pic>
      <p:pic>
        <p:nvPicPr>
          <p:cNvPr id="4106" name="Picture 10" descr="http://shop.moccup.nl/wp-content/uploads/2014/08/themeforest-logo.png"/>
          <p:cNvPicPr>
            <a:picLocks noChangeAspect="1" noChangeArrowheads="1"/>
          </p:cNvPicPr>
          <p:nvPr/>
        </p:nvPicPr>
        <p:blipFill rotWithShape="1">
          <a:blip r:embed="rId20" cstate="print">
            <a:extLst>
              <a:ext uri="{28A0092B-C50C-407E-A947-70E740481C1C}">
                <a14:useLocalDpi xmlns:a14="http://schemas.microsoft.com/office/drawing/2010/main" xmlns="" val="0"/>
              </a:ext>
            </a:extLst>
          </a:blip>
          <a:srcRect t="36763" b="37522"/>
          <a:stretch/>
        </p:blipFill>
        <p:spPr bwMode="auto">
          <a:xfrm>
            <a:off x="9491077" y="819019"/>
            <a:ext cx="2530095" cy="520477"/>
          </a:xfrm>
          <a:prstGeom prst="rect">
            <a:avLst/>
          </a:prstGeom>
          <a:noFill/>
          <a:extLst>
            <a:ext uri="{909E8E84-426E-40DD-AFC4-6F175D3DCCD1}">
              <a14:hiddenFill xmlns:a14="http://schemas.microsoft.com/office/drawing/2010/main" xmlns="">
                <a:solidFill>
                  <a:srgbClr val="FFFFFF"/>
                </a:solidFill>
              </a14:hiddenFill>
            </a:ext>
          </a:extLst>
        </p:spPr>
      </p:pic>
      <p:pic>
        <p:nvPicPr>
          <p:cNvPr id="4108" name="Picture 12" descr="http://demos.cyberchimps.com/responsivepro/wp-content/themes/responsivepro/core/images/featured-image.png"/>
          <p:cNvPicPr>
            <a:picLocks noChangeAspect="1" noChangeArrowheads="1"/>
          </p:cNvPicPr>
          <p:nvPr/>
        </p:nvPicPr>
        <p:blipFill>
          <a:blip r:embed="rId21" cstate="print">
            <a:extLst>
              <a:ext uri="{28A0092B-C50C-407E-A947-70E740481C1C}">
                <a14:useLocalDpi xmlns:a14="http://schemas.microsoft.com/office/drawing/2010/main" xmlns="" val="0"/>
              </a:ext>
            </a:extLst>
          </a:blip>
          <a:srcRect/>
          <a:stretch>
            <a:fillRect/>
          </a:stretch>
        </p:blipFill>
        <p:spPr bwMode="auto">
          <a:xfrm>
            <a:off x="460206" y="3854092"/>
            <a:ext cx="1290263" cy="879725"/>
          </a:xfrm>
          <a:prstGeom prst="rect">
            <a:avLst/>
          </a:prstGeom>
          <a:noFill/>
          <a:extLst>
            <a:ext uri="{909E8E84-426E-40DD-AFC4-6F175D3DCCD1}">
              <a14:hiddenFill xmlns:a14="http://schemas.microsoft.com/office/drawing/2010/main" xmlns="">
                <a:solidFill>
                  <a:srgbClr val="FFFFFF"/>
                </a:solidFill>
              </a14:hiddenFill>
            </a:ext>
          </a:extLst>
        </p:spPr>
      </p:pic>
      <p:cxnSp>
        <p:nvCxnSpPr>
          <p:cNvPr id="52" name="Conector recto de flecha 51"/>
          <p:cNvCxnSpPr/>
          <p:nvPr/>
        </p:nvCxnSpPr>
        <p:spPr>
          <a:xfrm flipH="1">
            <a:off x="1998324" y="4280857"/>
            <a:ext cx="62155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7618498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p:cNvSpPr/>
          <p:nvPr/>
        </p:nvSpPr>
        <p:spPr>
          <a:xfrm>
            <a:off x="431810" y="4939981"/>
            <a:ext cx="3813046" cy="18711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ángulo 6"/>
          <p:cNvSpPr/>
          <p:nvPr/>
        </p:nvSpPr>
        <p:spPr>
          <a:xfrm>
            <a:off x="431810" y="662104"/>
            <a:ext cx="3813046" cy="35805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2" descr="http://red-team-design.com/wp-content/uploads/2011/01/css3-html5-logo-initial.pn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ángulo 4"/>
          <p:cNvSpPr/>
          <p:nvPr/>
        </p:nvSpPr>
        <p:spPr>
          <a:xfrm>
            <a:off x="706997" y="662104"/>
            <a:ext cx="3646714" cy="3416320"/>
          </a:xfrm>
          <a:prstGeom prst="rect">
            <a:avLst/>
          </a:prstGeom>
        </p:spPr>
        <p:txBody>
          <a:bodyPr wrap="square">
            <a:spAutoFit/>
          </a:bodyPr>
          <a:lstStyle/>
          <a:p>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table</a:t>
            </a:r>
            <a:r>
              <a:rPr lang="es-CO" b="0" i="0" dirty="0" smtClean="0">
                <a:solidFill>
                  <a:srgbClr val="000000"/>
                </a:solidFill>
                <a:effectLst/>
                <a:latin typeface="Consolas" panose="020B0609020204030204" pitchFamily="49" charset="0"/>
              </a:rPr>
              <a:t> </a:t>
            </a:r>
            <a:r>
              <a:rPr lang="es-CO" b="0" i="0" dirty="0" err="1" smtClean="0">
                <a:solidFill>
                  <a:srgbClr val="FF0000"/>
                </a:solidFill>
                <a:effectLst/>
                <a:latin typeface="Consolas" panose="020B0609020204030204" pitchFamily="49" charset="0"/>
              </a:rPr>
              <a:t>style</a:t>
            </a:r>
            <a:r>
              <a:rPr lang="es-CO" b="0" i="0" dirty="0" smtClean="0">
                <a:solidFill>
                  <a:srgbClr val="FF0000"/>
                </a:solidFill>
                <a:effectLst/>
                <a:latin typeface="Consolas" panose="020B0609020204030204" pitchFamily="49" charset="0"/>
              </a:rPr>
              <a:t>=</a:t>
            </a:r>
            <a:r>
              <a:rPr lang="es-CO" b="0" i="0" dirty="0" smtClean="0">
                <a:solidFill>
                  <a:srgbClr val="0000CD"/>
                </a:solidFill>
                <a:effectLst/>
                <a:latin typeface="Consolas" panose="020B0609020204030204" pitchFamily="49" charset="0"/>
              </a:rPr>
              <a:t>"width:100%"</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tr</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b="0" i="0" dirty="0" err="1" smtClean="0">
                <a:solidFill>
                  <a:srgbClr val="000000"/>
                </a:solidFill>
                <a:effectLst/>
                <a:latin typeface="Consolas" panose="020B0609020204030204" pitchFamily="49" charset="0"/>
              </a:rPr>
              <a:t>Jill</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b="0" i="0" dirty="0" smtClean="0">
                <a:solidFill>
                  <a:srgbClr val="000000"/>
                </a:solidFill>
                <a:effectLst/>
                <a:latin typeface="Consolas" panose="020B0609020204030204" pitchFamily="49" charset="0"/>
              </a:rPr>
              <a:t>Smith</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b="0" i="0" dirty="0" smtClean="0">
                <a:solidFill>
                  <a:srgbClr val="000000"/>
                </a:solidFill>
                <a:effectLst/>
                <a:latin typeface="Consolas" panose="020B0609020204030204" pitchFamily="49" charset="0"/>
              </a:rPr>
              <a:t> </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b="0" i="0" dirty="0" smtClean="0">
                <a:solidFill>
                  <a:srgbClr val="000000"/>
                </a:solidFill>
                <a:effectLst/>
                <a:latin typeface="Consolas" panose="020B0609020204030204" pitchFamily="49" charset="0"/>
              </a:rPr>
              <a:t>50</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tr</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tr</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b="0" i="0" dirty="0" err="1" smtClean="0">
                <a:solidFill>
                  <a:srgbClr val="000000"/>
                </a:solidFill>
                <a:effectLst/>
                <a:latin typeface="Consolas" panose="020B0609020204030204" pitchFamily="49" charset="0"/>
              </a:rPr>
              <a:t>Eve</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b="0" i="0" dirty="0" smtClean="0">
                <a:solidFill>
                  <a:srgbClr val="000000"/>
                </a:solidFill>
                <a:effectLst/>
                <a:latin typeface="Consolas" panose="020B0609020204030204" pitchFamily="49" charset="0"/>
              </a:rPr>
              <a:t>Jackson</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b="0" i="0" dirty="0" smtClean="0">
                <a:solidFill>
                  <a:srgbClr val="000000"/>
                </a:solidFill>
                <a:effectLst/>
                <a:latin typeface="Consolas" panose="020B0609020204030204" pitchFamily="49" charset="0"/>
              </a:rPr>
              <a:t> </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b="0" i="0" dirty="0" smtClean="0">
                <a:solidFill>
                  <a:srgbClr val="000000"/>
                </a:solidFill>
                <a:effectLst/>
                <a:latin typeface="Consolas" panose="020B0609020204030204" pitchFamily="49" charset="0"/>
              </a:rPr>
              <a:t>94</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tr</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table</a:t>
            </a:r>
            <a:r>
              <a:rPr lang="es-CO" b="0" i="0" dirty="0" smtClean="0">
                <a:solidFill>
                  <a:srgbClr val="0000FF"/>
                </a:solidFill>
                <a:effectLst/>
                <a:latin typeface="Consolas" panose="020B0609020204030204" pitchFamily="49" charset="0"/>
              </a:rPr>
              <a:t>&gt;</a:t>
            </a:r>
            <a:endParaRPr lang="en-GB" dirty="0"/>
          </a:p>
        </p:txBody>
      </p:sp>
      <p:sp>
        <p:nvSpPr>
          <p:cNvPr id="6" name="Rectángulo 5"/>
          <p:cNvSpPr/>
          <p:nvPr/>
        </p:nvSpPr>
        <p:spPr>
          <a:xfrm>
            <a:off x="431810" y="4299531"/>
            <a:ext cx="4686604" cy="523220"/>
          </a:xfrm>
          <a:prstGeom prst="rect">
            <a:avLst/>
          </a:prstGeom>
        </p:spPr>
        <p:txBody>
          <a:bodyPr wrap="none">
            <a:spAutoFit/>
          </a:bodyPr>
          <a:lstStyle/>
          <a:p>
            <a:r>
              <a:rPr lang="en-US" sz="1400" b="1" i="0" dirty="0" smtClean="0">
                <a:solidFill>
                  <a:srgbClr val="333333"/>
                </a:solidFill>
                <a:effectLst/>
                <a:latin typeface="Gotham Light" pitchFamily="50" charset="0"/>
                <a:cs typeface="Gotham Light" pitchFamily="50" charset="0"/>
              </a:rPr>
              <a:t>&lt;</a:t>
            </a:r>
            <a:r>
              <a:rPr lang="en-US" sz="1400" b="1" i="0" dirty="0" err="1" smtClean="0">
                <a:solidFill>
                  <a:srgbClr val="333333"/>
                </a:solidFill>
                <a:effectLst/>
                <a:latin typeface="Gotham Light" pitchFamily="50" charset="0"/>
                <a:cs typeface="Gotham Light" pitchFamily="50" charset="0"/>
              </a:rPr>
              <a:t>th</a:t>
            </a:r>
            <a:r>
              <a:rPr lang="en-US" sz="1400" b="1" i="0" dirty="0" smtClean="0">
                <a:solidFill>
                  <a:srgbClr val="333333"/>
                </a:solidFill>
                <a:effectLst/>
                <a:latin typeface="Gotham Light" pitchFamily="50" charset="0"/>
                <a:cs typeface="Gotham Light" pitchFamily="50" charset="0"/>
              </a:rPr>
              <a:t>&gt;  </a:t>
            </a:r>
            <a:r>
              <a:rPr lang="en-US" sz="1400" i="0" dirty="0" smtClean="0">
                <a:solidFill>
                  <a:srgbClr val="333333"/>
                </a:solidFill>
                <a:effectLst/>
                <a:latin typeface="Gotham Light" pitchFamily="50" charset="0"/>
                <a:cs typeface="Gotham Light" pitchFamily="50" charset="0"/>
              </a:rPr>
              <a:t>can also use table head</a:t>
            </a:r>
          </a:p>
          <a:p>
            <a:r>
              <a:rPr lang="en-US" sz="1400" dirty="0" smtClean="0">
                <a:latin typeface="Gotham Light" pitchFamily="50" charset="0"/>
                <a:cs typeface="Gotham Light" pitchFamily="50" charset="0"/>
              </a:rPr>
              <a:t>&lt;caption&gt; can also put a caption , at the beginning</a:t>
            </a:r>
            <a:endParaRPr lang="en-US" sz="1400" dirty="0">
              <a:latin typeface="Gotham Light" pitchFamily="50" charset="0"/>
              <a:cs typeface="Gotham Light" pitchFamily="50" charset="0"/>
            </a:endParaRPr>
          </a:p>
        </p:txBody>
      </p:sp>
      <p:sp>
        <p:nvSpPr>
          <p:cNvPr id="9" name="Rectangle 1"/>
          <p:cNvSpPr>
            <a:spLocks noChangeArrowheads="1"/>
          </p:cNvSpPr>
          <p:nvPr/>
        </p:nvSpPr>
        <p:spPr bwMode="auto">
          <a:xfrm>
            <a:off x="5505174" y="928040"/>
            <a:ext cx="8809102" cy="4308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050" b="0" i="0" u="none" strike="noStrike" cap="none" normalizeH="0" baseline="0" smtClean="0">
                <a:ln>
                  <a:noFill/>
                </a:ln>
                <a:solidFill>
                  <a:schemeClr val="tx1"/>
                </a:solidFill>
                <a:effectLst/>
                <a:latin typeface="Arial" panose="020B0604020202020204" pitchFamily="34" charset="0"/>
              </a:rPr>
              <a:t/>
            </a:r>
            <a:br>
              <a:rPr kumimoji="0" lang="es-CO" altLang="es-CO" sz="1050" b="0" i="0" u="none" strike="noStrike" cap="none" normalizeH="0" baseline="0" smtClean="0">
                <a:ln>
                  <a:noFill/>
                </a:ln>
                <a:solidFill>
                  <a:schemeClr val="tx1"/>
                </a:solidFill>
                <a:effectLst/>
                <a:latin typeface="Arial" panose="020B0604020202020204" pitchFamily="34" charset="0"/>
              </a:rPr>
            </a:br>
            <a:endParaRPr kumimoji="0" lang="es-CO" altLang="es-CO" sz="1050" b="0" i="0" u="none" strike="noStrike" cap="none" normalizeH="0" baseline="0" smtClean="0">
              <a:ln>
                <a:noFill/>
              </a:ln>
              <a:solidFill>
                <a:schemeClr val="tx1"/>
              </a:solidFill>
              <a:effectLst/>
              <a:latin typeface="Arial" panose="020B0604020202020204" pitchFamily="34" charset="0"/>
            </a:endParaRPr>
          </a:p>
        </p:txBody>
      </p:sp>
      <p:sp>
        <p:nvSpPr>
          <p:cNvPr id="10" name="Rectángulo 9"/>
          <p:cNvSpPr/>
          <p:nvPr/>
        </p:nvSpPr>
        <p:spPr>
          <a:xfrm>
            <a:off x="431810" y="4939981"/>
            <a:ext cx="6096000" cy="1754326"/>
          </a:xfrm>
          <a:prstGeom prst="rect">
            <a:avLst/>
          </a:prstGeom>
        </p:spPr>
        <p:txBody>
          <a:bodyPr>
            <a:spAutoFit/>
          </a:bodyPr>
          <a:lstStyle/>
          <a:p>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dl</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dt</a:t>
            </a:r>
            <a:r>
              <a:rPr lang="es-CO" b="0" i="0" dirty="0" smtClean="0">
                <a:solidFill>
                  <a:srgbClr val="0000FF"/>
                </a:solidFill>
                <a:effectLst/>
                <a:latin typeface="Consolas" panose="020B0609020204030204" pitchFamily="49" charset="0"/>
              </a:rPr>
              <a:t>&gt;</a:t>
            </a:r>
            <a:r>
              <a:rPr lang="es-CO" b="0" i="0" dirty="0" err="1" smtClean="0">
                <a:solidFill>
                  <a:srgbClr val="000000"/>
                </a:solidFill>
                <a:effectLst/>
                <a:latin typeface="Consolas" panose="020B0609020204030204" pitchFamily="49" charset="0"/>
              </a:rPr>
              <a:t>Coffee</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dt</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dd</a:t>
            </a:r>
            <a:r>
              <a:rPr lang="es-CO" b="0" i="0" dirty="0" smtClean="0">
                <a:solidFill>
                  <a:srgbClr val="0000FF"/>
                </a:solidFill>
                <a:effectLst/>
                <a:latin typeface="Consolas" panose="020B0609020204030204" pitchFamily="49" charset="0"/>
              </a:rPr>
              <a:t>&gt;</a:t>
            </a:r>
            <a:r>
              <a:rPr lang="es-CO" b="0" i="0" dirty="0" smtClean="0">
                <a:solidFill>
                  <a:srgbClr val="000000"/>
                </a:solidFill>
                <a:effectLst/>
                <a:latin typeface="Consolas" panose="020B0609020204030204" pitchFamily="49" charset="0"/>
              </a:rPr>
              <a:t>- </a:t>
            </a:r>
            <a:r>
              <a:rPr lang="es-CO" b="0" i="0" dirty="0" err="1" smtClean="0">
                <a:solidFill>
                  <a:srgbClr val="000000"/>
                </a:solidFill>
                <a:effectLst/>
                <a:latin typeface="Consolas" panose="020B0609020204030204" pitchFamily="49" charset="0"/>
              </a:rPr>
              <a:t>black</a:t>
            </a:r>
            <a:r>
              <a:rPr lang="es-CO" b="0" i="0" dirty="0" smtClean="0">
                <a:solidFill>
                  <a:srgbClr val="000000"/>
                </a:solidFill>
                <a:effectLst/>
                <a:latin typeface="Consolas" panose="020B0609020204030204" pitchFamily="49" charset="0"/>
              </a:rPr>
              <a:t> </a:t>
            </a:r>
            <a:r>
              <a:rPr lang="es-CO" b="0" i="0" dirty="0" err="1" smtClean="0">
                <a:solidFill>
                  <a:srgbClr val="000000"/>
                </a:solidFill>
                <a:effectLst/>
                <a:latin typeface="Consolas" panose="020B0609020204030204" pitchFamily="49" charset="0"/>
              </a:rPr>
              <a:t>hot</a:t>
            </a:r>
            <a:r>
              <a:rPr lang="es-CO" b="0" i="0" dirty="0" smtClean="0">
                <a:solidFill>
                  <a:srgbClr val="000000"/>
                </a:solidFill>
                <a:effectLst/>
                <a:latin typeface="Consolas" panose="020B0609020204030204" pitchFamily="49" charset="0"/>
              </a:rPr>
              <a:t> </a:t>
            </a:r>
            <a:r>
              <a:rPr lang="es-CO" b="0" i="0" dirty="0" err="1" smtClean="0">
                <a:solidFill>
                  <a:srgbClr val="000000"/>
                </a:solidFill>
                <a:effectLst/>
                <a:latin typeface="Consolas" panose="020B0609020204030204" pitchFamily="49" charset="0"/>
              </a:rPr>
              <a:t>drink</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dd</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dt</a:t>
            </a:r>
            <a:r>
              <a:rPr lang="es-CO" b="0" i="0" dirty="0" smtClean="0">
                <a:solidFill>
                  <a:srgbClr val="0000FF"/>
                </a:solidFill>
                <a:effectLst/>
                <a:latin typeface="Consolas" panose="020B0609020204030204" pitchFamily="49" charset="0"/>
              </a:rPr>
              <a:t>&gt;</a:t>
            </a:r>
            <a:r>
              <a:rPr lang="es-CO" b="0" i="0" dirty="0" err="1" smtClean="0">
                <a:solidFill>
                  <a:srgbClr val="000000"/>
                </a:solidFill>
                <a:effectLst/>
                <a:latin typeface="Consolas" panose="020B0609020204030204" pitchFamily="49" charset="0"/>
              </a:rPr>
              <a:t>Milk</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dt</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dd</a:t>
            </a:r>
            <a:r>
              <a:rPr lang="es-CO" b="0" i="0" dirty="0" smtClean="0">
                <a:solidFill>
                  <a:srgbClr val="0000FF"/>
                </a:solidFill>
                <a:effectLst/>
                <a:latin typeface="Consolas" panose="020B0609020204030204" pitchFamily="49" charset="0"/>
              </a:rPr>
              <a:t>&gt;</a:t>
            </a:r>
            <a:r>
              <a:rPr lang="es-CO" b="0" i="0" dirty="0" smtClean="0">
                <a:solidFill>
                  <a:srgbClr val="000000"/>
                </a:solidFill>
                <a:effectLst/>
                <a:latin typeface="Consolas" panose="020B0609020204030204" pitchFamily="49" charset="0"/>
              </a:rPr>
              <a:t>- </a:t>
            </a:r>
            <a:r>
              <a:rPr lang="es-CO" b="0" i="0" dirty="0" err="1" smtClean="0">
                <a:solidFill>
                  <a:srgbClr val="000000"/>
                </a:solidFill>
                <a:effectLst/>
                <a:latin typeface="Consolas" panose="020B0609020204030204" pitchFamily="49" charset="0"/>
              </a:rPr>
              <a:t>white</a:t>
            </a:r>
            <a:r>
              <a:rPr lang="es-CO" b="0" i="0" dirty="0" smtClean="0">
                <a:solidFill>
                  <a:srgbClr val="000000"/>
                </a:solidFill>
                <a:effectLst/>
                <a:latin typeface="Consolas" panose="020B0609020204030204" pitchFamily="49" charset="0"/>
              </a:rPr>
              <a:t> </a:t>
            </a:r>
            <a:r>
              <a:rPr lang="es-CO" b="0" i="0" dirty="0" err="1" smtClean="0">
                <a:solidFill>
                  <a:srgbClr val="000000"/>
                </a:solidFill>
                <a:effectLst/>
                <a:latin typeface="Consolas" panose="020B0609020204030204" pitchFamily="49" charset="0"/>
              </a:rPr>
              <a:t>cold</a:t>
            </a:r>
            <a:r>
              <a:rPr lang="es-CO" b="0" i="0" dirty="0" smtClean="0">
                <a:solidFill>
                  <a:srgbClr val="000000"/>
                </a:solidFill>
                <a:effectLst/>
                <a:latin typeface="Consolas" panose="020B0609020204030204" pitchFamily="49" charset="0"/>
              </a:rPr>
              <a:t> </a:t>
            </a:r>
            <a:r>
              <a:rPr lang="es-CO" b="0" i="0" dirty="0" err="1" smtClean="0">
                <a:solidFill>
                  <a:srgbClr val="000000"/>
                </a:solidFill>
                <a:effectLst/>
                <a:latin typeface="Consolas" panose="020B0609020204030204" pitchFamily="49" charset="0"/>
              </a:rPr>
              <a:t>drink</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dd</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/dl</a:t>
            </a:r>
            <a:r>
              <a:rPr lang="es-CO" b="0" i="0" dirty="0" smtClean="0">
                <a:solidFill>
                  <a:srgbClr val="0000FF"/>
                </a:solidFill>
                <a:effectLst/>
                <a:latin typeface="Consolas" panose="020B0609020204030204" pitchFamily="49" charset="0"/>
              </a:rPr>
              <a:t>&gt;</a:t>
            </a:r>
            <a:endParaRPr lang="en-GB" dirty="0"/>
          </a:p>
        </p:txBody>
      </p:sp>
      <p:graphicFrame>
        <p:nvGraphicFramePr>
          <p:cNvPr id="12" name="Tabla 11"/>
          <p:cNvGraphicFramePr>
            <a:graphicFrameLocks noGrp="1"/>
          </p:cNvGraphicFramePr>
          <p:nvPr>
            <p:extLst>
              <p:ext uri="{D42A27DB-BD31-4B8C-83A1-F6EECF244321}">
                <p14:modId xmlns:p14="http://schemas.microsoft.com/office/powerpoint/2010/main" xmlns="" val="4018519247"/>
              </p:ext>
            </p:extLst>
          </p:nvPr>
        </p:nvGraphicFramePr>
        <p:xfrm>
          <a:off x="5257915" y="4421654"/>
          <a:ext cx="5558768" cy="2346960"/>
        </p:xfrm>
        <a:graphic>
          <a:graphicData uri="http://schemas.openxmlformats.org/drawingml/2006/table">
            <a:tbl>
              <a:tblPr/>
              <a:tblGrid>
                <a:gridCol w="663383"/>
                <a:gridCol w="4895385"/>
              </a:tblGrid>
              <a:tr h="0">
                <a:tc>
                  <a:txBody>
                    <a:bodyPr/>
                    <a:lstStyle/>
                    <a:p>
                      <a:pPr algn="l" fontAlgn="t"/>
                      <a:r>
                        <a:rPr lang="es-CO" sz="1200" dirty="0" err="1">
                          <a:effectLst/>
                        </a:rPr>
                        <a:t>Tag</a:t>
                      </a:r>
                      <a:endParaRPr lang="es-CO" sz="1200" dirty="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s-CO" sz="1200">
                          <a:effectLst/>
                        </a:rPr>
                        <a:t>Description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fontAlgn="t"/>
                      <a:r>
                        <a:rPr lang="es-CO" sz="1200" u="sng">
                          <a:solidFill>
                            <a:srgbClr val="333333"/>
                          </a:solidFill>
                          <a:effectLst/>
                          <a:hlinkClick r:id="rId3"/>
                        </a:rPr>
                        <a:t>&lt;ul&gt;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a:effectLst/>
                        </a:rPr>
                        <a:t>Defines an unordered list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0">
                <a:tc>
                  <a:txBody>
                    <a:bodyPr/>
                    <a:lstStyle/>
                    <a:p>
                      <a:pPr fontAlgn="t"/>
                      <a:r>
                        <a:rPr lang="es-CO" sz="1200" u="sng">
                          <a:solidFill>
                            <a:srgbClr val="333333"/>
                          </a:solidFill>
                          <a:effectLst/>
                          <a:hlinkClick r:id="rId4"/>
                        </a:rPr>
                        <a:t>&lt;ol&gt;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200">
                          <a:effectLst/>
                        </a:rPr>
                        <a:t>Defines an ordered list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fontAlgn="t"/>
                      <a:r>
                        <a:rPr lang="es-CO" sz="1200" u="sng">
                          <a:solidFill>
                            <a:srgbClr val="333333"/>
                          </a:solidFill>
                          <a:effectLst/>
                          <a:hlinkClick r:id="rId5"/>
                        </a:rPr>
                        <a:t>&lt;li&gt;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a:effectLst/>
                        </a:rPr>
                        <a:t>Defines a list item</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0">
                <a:tc>
                  <a:txBody>
                    <a:bodyPr/>
                    <a:lstStyle/>
                    <a:p>
                      <a:pPr fontAlgn="t"/>
                      <a:r>
                        <a:rPr lang="es-CO" sz="1200" u="sng">
                          <a:solidFill>
                            <a:srgbClr val="333333"/>
                          </a:solidFill>
                          <a:effectLst/>
                          <a:hlinkClick r:id="rId6"/>
                        </a:rPr>
                        <a:t>&lt;dl&gt;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200">
                          <a:effectLst/>
                        </a:rPr>
                        <a:t>Defines a description list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fontAlgn="t"/>
                      <a:r>
                        <a:rPr lang="es-CO" sz="1200" u="sng">
                          <a:solidFill>
                            <a:srgbClr val="333333"/>
                          </a:solidFill>
                          <a:effectLst/>
                          <a:hlinkClick r:id="rId7"/>
                        </a:rPr>
                        <a:t>&lt;dt&gt;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200" dirty="0">
                          <a:effectLst/>
                        </a:rPr>
                        <a:t>Defines the term in a description list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0">
                <a:tc>
                  <a:txBody>
                    <a:bodyPr/>
                    <a:lstStyle/>
                    <a:p>
                      <a:pPr fontAlgn="t"/>
                      <a:r>
                        <a:rPr lang="es-CO" sz="1200" u="sng">
                          <a:solidFill>
                            <a:srgbClr val="333333"/>
                          </a:solidFill>
                          <a:effectLst/>
                          <a:hlinkClick r:id="rId8"/>
                        </a:rPr>
                        <a:t>&lt;dd&gt;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dirty="0">
                          <a:effectLst/>
                        </a:rPr>
                        <a:t>Defines the description in a description list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sp>
        <p:nvSpPr>
          <p:cNvPr id="13" name="Rectangle 2"/>
          <p:cNvSpPr>
            <a:spLocks noChangeArrowheads="1"/>
          </p:cNvSpPr>
          <p:nvPr/>
        </p:nvSpPr>
        <p:spPr bwMode="auto">
          <a:xfrm>
            <a:off x="1109663" y="2508250"/>
            <a:ext cx="12192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800" b="0" i="0" u="none" strike="noStrike" cap="none" normalizeH="0" baseline="0" smtClean="0">
                <a:ln>
                  <a:noFill/>
                </a:ln>
                <a:solidFill>
                  <a:schemeClr val="tx1"/>
                </a:solidFill>
                <a:effectLst/>
                <a:latin typeface="Arial" panose="020B0604020202020204" pitchFamily="34" charset="0"/>
              </a:rPr>
              <a:t/>
            </a:r>
            <a:br>
              <a:rPr kumimoji="0" lang="es-CO" altLang="es-CO" sz="1800" b="0" i="0" u="none" strike="noStrike" cap="none" normalizeH="0" baseline="0" smtClean="0">
                <a:ln>
                  <a:noFill/>
                </a:ln>
                <a:solidFill>
                  <a:schemeClr val="tx1"/>
                </a:solidFill>
                <a:effectLst/>
                <a:latin typeface="Arial" panose="020B0604020202020204" pitchFamily="34" charset="0"/>
              </a:rPr>
            </a:br>
            <a:endParaRPr kumimoji="0" lang="es-CO" altLang="es-CO"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8" name="Tabla 7"/>
          <p:cNvGraphicFramePr>
            <a:graphicFrameLocks noGrp="1"/>
          </p:cNvGraphicFramePr>
          <p:nvPr>
            <p:extLst>
              <p:ext uri="{D42A27DB-BD31-4B8C-83A1-F6EECF244321}">
                <p14:modId xmlns:p14="http://schemas.microsoft.com/office/powerpoint/2010/main" xmlns="" val="1200526363"/>
              </p:ext>
            </p:extLst>
          </p:nvPr>
        </p:nvGraphicFramePr>
        <p:xfrm>
          <a:off x="5259784" y="372109"/>
          <a:ext cx="5523445" cy="4351341"/>
        </p:xfrm>
        <a:graphic>
          <a:graphicData uri="http://schemas.openxmlformats.org/drawingml/2006/table">
            <a:tbl>
              <a:tblPr/>
              <a:tblGrid>
                <a:gridCol w="930204"/>
                <a:gridCol w="4593241"/>
              </a:tblGrid>
              <a:tr h="354179">
                <a:tc>
                  <a:txBody>
                    <a:bodyPr/>
                    <a:lstStyle/>
                    <a:p>
                      <a:pPr algn="l" fontAlgn="t"/>
                      <a:r>
                        <a:rPr lang="es-CO" sz="1100" dirty="0" err="1">
                          <a:effectLst/>
                        </a:rPr>
                        <a:t>Tag</a:t>
                      </a:r>
                      <a:endParaRPr lang="es-CO" sz="1100" dirty="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s-CO" sz="1100">
                          <a:effectLst/>
                        </a:rPr>
                        <a:t>Description</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354179">
                <a:tc>
                  <a:txBody>
                    <a:bodyPr/>
                    <a:lstStyle/>
                    <a:p>
                      <a:pPr fontAlgn="t"/>
                      <a:r>
                        <a:rPr lang="es-CO" sz="1100" u="sng">
                          <a:solidFill>
                            <a:srgbClr val="333333"/>
                          </a:solidFill>
                          <a:effectLst/>
                          <a:hlinkClick r:id="rId9"/>
                        </a:rPr>
                        <a:t>&lt;table&gt;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100">
                          <a:effectLst/>
                        </a:rPr>
                        <a:t>Defines a table</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354179">
                <a:tc>
                  <a:txBody>
                    <a:bodyPr/>
                    <a:lstStyle/>
                    <a:p>
                      <a:pPr fontAlgn="t"/>
                      <a:r>
                        <a:rPr lang="es-CO" sz="1100" u="sng">
                          <a:solidFill>
                            <a:srgbClr val="333333"/>
                          </a:solidFill>
                          <a:effectLst/>
                          <a:hlinkClick r:id="rId10"/>
                        </a:rPr>
                        <a:t>&lt;th&gt;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100">
                          <a:effectLst/>
                        </a:rPr>
                        <a:t>Defines a header cell in a table</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354179">
                <a:tc>
                  <a:txBody>
                    <a:bodyPr/>
                    <a:lstStyle/>
                    <a:p>
                      <a:pPr fontAlgn="t"/>
                      <a:r>
                        <a:rPr lang="es-CO" sz="1100" u="sng">
                          <a:solidFill>
                            <a:srgbClr val="333333"/>
                          </a:solidFill>
                          <a:effectLst/>
                          <a:hlinkClick r:id="rId11"/>
                        </a:rPr>
                        <a:t>&lt;tr&gt;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100">
                          <a:effectLst/>
                        </a:rPr>
                        <a:t>Defines a row in a table</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354179">
                <a:tc>
                  <a:txBody>
                    <a:bodyPr/>
                    <a:lstStyle/>
                    <a:p>
                      <a:pPr fontAlgn="t"/>
                      <a:r>
                        <a:rPr lang="es-CO" sz="1100" u="sng">
                          <a:solidFill>
                            <a:srgbClr val="333333"/>
                          </a:solidFill>
                          <a:effectLst/>
                          <a:hlinkClick r:id="rId12"/>
                        </a:rPr>
                        <a:t>&lt;td&gt;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100" dirty="0">
                          <a:effectLst/>
                        </a:rPr>
                        <a:t>Defines a cell in a table</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354179">
                <a:tc>
                  <a:txBody>
                    <a:bodyPr/>
                    <a:lstStyle/>
                    <a:p>
                      <a:pPr fontAlgn="t"/>
                      <a:r>
                        <a:rPr lang="es-CO" sz="1100" u="sng">
                          <a:solidFill>
                            <a:srgbClr val="333333"/>
                          </a:solidFill>
                          <a:effectLst/>
                          <a:hlinkClick r:id="rId13"/>
                        </a:rPr>
                        <a:t>&lt;caption&gt;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100">
                          <a:effectLst/>
                        </a:rPr>
                        <a:t>Defines a table caption</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581865">
                <a:tc>
                  <a:txBody>
                    <a:bodyPr/>
                    <a:lstStyle/>
                    <a:p>
                      <a:pPr fontAlgn="t"/>
                      <a:r>
                        <a:rPr lang="es-CO" sz="1100" u="sng">
                          <a:solidFill>
                            <a:srgbClr val="333333"/>
                          </a:solidFill>
                          <a:effectLst/>
                          <a:hlinkClick r:id="rId14"/>
                        </a:rPr>
                        <a:t>&lt;colgroup&gt;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100" dirty="0">
                          <a:effectLst/>
                        </a:rPr>
                        <a:t>Specifies a group of one or more columns in a table for formatting</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581865">
                <a:tc>
                  <a:txBody>
                    <a:bodyPr/>
                    <a:lstStyle/>
                    <a:p>
                      <a:pPr fontAlgn="t"/>
                      <a:r>
                        <a:rPr lang="es-CO" sz="1100" u="sng">
                          <a:solidFill>
                            <a:srgbClr val="333333"/>
                          </a:solidFill>
                          <a:effectLst/>
                          <a:hlinkClick r:id="rId15"/>
                        </a:rPr>
                        <a:t>&lt;col&gt;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100">
                          <a:effectLst/>
                        </a:rPr>
                        <a:t>Specifies column properties for each column within a &lt;colgroup&gt; element</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354179">
                <a:tc>
                  <a:txBody>
                    <a:bodyPr/>
                    <a:lstStyle/>
                    <a:p>
                      <a:pPr fontAlgn="t"/>
                      <a:r>
                        <a:rPr lang="es-CO" sz="1100" u="sng">
                          <a:solidFill>
                            <a:srgbClr val="333333"/>
                          </a:solidFill>
                          <a:effectLst/>
                          <a:hlinkClick r:id="rId16"/>
                        </a:rPr>
                        <a:t>&lt;thead&gt;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100">
                          <a:effectLst/>
                        </a:rPr>
                        <a:t>Groups the header content in a table</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354179">
                <a:tc>
                  <a:txBody>
                    <a:bodyPr/>
                    <a:lstStyle/>
                    <a:p>
                      <a:pPr fontAlgn="t"/>
                      <a:r>
                        <a:rPr lang="es-CO" sz="1100" u="sng">
                          <a:solidFill>
                            <a:srgbClr val="333333"/>
                          </a:solidFill>
                          <a:effectLst/>
                          <a:hlinkClick r:id="rId17"/>
                        </a:rPr>
                        <a:t>&lt;tbody&gt;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100">
                          <a:effectLst/>
                        </a:rPr>
                        <a:t>Groups the body content in a table</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354179">
                <a:tc>
                  <a:txBody>
                    <a:bodyPr/>
                    <a:lstStyle/>
                    <a:p>
                      <a:pPr fontAlgn="t"/>
                      <a:r>
                        <a:rPr lang="es-CO" sz="1100" u="sng">
                          <a:solidFill>
                            <a:srgbClr val="333333"/>
                          </a:solidFill>
                          <a:effectLst/>
                          <a:hlinkClick r:id="rId18"/>
                        </a:rPr>
                        <a:t>&lt;tfoot&gt;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100" dirty="0">
                          <a:effectLst/>
                        </a:rPr>
                        <a:t>Groups the footer content in a table</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sp>
        <p:nvSpPr>
          <p:cNvPr id="15" name="CuadroTexto 14"/>
          <p:cNvSpPr txBox="1"/>
          <p:nvPr/>
        </p:nvSpPr>
        <p:spPr>
          <a:xfrm>
            <a:off x="117230" y="132028"/>
            <a:ext cx="12074770"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Table and list</a:t>
            </a:r>
            <a:endParaRPr lang="en-GB" sz="2400" b="1" dirty="0">
              <a:latin typeface="Gotham Light" pitchFamily="50" charset="0"/>
              <a:cs typeface="Gotham Light" pitchFamily="50" charset="0"/>
            </a:endParaRPr>
          </a:p>
        </p:txBody>
      </p:sp>
    </p:spTree>
    <p:extLst>
      <p:ext uri="{BB962C8B-B14F-4D97-AF65-F5344CB8AC3E}">
        <p14:creationId xmlns:p14="http://schemas.microsoft.com/office/powerpoint/2010/main" xmlns="" val="32371499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15686" y="2623458"/>
            <a:ext cx="11299371" cy="3026229"/>
          </a:xfrm>
        </p:spPr>
        <p:txBody>
          <a:bodyPr>
            <a:normAutofit fontScale="85000" lnSpcReduction="20000"/>
          </a:bodyPr>
          <a:lstStyle/>
          <a:p>
            <a:pPr marL="0" indent="0" algn="ctr">
              <a:buNone/>
            </a:pPr>
            <a:r>
              <a:rPr lang="en-GB" sz="15000" dirty="0" smtClean="0"/>
              <a:t>&lt;di&gt; &lt;/div&gt;</a:t>
            </a:r>
          </a:p>
          <a:p>
            <a:pPr marL="0" indent="0" algn="ctr">
              <a:buNone/>
            </a:pPr>
            <a:r>
              <a:rPr lang="en-GB" sz="15000" dirty="0" smtClean="0"/>
              <a:t>&lt;span&gt;&lt;/&lt;span&gt;</a:t>
            </a:r>
            <a:endParaRPr lang="en-GB" sz="15000" dirty="0"/>
          </a:p>
        </p:txBody>
      </p:sp>
      <p:sp>
        <p:nvSpPr>
          <p:cNvPr id="4" name="CuadroTexto 3"/>
          <p:cNvSpPr txBox="1"/>
          <p:nvPr/>
        </p:nvSpPr>
        <p:spPr>
          <a:xfrm>
            <a:off x="491532" y="1056750"/>
            <a:ext cx="4822371" cy="369332"/>
          </a:xfrm>
          <a:prstGeom prst="rect">
            <a:avLst/>
          </a:prstGeom>
          <a:noFill/>
        </p:spPr>
        <p:txBody>
          <a:bodyPr wrap="square" rtlCol="0">
            <a:spAutoFit/>
          </a:bodyPr>
          <a:lstStyle/>
          <a:p>
            <a:r>
              <a:rPr lang="en-GB" dirty="0" smtClean="0"/>
              <a:t>Block like &lt;div&gt;or inline element like &lt;span&gt;</a:t>
            </a:r>
            <a:endParaRPr lang="en-GB" dirty="0"/>
          </a:p>
        </p:txBody>
      </p:sp>
      <p:sp>
        <p:nvSpPr>
          <p:cNvPr id="6" name="CuadroTexto 5"/>
          <p:cNvSpPr txBox="1"/>
          <p:nvPr/>
        </p:nvSpPr>
        <p:spPr>
          <a:xfrm>
            <a:off x="117230" y="132028"/>
            <a:ext cx="11195539" cy="830997"/>
          </a:xfrm>
          <a:prstGeom prst="rect">
            <a:avLst/>
          </a:prstGeom>
          <a:noFill/>
        </p:spPr>
        <p:txBody>
          <a:bodyPr wrap="square" rtlCol="0">
            <a:spAutoFit/>
          </a:bodyPr>
          <a:lstStyle/>
          <a:p>
            <a:r>
              <a:rPr lang="en-GB" sz="2400" dirty="0" smtClean="0">
                <a:latin typeface="Gotham Light" pitchFamily="50" charset="0"/>
                <a:cs typeface="Gotham Light" pitchFamily="50" charset="0"/>
              </a:rPr>
              <a:t>The most efficient way to style a block is by using div elements and together with class and id properties</a:t>
            </a:r>
            <a:endParaRPr lang="en-GB" sz="2400" b="1" dirty="0">
              <a:latin typeface="Gotham Light" pitchFamily="50" charset="0"/>
              <a:cs typeface="Gotham Light" pitchFamily="50" charset="0"/>
            </a:endParaRPr>
          </a:p>
        </p:txBody>
      </p:sp>
      <p:pic>
        <p:nvPicPr>
          <p:cNvPr id="5" name="Picture 2" descr="http://red-team-design.com/wp-content/uploads/2011/01/css3-html5-logo-initial.pn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0460745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21677" y="915050"/>
            <a:ext cx="1799492" cy="1325563"/>
          </a:xfrm>
        </p:spPr>
        <p:txBody>
          <a:bodyPr>
            <a:normAutofit/>
          </a:bodyPr>
          <a:lstStyle/>
          <a:p>
            <a:r>
              <a:rPr lang="en-GB" sz="2800" dirty="0" smtClean="0"/>
              <a:t>Classes</a:t>
            </a:r>
            <a:endParaRPr lang="en-GB" sz="2800" dirty="0"/>
          </a:p>
        </p:txBody>
      </p:sp>
      <p:sp>
        <p:nvSpPr>
          <p:cNvPr id="4" name="Rectángulo 3"/>
          <p:cNvSpPr/>
          <p:nvPr/>
        </p:nvSpPr>
        <p:spPr>
          <a:xfrm>
            <a:off x="521677" y="2074841"/>
            <a:ext cx="6096000" cy="2585323"/>
          </a:xfrm>
          <a:prstGeom prst="rect">
            <a:avLst/>
          </a:prstGeom>
        </p:spPr>
        <p:txBody>
          <a:bodyPr>
            <a:spAutoFit/>
          </a:bodyPr>
          <a:lstStyle/>
          <a:p>
            <a:r>
              <a:rPr lang="en-US" dirty="0">
                <a:solidFill>
                  <a:srgbClr val="000000"/>
                </a:solidFill>
                <a:latin typeface="Consolas" panose="020B0609020204030204" pitchFamily="49" charset="0"/>
              </a:rPr>
              <a:t>.cities {</a:t>
            </a:r>
            <a:r>
              <a:rPr lang="en-US" dirty="0"/>
              <a:t/>
            </a:r>
            <a:br>
              <a:rPr lang="en-US" dirty="0"/>
            </a:b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background-color:black</a:t>
            </a:r>
            <a:r>
              <a:rPr lang="en-US" dirty="0">
                <a:solidFill>
                  <a:srgbClr val="000000"/>
                </a:solidFill>
                <a:latin typeface="Consolas" panose="020B0609020204030204" pitchFamily="49" charset="0"/>
              </a:rPr>
              <a:t>;</a:t>
            </a:r>
            <a:r>
              <a:rPr lang="en-US" dirty="0"/>
              <a:t/>
            </a:r>
            <a:br>
              <a:rPr lang="en-US" dirty="0"/>
            </a:b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color:white</a:t>
            </a:r>
            <a:r>
              <a:rPr lang="en-US" dirty="0">
                <a:solidFill>
                  <a:srgbClr val="000000"/>
                </a:solidFill>
                <a:latin typeface="Consolas" panose="020B0609020204030204" pitchFamily="49" charset="0"/>
              </a:rPr>
              <a:t>;</a:t>
            </a:r>
            <a:r>
              <a:rPr lang="en-US" dirty="0"/>
              <a:t/>
            </a:r>
            <a:br>
              <a:rPr lang="en-US" dirty="0"/>
            </a:br>
            <a:r>
              <a:rPr lang="en-US" dirty="0">
                <a:solidFill>
                  <a:srgbClr val="000000"/>
                </a:solidFill>
                <a:latin typeface="Consolas" panose="020B0609020204030204" pitchFamily="49" charset="0"/>
              </a:rPr>
              <a:t>    margin:20px;</a:t>
            </a:r>
            <a:r>
              <a:rPr lang="en-US" dirty="0"/>
              <a:t/>
            </a:r>
            <a:br>
              <a:rPr lang="en-US" dirty="0"/>
            </a:br>
            <a:r>
              <a:rPr lang="en-US" dirty="0">
                <a:solidFill>
                  <a:srgbClr val="000000"/>
                </a:solidFill>
                <a:latin typeface="Consolas" panose="020B0609020204030204" pitchFamily="49" charset="0"/>
              </a:rPr>
              <a:t>    padding:20px;</a:t>
            </a:r>
            <a:r>
              <a:rPr lang="en-US" dirty="0"/>
              <a:t/>
            </a:r>
            <a:br>
              <a:rPr lang="en-US" dirty="0"/>
            </a:br>
            <a:r>
              <a:rPr lang="en-US" dirty="0">
                <a:solidFill>
                  <a:srgbClr val="000000"/>
                </a:solidFill>
                <a:latin typeface="Consolas" panose="020B0609020204030204" pitchFamily="49" charset="0"/>
              </a:rPr>
              <a:t>} </a:t>
            </a:r>
            <a:endParaRPr lang="en-US" dirty="0" smtClean="0">
              <a:solidFill>
                <a:srgbClr val="000000"/>
              </a:solidFill>
              <a:latin typeface="Consolas" panose="020B0609020204030204" pitchFamily="49" charset="0"/>
            </a:endParaRPr>
          </a:p>
          <a:p>
            <a:endParaRPr lang="en-US" dirty="0" smtClean="0">
              <a:solidFill>
                <a:srgbClr val="000000"/>
              </a:solidFill>
              <a:latin typeface="Consolas" panose="020B0609020204030204" pitchFamily="49" charset="0"/>
            </a:endParaRPr>
          </a:p>
          <a:p>
            <a:r>
              <a:rPr lang="es-CO" dirty="0" err="1"/>
              <a:t>span.red</a:t>
            </a:r>
            <a:r>
              <a:rPr lang="es-CO" dirty="0"/>
              <a:t> {</a:t>
            </a:r>
            <a:r>
              <a:rPr lang="es-CO" dirty="0" err="1"/>
              <a:t>color:red</a:t>
            </a:r>
            <a:r>
              <a:rPr lang="es-CO" dirty="0"/>
              <a:t>;}</a:t>
            </a:r>
            <a:endParaRPr lang="en-US" dirty="0">
              <a:solidFill>
                <a:srgbClr val="000000"/>
              </a:solidFill>
              <a:latin typeface="Consolas" panose="020B0609020204030204" pitchFamily="49" charset="0"/>
            </a:endParaRPr>
          </a:p>
          <a:p>
            <a:endParaRPr lang="en-GB" dirty="0"/>
          </a:p>
        </p:txBody>
      </p:sp>
      <p:sp>
        <p:nvSpPr>
          <p:cNvPr id="5" name="Rectángulo 4"/>
          <p:cNvSpPr/>
          <p:nvPr/>
        </p:nvSpPr>
        <p:spPr>
          <a:xfrm>
            <a:off x="521677" y="4925993"/>
            <a:ext cx="2717411" cy="646331"/>
          </a:xfrm>
          <a:prstGeom prst="rect">
            <a:avLst/>
          </a:prstGeom>
        </p:spPr>
        <p:txBody>
          <a:bodyPr wrap="none">
            <a:spAutoFit/>
          </a:bodyPr>
          <a:lstStyle/>
          <a:p>
            <a:r>
              <a:rPr lang="es-CO" dirty="0" smtClean="0">
                <a:solidFill>
                  <a:srgbClr val="0000FF"/>
                </a:solidFill>
                <a:latin typeface="Consolas" panose="020B0609020204030204" pitchFamily="49" charset="0"/>
              </a:rPr>
              <a:t>In HTML</a:t>
            </a:r>
          </a:p>
          <a:p>
            <a:r>
              <a:rPr lang="es-CO" dirty="0" smtClean="0">
                <a:solidFill>
                  <a:srgbClr val="0000FF"/>
                </a:solidFill>
                <a:latin typeface="Consolas" panose="020B0609020204030204" pitchFamily="49" charset="0"/>
              </a:rPr>
              <a:t>&lt;</a:t>
            </a:r>
            <a:r>
              <a:rPr lang="es-CO" dirty="0">
                <a:solidFill>
                  <a:srgbClr val="A52A2A"/>
                </a:solidFill>
                <a:latin typeface="Consolas" panose="020B0609020204030204" pitchFamily="49" charset="0"/>
              </a:rPr>
              <a:t>div</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cities</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endParaRPr lang="en-GB" dirty="0"/>
          </a:p>
        </p:txBody>
      </p:sp>
      <p:pic>
        <p:nvPicPr>
          <p:cNvPr id="6" name="Imagen 5"/>
          <p:cNvPicPr>
            <a:picLocks noChangeAspect="1"/>
          </p:cNvPicPr>
          <p:nvPr/>
        </p:nvPicPr>
        <p:blipFill>
          <a:blip r:embed="rId2" cstate="print"/>
          <a:stretch>
            <a:fillRect/>
          </a:stretch>
        </p:blipFill>
        <p:spPr>
          <a:xfrm>
            <a:off x="4895501" y="1360527"/>
            <a:ext cx="7170033" cy="2953565"/>
          </a:xfrm>
          <a:prstGeom prst="rect">
            <a:avLst/>
          </a:prstGeom>
        </p:spPr>
      </p:pic>
      <p:pic>
        <p:nvPicPr>
          <p:cNvPr id="8" name="Imagen 7"/>
          <p:cNvPicPr>
            <a:picLocks noChangeAspect="1"/>
          </p:cNvPicPr>
          <p:nvPr/>
        </p:nvPicPr>
        <p:blipFill>
          <a:blip r:embed="rId3" cstate="print"/>
          <a:stretch>
            <a:fillRect/>
          </a:stretch>
        </p:blipFill>
        <p:spPr>
          <a:xfrm>
            <a:off x="7652228" y="4464760"/>
            <a:ext cx="2004064" cy="2361933"/>
          </a:xfrm>
          <a:prstGeom prst="rect">
            <a:avLst/>
          </a:prstGeom>
        </p:spPr>
      </p:pic>
      <p:sp>
        <p:nvSpPr>
          <p:cNvPr id="9" name="CuadroTexto 8"/>
          <p:cNvSpPr txBox="1"/>
          <p:nvPr/>
        </p:nvSpPr>
        <p:spPr>
          <a:xfrm>
            <a:off x="117230" y="132028"/>
            <a:ext cx="11359662" cy="830997"/>
          </a:xfrm>
          <a:prstGeom prst="rect">
            <a:avLst/>
          </a:prstGeom>
          <a:noFill/>
        </p:spPr>
        <p:txBody>
          <a:bodyPr wrap="square" rtlCol="0">
            <a:spAutoFit/>
          </a:bodyPr>
          <a:lstStyle/>
          <a:p>
            <a:r>
              <a:rPr lang="en-GB" sz="2400" b="1" dirty="0" smtClean="0">
                <a:latin typeface="Gotham Light" pitchFamily="50" charset="0"/>
                <a:cs typeface="Gotham Light" pitchFamily="50" charset="0"/>
              </a:rPr>
              <a:t>A class or  is a html attribute that using ccs makes easy to give a standard style to a page</a:t>
            </a:r>
            <a:endParaRPr lang="en-GB" sz="2400" b="1" dirty="0">
              <a:latin typeface="Gotham Light" pitchFamily="50" charset="0"/>
              <a:cs typeface="Gotham Light" pitchFamily="50" charset="0"/>
            </a:endParaRPr>
          </a:p>
        </p:txBody>
      </p:sp>
      <p:pic>
        <p:nvPicPr>
          <p:cNvPr id="10" name="Picture 2" descr="http://red-team-design.com/wp-content/uploads/2011/01/css3-html5-logo-initial.pn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0239311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err="1" smtClean="0"/>
              <a:t>Resposive</a:t>
            </a:r>
            <a:r>
              <a:rPr lang="en-GB" dirty="0" smtClean="0"/>
              <a:t> web design</a:t>
            </a:r>
            <a:endParaRPr lang="en-GB" dirty="0"/>
          </a:p>
        </p:txBody>
      </p:sp>
      <p:sp>
        <p:nvSpPr>
          <p:cNvPr id="3" name="Marcador de contenido 2"/>
          <p:cNvSpPr>
            <a:spLocks noGrp="1"/>
          </p:cNvSpPr>
          <p:nvPr>
            <p:ph idx="1"/>
          </p:nvPr>
        </p:nvSpPr>
        <p:spPr/>
        <p:txBody>
          <a:bodyPr/>
          <a:lstStyle/>
          <a:p>
            <a:r>
              <a:rPr lang="en-GB" dirty="0">
                <a:hlinkClick r:id="rId2"/>
              </a:rPr>
              <a:t>http://</a:t>
            </a:r>
            <a:r>
              <a:rPr lang="en-GB" dirty="0" smtClean="0">
                <a:hlinkClick r:id="rId2"/>
              </a:rPr>
              <a:t>www.w3schools.com/html/html_responsive.asp</a:t>
            </a:r>
            <a:endParaRPr lang="en-GB" dirty="0" smtClean="0"/>
          </a:p>
          <a:p>
            <a:pPr marL="0" indent="0">
              <a:buNone/>
            </a:pPr>
            <a:endParaRPr lang="en-GB" dirty="0"/>
          </a:p>
          <a:p>
            <a:pPr marL="0" indent="0">
              <a:buNone/>
            </a:pPr>
            <a:r>
              <a:rPr lang="en-GB" dirty="0" smtClean="0"/>
              <a:t>Two main components</a:t>
            </a:r>
          </a:p>
          <a:p>
            <a:r>
              <a:rPr lang="en-GB" dirty="0" smtClean="0"/>
              <a:t>To float things </a:t>
            </a:r>
          </a:p>
          <a:p>
            <a:r>
              <a:rPr lang="en-GB" dirty="0" smtClean="0"/>
              <a:t>And to percentage things</a:t>
            </a:r>
            <a:endParaRPr lang="en-GB" dirty="0"/>
          </a:p>
        </p:txBody>
      </p:sp>
      <p:pic>
        <p:nvPicPr>
          <p:cNvPr id="4" name="Picture 2" descr="http://red-team-design.com/wp-content/uploads/2011/01/css3-html5-logo-initial.pn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8752681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Adobe CC </a:t>
            </a:r>
            <a:r>
              <a:rPr lang="en-GB" dirty="0" err="1" smtClean="0"/>
              <a:t>color</a:t>
            </a:r>
            <a:endParaRPr lang="en-GB" dirty="0"/>
          </a:p>
        </p:txBody>
      </p:sp>
      <p:sp>
        <p:nvSpPr>
          <p:cNvPr id="3" name="Marcador de contenido 2"/>
          <p:cNvSpPr>
            <a:spLocks noGrp="1"/>
          </p:cNvSpPr>
          <p:nvPr>
            <p:ph idx="1"/>
          </p:nvPr>
        </p:nvSpPr>
        <p:spPr/>
        <p:txBody>
          <a:bodyPr/>
          <a:lstStyle/>
          <a:p>
            <a:r>
              <a:rPr lang="en-GB" dirty="0"/>
              <a:t>https://color.adobe.com/es/</a:t>
            </a:r>
          </a:p>
        </p:txBody>
      </p:sp>
    </p:spTree>
    <p:extLst>
      <p:ext uri="{BB962C8B-B14F-4D97-AF65-F5344CB8AC3E}">
        <p14:creationId xmlns:p14="http://schemas.microsoft.com/office/powerpoint/2010/main" xmlns="" val="38592781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GB" dirty="0"/>
          </a:p>
        </p:txBody>
      </p:sp>
      <p:sp>
        <p:nvSpPr>
          <p:cNvPr id="3" name="Marcador de contenido 2"/>
          <p:cNvSpPr>
            <a:spLocks noGrp="1"/>
          </p:cNvSpPr>
          <p:nvPr>
            <p:ph idx="1"/>
          </p:nvPr>
        </p:nvSpPr>
        <p:spPr/>
        <p:txBody>
          <a:bodyPr/>
          <a:lstStyle/>
          <a:p>
            <a:r>
              <a:rPr lang="en-GB" dirty="0" smtClean="0"/>
              <a:t>http://designmodo.com/startup/</a:t>
            </a:r>
            <a:endParaRPr lang="en-GB" dirty="0"/>
          </a:p>
        </p:txBody>
      </p:sp>
    </p:spTree>
    <p:extLst>
      <p:ext uri="{BB962C8B-B14F-4D97-AF65-F5344CB8AC3E}">
        <p14:creationId xmlns:p14="http://schemas.microsoft.com/office/powerpoint/2010/main" xmlns="" val="85473988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20262" y="209483"/>
            <a:ext cx="7578969" cy="650133"/>
          </a:xfrm>
        </p:spPr>
        <p:txBody>
          <a:bodyPr>
            <a:normAutofit/>
          </a:bodyPr>
          <a:lstStyle/>
          <a:p>
            <a:r>
              <a:rPr lang="en-GB" sz="2400" dirty="0" smtClean="0">
                <a:latin typeface="Gotham Light" pitchFamily="50" charset="0"/>
                <a:cs typeface="Gotham Light" pitchFamily="50" charset="0"/>
              </a:rPr>
              <a:t>Form, </a:t>
            </a:r>
            <a:r>
              <a:rPr lang="en-GB" sz="2400" dirty="0" err="1" smtClean="0">
                <a:latin typeface="Gotham Light" pitchFamily="50" charset="0"/>
                <a:cs typeface="Gotham Light" pitchFamily="50" charset="0"/>
              </a:rPr>
              <a:t>imput</a:t>
            </a:r>
            <a:r>
              <a:rPr lang="en-GB" sz="2400" dirty="0" smtClean="0">
                <a:latin typeface="Gotham Light" pitchFamily="50" charset="0"/>
                <a:cs typeface="Gotham Light" pitchFamily="50" charset="0"/>
              </a:rPr>
              <a:t> element  --- action , type attribute</a:t>
            </a:r>
            <a:endParaRPr lang="en-GB" sz="2400" dirty="0">
              <a:latin typeface="Gotham Light" pitchFamily="50" charset="0"/>
              <a:cs typeface="Gotham Light" pitchFamily="50" charset="0"/>
            </a:endParaRPr>
          </a:p>
        </p:txBody>
      </p:sp>
      <p:sp>
        <p:nvSpPr>
          <p:cNvPr id="5" name="Rectángulo 4"/>
          <p:cNvSpPr/>
          <p:nvPr/>
        </p:nvSpPr>
        <p:spPr>
          <a:xfrm>
            <a:off x="674077" y="968506"/>
            <a:ext cx="5503985" cy="5678478"/>
          </a:xfrm>
          <a:prstGeom prst="rect">
            <a:avLst/>
          </a:prstGeom>
        </p:spPr>
        <p:txBody>
          <a:bodyPr wrap="square">
            <a:spAutoFit/>
          </a:bodyPr>
          <a:lstStyle/>
          <a:p>
            <a:r>
              <a:rPr lang="en-GB" sz="1100" dirty="0">
                <a:latin typeface="Gotham Light" pitchFamily="50" charset="0"/>
                <a:cs typeface="Gotham Light" pitchFamily="50" charset="0"/>
              </a:rPr>
              <a:t>&lt;!DOCTYPE html&gt;</a:t>
            </a:r>
          </a:p>
          <a:p>
            <a:r>
              <a:rPr lang="en-GB" sz="1100" dirty="0">
                <a:latin typeface="Gotham Light" pitchFamily="50" charset="0"/>
                <a:cs typeface="Gotham Light" pitchFamily="50" charset="0"/>
              </a:rPr>
              <a:t>&lt;html&gt;</a:t>
            </a:r>
          </a:p>
          <a:p>
            <a:r>
              <a:rPr lang="en-GB" sz="1100" dirty="0">
                <a:latin typeface="Gotham Light" pitchFamily="50" charset="0"/>
                <a:cs typeface="Gotham Light" pitchFamily="50" charset="0"/>
              </a:rPr>
              <a:t>&lt;body&gt;</a:t>
            </a:r>
          </a:p>
          <a:p>
            <a:endParaRPr lang="en-GB" sz="1100" dirty="0">
              <a:latin typeface="Gotham Light" pitchFamily="50" charset="0"/>
              <a:cs typeface="Gotham Light" pitchFamily="50" charset="0"/>
            </a:endParaRPr>
          </a:p>
          <a:p>
            <a:r>
              <a:rPr lang="en-GB" sz="1100" dirty="0">
                <a:latin typeface="Gotham Light" pitchFamily="50" charset="0"/>
                <a:cs typeface="Gotham Light" pitchFamily="50" charset="0"/>
              </a:rPr>
              <a:t>&lt;form action="</a:t>
            </a:r>
            <a:r>
              <a:rPr lang="en-GB" sz="1100" dirty="0" err="1">
                <a:latin typeface="Gotham Light" pitchFamily="50" charset="0"/>
                <a:cs typeface="Gotham Light" pitchFamily="50" charset="0"/>
              </a:rPr>
              <a:t>action_page.php</a:t>
            </a:r>
            <a:r>
              <a:rPr lang="en-GB" sz="1100" dirty="0">
                <a:latin typeface="Gotham Light" pitchFamily="50" charset="0"/>
                <a:cs typeface="Gotham Light" pitchFamily="50" charset="0"/>
              </a:rPr>
              <a:t>"&gt;</a:t>
            </a:r>
          </a:p>
          <a:p>
            <a:r>
              <a:rPr lang="en-GB" sz="1100" dirty="0">
                <a:latin typeface="Gotham Light" pitchFamily="50" charset="0"/>
                <a:cs typeface="Gotham Light" pitchFamily="50" charset="0"/>
              </a:rPr>
              <a:t>&lt;</a:t>
            </a:r>
            <a:r>
              <a:rPr lang="en-GB" sz="1100" dirty="0" err="1">
                <a:latin typeface="Gotham Light" pitchFamily="50" charset="0"/>
                <a:cs typeface="Gotham Light" pitchFamily="50" charset="0"/>
              </a:rPr>
              <a:t>fieldset</a:t>
            </a:r>
            <a:r>
              <a:rPr lang="en-GB" sz="1100" dirty="0">
                <a:latin typeface="Gotham Light" pitchFamily="50" charset="0"/>
                <a:cs typeface="Gotham Light" pitchFamily="50" charset="0"/>
              </a:rPr>
              <a:t>&gt;</a:t>
            </a:r>
          </a:p>
          <a:p>
            <a:r>
              <a:rPr lang="en-GB" sz="1100" dirty="0">
                <a:latin typeface="Gotham Light" pitchFamily="50" charset="0"/>
                <a:cs typeface="Gotham Light" pitchFamily="50" charset="0"/>
              </a:rPr>
              <a:t>&lt;legend&gt;Personal information:&lt;/legend&gt;</a:t>
            </a:r>
          </a:p>
          <a:p>
            <a:r>
              <a:rPr lang="en-GB" sz="1100" dirty="0">
                <a:latin typeface="Gotham Light" pitchFamily="50" charset="0"/>
                <a:cs typeface="Gotham Light" pitchFamily="50" charset="0"/>
              </a:rPr>
              <a:t>First name:&lt;</a:t>
            </a:r>
            <a:r>
              <a:rPr lang="en-GB" sz="1100" dirty="0" err="1">
                <a:latin typeface="Gotham Light" pitchFamily="50" charset="0"/>
                <a:cs typeface="Gotham Light" pitchFamily="50" charset="0"/>
              </a:rPr>
              <a:t>br</a:t>
            </a:r>
            <a:r>
              <a:rPr lang="en-GB" sz="1100" dirty="0">
                <a:latin typeface="Gotham Light" pitchFamily="50" charset="0"/>
                <a:cs typeface="Gotham Light" pitchFamily="50" charset="0"/>
              </a:rPr>
              <a:t>&gt;</a:t>
            </a:r>
          </a:p>
          <a:p>
            <a:r>
              <a:rPr lang="en-GB" sz="1100" dirty="0">
                <a:latin typeface="Gotham Light" pitchFamily="50" charset="0"/>
                <a:cs typeface="Gotham Light" pitchFamily="50" charset="0"/>
              </a:rPr>
              <a:t>&lt;input type="text" name="</a:t>
            </a:r>
            <a:r>
              <a:rPr lang="en-GB" sz="1100" dirty="0" err="1">
                <a:latin typeface="Gotham Light" pitchFamily="50" charset="0"/>
                <a:cs typeface="Gotham Light" pitchFamily="50" charset="0"/>
              </a:rPr>
              <a:t>firstname</a:t>
            </a:r>
            <a:r>
              <a:rPr lang="en-GB" sz="1100" dirty="0">
                <a:latin typeface="Gotham Light" pitchFamily="50" charset="0"/>
                <a:cs typeface="Gotham Light" pitchFamily="50" charset="0"/>
              </a:rPr>
              <a:t>" value="Mickey"&gt;</a:t>
            </a:r>
          </a:p>
          <a:p>
            <a:r>
              <a:rPr lang="en-GB" sz="1100" dirty="0">
                <a:latin typeface="Gotham Light" pitchFamily="50" charset="0"/>
                <a:cs typeface="Gotham Light" pitchFamily="50" charset="0"/>
              </a:rPr>
              <a:t>&lt;</a:t>
            </a:r>
            <a:r>
              <a:rPr lang="en-GB" sz="1100" dirty="0" err="1">
                <a:latin typeface="Gotham Light" pitchFamily="50" charset="0"/>
                <a:cs typeface="Gotham Light" pitchFamily="50" charset="0"/>
              </a:rPr>
              <a:t>br</a:t>
            </a:r>
            <a:r>
              <a:rPr lang="en-GB" sz="1100" dirty="0">
                <a:latin typeface="Gotham Light" pitchFamily="50" charset="0"/>
                <a:cs typeface="Gotham Light" pitchFamily="50" charset="0"/>
              </a:rPr>
              <a:t>&gt;</a:t>
            </a:r>
          </a:p>
          <a:p>
            <a:r>
              <a:rPr lang="en-GB" sz="1100" dirty="0">
                <a:latin typeface="Gotham Light" pitchFamily="50" charset="0"/>
                <a:cs typeface="Gotham Light" pitchFamily="50" charset="0"/>
              </a:rPr>
              <a:t>Last name:&lt;</a:t>
            </a:r>
            <a:r>
              <a:rPr lang="en-GB" sz="1100" dirty="0" err="1">
                <a:latin typeface="Gotham Light" pitchFamily="50" charset="0"/>
                <a:cs typeface="Gotham Light" pitchFamily="50" charset="0"/>
              </a:rPr>
              <a:t>br</a:t>
            </a:r>
            <a:r>
              <a:rPr lang="en-GB" sz="1100" dirty="0">
                <a:latin typeface="Gotham Light" pitchFamily="50" charset="0"/>
                <a:cs typeface="Gotham Light" pitchFamily="50" charset="0"/>
              </a:rPr>
              <a:t>&gt;</a:t>
            </a:r>
          </a:p>
          <a:p>
            <a:r>
              <a:rPr lang="en-GB" sz="1100" dirty="0">
                <a:latin typeface="Gotham Light" pitchFamily="50" charset="0"/>
                <a:cs typeface="Gotham Light" pitchFamily="50" charset="0"/>
              </a:rPr>
              <a:t>&lt;input type="text" name="</a:t>
            </a:r>
            <a:r>
              <a:rPr lang="en-GB" sz="1100" dirty="0" err="1">
                <a:latin typeface="Gotham Light" pitchFamily="50" charset="0"/>
                <a:cs typeface="Gotham Light" pitchFamily="50" charset="0"/>
              </a:rPr>
              <a:t>lastname</a:t>
            </a:r>
            <a:r>
              <a:rPr lang="en-GB" sz="1100" dirty="0">
                <a:latin typeface="Gotham Light" pitchFamily="50" charset="0"/>
                <a:cs typeface="Gotham Light" pitchFamily="50" charset="0"/>
              </a:rPr>
              <a:t>" value="Mouse"&gt;</a:t>
            </a:r>
          </a:p>
          <a:p>
            <a:r>
              <a:rPr lang="en-GB" sz="1100" dirty="0">
                <a:latin typeface="Gotham Light" pitchFamily="50" charset="0"/>
                <a:cs typeface="Gotham Light" pitchFamily="50" charset="0"/>
              </a:rPr>
              <a:t>&lt;</a:t>
            </a:r>
            <a:r>
              <a:rPr lang="en-GB" sz="1100" dirty="0" err="1">
                <a:latin typeface="Gotham Light" pitchFamily="50" charset="0"/>
                <a:cs typeface="Gotham Light" pitchFamily="50" charset="0"/>
              </a:rPr>
              <a:t>br</a:t>
            </a:r>
            <a:r>
              <a:rPr lang="en-GB" sz="1100" dirty="0">
                <a:latin typeface="Gotham Light" pitchFamily="50" charset="0"/>
                <a:cs typeface="Gotham Light" pitchFamily="50" charset="0"/>
              </a:rPr>
              <a:t>&gt;&lt;</a:t>
            </a:r>
            <a:r>
              <a:rPr lang="en-GB" sz="1100" dirty="0" err="1">
                <a:latin typeface="Gotham Light" pitchFamily="50" charset="0"/>
                <a:cs typeface="Gotham Light" pitchFamily="50" charset="0"/>
              </a:rPr>
              <a:t>br</a:t>
            </a:r>
            <a:r>
              <a:rPr lang="en-GB" sz="1100" dirty="0">
                <a:latin typeface="Gotham Light" pitchFamily="50" charset="0"/>
                <a:cs typeface="Gotham Light" pitchFamily="50" charset="0"/>
              </a:rPr>
              <a:t>&gt;</a:t>
            </a:r>
          </a:p>
          <a:p>
            <a:r>
              <a:rPr lang="en-GB" sz="1100" dirty="0">
                <a:latin typeface="Gotham Light" pitchFamily="50" charset="0"/>
                <a:cs typeface="Gotham Light" pitchFamily="50" charset="0"/>
              </a:rPr>
              <a:t>&lt;input type="submit" value="Submit</a:t>
            </a:r>
            <a:r>
              <a:rPr lang="en-GB" sz="1100" dirty="0" smtClean="0">
                <a:latin typeface="Gotham Light" pitchFamily="50" charset="0"/>
                <a:cs typeface="Gotham Light" pitchFamily="50" charset="0"/>
              </a:rPr>
              <a:t>"&gt;</a:t>
            </a:r>
          </a:p>
          <a:p>
            <a:endParaRPr lang="en-GB" sz="1100" dirty="0">
              <a:latin typeface="Gotham Light" pitchFamily="50" charset="0"/>
              <a:cs typeface="Gotham Light" pitchFamily="50" charset="0"/>
            </a:endParaRPr>
          </a:p>
          <a:p>
            <a:r>
              <a:rPr lang="en-GB" sz="1100" dirty="0">
                <a:latin typeface="Gotham Light" pitchFamily="50" charset="0"/>
                <a:cs typeface="Gotham Light" pitchFamily="50" charset="0"/>
              </a:rPr>
              <a:t>&lt;select name="cars"&gt;</a:t>
            </a:r>
          </a:p>
          <a:p>
            <a:r>
              <a:rPr lang="en-GB" sz="1100" dirty="0">
                <a:latin typeface="Gotham Light" pitchFamily="50" charset="0"/>
                <a:cs typeface="Gotham Light" pitchFamily="50" charset="0"/>
              </a:rPr>
              <a:t>&lt;option value="</a:t>
            </a:r>
            <a:r>
              <a:rPr lang="en-GB" sz="1100" dirty="0" err="1">
                <a:latin typeface="Gotham Light" pitchFamily="50" charset="0"/>
                <a:cs typeface="Gotham Light" pitchFamily="50" charset="0"/>
              </a:rPr>
              <a:t>volvo</a:t>
            </a:r>
            <a:r>
              <a:rPr lang="en-GB" sz="1100" dirty="0">
                <a:latin typeface="Gotham Light" pitchFamily="50" charset="0"/>
                <a:cs typeface="Gotham Light" pitchFamily="50" charset="0"/>
              </a:rPr>
              <a:t>"&gt;Volvo&lt;/option&gt;</a:t>
            </a:r>
          </a:p>
          <a:p>
            <a:r>
              <a:rPr lang="en-GB" sz="1100" dirty="0">
                <a:latin typeface="Gotham Light" pitchFamily="50" charset="0"/>
                <a:cs typeface="Gotham Light" pitchFamily="50" charset="0"/>
              </a:rPr>
              <a:t>&lt;option value="</a:t>
            </a:r>
            <a:r>
              <a:rPr lang="en-GB" sz="1100" dirty="0" err="1">
                <a:latin typeface="Gotham Light" pitchFamily="50" charset="0"/>
                <a:cs typeface="Gotham Light" pitchFamily="50" charset="0"/>
              </a:rPr>
              <a:t>saab</a:t>
            </a:r>
            <a:r>
              <a:rPr lang="en-GB" sz="1100" dirty="0">
                <a:latin typeface="Gotham Light" pitchFamily="50" charset="0"/>
                <a:cs typeface="Gotham Light" pitchFamily="50" charset="0"/>
              </a:rPr>
              <a:t>"&gt;Saab&lt;/option&gt;</a:t>
            </a:r>
          </a:p>
          <a:p>
            <a:r>
              <a:rPr lang="en-GB" sz="1100" dirty="0">
                <a:latin typeface="Gotham Light" pitchFamily="50" charset="0"/>
                <a:cs typeface="Gotham Light" pitchFamily="50" charset="0"/>
              </a:rPr>
              <a:t>&lt;option value="fiat"&gt;Fiat&lt;/option&gt;</a:t>
            </a:r>
          </a:p>
          <a:p>
            <a:r>
              <a:rPr lang="en-GB" sz="1100" dirty="0">
                <a:latin typeface="Gotham Light" pitchFamily="50" charset="0"/>
                <a:cs typeface="Gotham Light" pitchFamily="50" charset="0"/>
              </a:rPr>
              <a:t>&lt;option value="</a:t>
            </a:r>
            <a:r>
              <a:rPr lang="en-GB" sz="1100" dirty="0" err="1">
                <a:latin typeface="Gotham Light" pitchFamily="50" charset="0"/>
                <a:cs typeface="Gotham Light" pitchFamily="50" charset="0"/>
              </a:rPr>
              <a:t>audi</a:t>
            </a:r>
            <a:r>
              <a:rPr lang="en-GB" sz="1100" dirty="0">
                <a:latin typeface="Gotham Light" pitchFamily="50" charset="0"/>
                <a:cs typeface="Gotham Light" pitchFamily="50" charset="0"/>
              </a:rPr>
              <a:t>"&gt;Audi&lt;/option&gt;</a:t>
            </a:r>
          </a:p>
          <a:p>
            <a:r>
              <a:rPr lang="en-GB" sz="1100" dirty="0">
                <a:latin typeface="Gotham Light" pitchFamily="50" charset="0"/>
                <a:cs typeface="Gotham Light" pitchFamily="50" charset="0"/>
              </a:rPr>
              <a:t>&lt;/select</a:t>
            </a:r>
            <a:r>
              <a:rPr lang="en-GB" sz="1100" dirty="0" smtClean="0">
                <a:latin typeface="Gotham Light" pitchFamily="50" charset="0"/>
                <a:cs typeface="Gotham Light" pitchFamily="50" charset="0"/>
              </a:rPr>
              <a:t>&gt;</a:t>
            </a:r>
          </a:p>
          <a:p>
            <a:endParaRPr lang="en-GB" sz="1100" dirty="0">
              <a:latin typeface="Gotham Light" pitchFamily="50" charset="0"/>
              <a:cs typeface="Gotham Light" pitchFamily="50" charset="0"/>
            </a:endParaRPr>
          </a:p>
          <a:p>
            <a:r>
              <a:rPr lang="en-US" sz="1100" dirty="0">
                <a:latin typeface="Gotham Light" pitchFamily="50" charset="0"/>
                <a:cs typeface="Gotham Light" pitchFamily="50" charset="0"/>
              </a:rPr>
              <a:t>&lt;</a:t>
            </a:r>
            <a:r>
              <a:rPr lang="en-US" sz="1100" dirty="0" err="1">
                <a:latin typeface="Gotham Light" pitchFamily="50" charset="0"/>
                <a:cs typeface="Gotham Light" pitchFamily="50" charset="0"/>
              </a:rPr>
              <a:t>textarea</a:t>
            </a:r>
            <a:r>
              <a:rPr lang="en-US" sz="1100" dirty="0">
                <a:latin typeface="Gotham Light" pitchFamily="50" charset="0"/>
                <a:cs typeface="Gotham Light" pitchFamily="50" charset="0"/>
              </a:rPr>
              <a:t> name="message" rows="10" cols="30"&gt;</a:t>
            </a:r>
            <a:br>
              <a:rPr lang="en-US" sz="1100" dirty="0">
                <a:latin typeface="Gotham Light" pitchFamily="50" charset="0"/>
                <a:cs typeface="Gotham Light" pitchFamily="50" charset="0"/>
              </a:rPr>
            </a:br>
            <a:r>
              <a:rPr lang="en-US" sz="1100" dirty="0">
                <a:latin typeface="Gotham Light" pitchFamily="50" charset="0"/>
                <a:cs typeface="Gotham Light" pitchFamily="50" charset="0"/>
              </a:rPr>
              <a:t>The cat was playing in the garden.</a:t>
            </a:r>
            <a:br>
              <a:rPr lang="en-US" sz="1100" dirty="0">
                <a:latin typeface="Gotham Light" pitchFamily="50" charset="0"/>
                <a:cs typeface="Gotham Light" pitchFamily="50" charset="0"/>
              </a:rPr>
            </a:br>
            <a:r>
              <a:rPr lang="en-US" sz="1100" dirty="0">
                <a:latin typeface="Gotham Light" pitchFamily="50" charset="0"/>
                <a:cs typeface="Gotham Light" pitchFamily="50" charset="0"/>
              </a:rPr>
              <a:t>&lt;/</a:t>
            </a:r>
            <a:r>
              <a:rPr lang="en-US" sz="1100" dirty="0" err="1">
                <a:latin typeface="Gotham Light" pitchFamily="50" charset="0"/>
                <a:cs typeface="Gotham Light" pitchFamily="50" charset="0"/>
              </a:rPr>
              <a:t>textarea</a:t>
            </a:r>
            <a:r>
              <a:rPr lang="en-US" sz="1100" dirty="0">
                <a:latin typeface="Gotham Light" pitchFamily="50" charset="0"/>
                <a:cs typeface="Gotham Light" pitchFamily="50" charset="0"/>
              </a:rPr>
              <a:t>&gt;</a:t>
            </a:r>
            <a:endParaRPr lang="en-GB" sz="1100" dirty="0">
              <a:latin typeface="Gotham Light" pitchFamily="50" charset="0"/>
              <a:cs typeface="Gotham Light" pitchFamily="50" charset="0"/>
            </a:endParaRPr>
          </a:p>
          <a:p>
            <a:endParaRPr lang="en-GB" sz="1100" dirty="0" smtClean="0">
              <a:latin typeface="Gotham Light" pitchFamily="50" charset="0"/>
              <a:cs typeface="Gotham Light" pitchFamily="50" charset="0"/>
            </a:endParaRPr>
          </a:p>
          <a:p>
            <a:r>
              <a:rPr lang="en-US" sz="1100" dirty="0">
                <a:latin typeface="Gotham Light" pitchFamily="50" charset="0"/>
                <a:cs typeface="Gotham Light" pitchFamily="50" charset="0"/>
              </a:rPr>
              <a:t>&lt;button type="button" </a:t>
            </a:r>
            <a:r>
              <a:rPr lang="en-US" sz="1100" dirty="0" err="1">
                <a:latin typeface="Gotham Light" pitchFamily="50" charset="0"/>
                <a:cs typeface="Gotham Light" pitchFamily="50" charset="0"/>
              </a:rPr>
              <a:t>onclick</a:t>
            </a:r>
            <a:r>
              <a:rPr lang="en-US" sz="1100" dirty="0">
                <a:latin typeface="Gotham Light" pitchFamily="50" charset="0"/>
                <a:cs typeface="Gotham Light" pitchFamily="50" charset="0"/>
              </a:rPr>
              <a:t>="alert('Hello World!')"&gt;Click Me!&lt;/button&gt;</a:t>
            </a:r>
            <a:endParaRPr lang="en-GB" sz="1100" dirty="0" smtClean="0">
              <a:latin typeface="Gotham Light" pitchFamily="50" charset="0"/>
              <a:cs typeface="Gotham Light" pitchFamily="50" charset="0"/>
            </a:endParaRPr>
          </a:p>
          <a:p>
            <a:endParaRPr lang="en-GB" sz="1100" dirty="0">
              <a:latin typeface="Gotham Light" pitchFamily="50" charset="0"/>
              <a:cs typeface="Gotham Light" pitchFamily="50" charset="0"/>
            </a:endParaRPr>
          </a:p>
          <a:p>
            <a:r>
              <a:rPr lang="en-GB" sz="1100" dirty="0">
                <a:latin typeface="Gotham Light" pitchFamily="50" charset="0"/>
                <a:cs typeface="Gotham Light" pitchFamily="50" charset="0"/>
              </a:rPr>
              <a:t>&lt;/</a:t>
            </a:r>
            <a:r>
              <a:rPr lang="en-GB" sz="1100" dirty="0" err="1">
                <a:latin typeface="Gotham Light" pitchFamily="50" charset="0"/>
                <a:cs typeface="Gotham Light" pitchFamily="50" charset="0"/>
              </a:rPr>
              <a:t>fieldset</a:t>
            </a:r>
            <a:r>
              <a:rPr lang="en-GB" sz="1100" dirty="0">
                <a:latin typeface="Gotham Light" pitchFamily="50" charset="0"/>
                <a:cs typeface="Gotham Light" pitchFamily="50" charset="0"/>
              </a:rPr>
              <a:t>&gt;</a:t>
            </a:r>
          </a:p>
          <a:p>
            <a:r>
              <a:rPr lang="en-GB" sz="1100" dirty="0">
                <a:latin typeface="Gotham Light" pitchFamily="50" charset="0"/>
                <a:cs typeface="Gotham Light" pitchFamily="50" charset="0"/>
              </a:rPr>
              <a:t>&lt;/form&gt;</a:t>
            </a:r>
          </a:p>
          <a:p>
            <a:endParaRPr lang="en-GB" sz="1100" dirty="0">
              <a:latin typeface="Gotham Light" pitchFamily="50" charset="0"/>
              <a:cs typeface="Gotham Light" pitchFamily="50" charset="0"/>
            </a:endParaRPr>
          </a:p>
          <a:p>
            <a:r>
              <a:rPr lang="en-GB" sz="1100" dirty="0">
                <a:latin typeface="Gotham Light" pitchFamily="50" charset="0"/>
                <a:cs typeface="Gotham Light" pitchFamily="50" charset="0"/>
              </a:rPr>
              <a:t>&lt;/body&gt;</a:t>
            </a:r>
          </a:p>
          <a:p>
            <a:r>
              <a:rPr lang="en-GB" sz="1100" dirty="0">
                <a:latin typeface="Gotham Light" pitchFamily="50" charset="0"/>
                <a:cs typeface="Gotham Light" pitchFamily="50" charset="0"/>
              </a:rPr>
              <a:t>&lt;/html&gt;</a:t>
            </a:r>
          </a:p>
        </p:txBody>
      </p:sp>
      <p:sp>
        <p:nvSpPr>
          <p:cNvPr id="6" name="Rectángulo 5"/>
          <p:cNvSpPr/>
          <p:nvPr/>
        </p:nvSpPr>
        <p:spPr>
          <a:xfrm>
            <a:off x="5961185" y="1499421"/>
            <a:ext cx="5691554" cy="2308324"/>
          </a:xfrm>
          <a:prstGeom prst="rect">
            <a:avLst/>
          </a:prstGeom>
        </p:spPr>
        <p:txBody>
          <a:bodyPr wrap="square">
            <a:spAutoFit/>
          </a:bodyPr>
          <a:lstStyle/>
          <a:p>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form</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action</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action_page.php</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method</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"GET"</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target=</a:t>
            </a:r>
            <a:r>
              <a:rPr lang="es-CO" dirty="0">
                <a:solidFill>
                  <a:srgbClr val="0000CD"/>
                </a:solidFill>
                <a:latin typeface="Consolas" panose="020B0609020204030204" pitchFamily="49" charset="0"/>
              </a:rPr>
              <a:t>"_</a:t>
            </a:r>
            <a:r>
              <a:rPr lang="es-CO" dirty="0" err="1">
                <a:solidFill>
                  <a:srgbClr val="0000CD"/>
                </a:solidFill>
                <a:latin typeface="Consolas" panose="020B0609020204030204" pitchFamily="49" charset="0"/>
              </a:rPr>
              <a:t>blank</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accept-charset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"UTF-8"</a:t>
            </a:r>
            <a:r>
              <a:rPr lang="es-CO" dirty="0">
                <a:solidFill>
                  <a:srgbClr val="FF0000"/>
                </a:solidFill>
                <a:latin typeface="Consolas" panose="020B0609020204030204" pitchFamily="49" charset="0"/>
              </a:rPr>
              <a:t/>
            </a:r>
            <a:br>
              <a:rPr lang="es-CO" dirty="0">
                <a:solidFill>
                  <a:srgbClr val="FF0000"/>
                </a:solidFill>
                <a:latin typeface="Consolas" panose="020B0609020204030204" pitchFamily="49" charset="0"/>
              </a:rPr>
            </a:br>
            <a:r>
              <a:rPr lang="es-CO" dirty="0" err="1">
                <a:solidFill>
                  <a:srgbClr val="FF0000"/>
                </a:solidFill>
                <a:latin typeface="Consolas" panose="020B0609020204030204" pitchFamily="49" charset="0"/>
              </a:rPr>
              <a:t>enctype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application</a:t>
            </a:r>
            <a:r>
              <a:rPr lang="es-CO" dirty="0">
                <a:solidFill>
                  <a:srgbClr val="0000CD"/>
                </a:solidFill>
                <a:latin typeface="Consolas" panose="020B0609020204030204" pitchFamily="49" charset="0"/>
              </a:rPr>
              <a:t>/x-www-</a:t>
            </a:r>
            <a:r>
              <a:rPr lang="es-CO" dirty="0" err="1">
                <a:solidFill>
                  <a:srgbClr val="0000CD"/>
                </a:solidFill>
                <a:latin typeface="Consolas" panose="020B0609020204030204" pitchFamily="49" charset="0"/>
              </a:rPr>
              <a:t>form</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urlencoded</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autocomplete=</a:t>
            </a:r>
            <a:r>
              <a:rPr lang="es-CO" dirty="0">
                <a:solidFill>
                  <a:srgbClr val="0000CD"/>
                </a:solidFill>
                <a:latin typeface="Consolas" panose="020B0609020204030204" pitchFamily="49" charset="0"/>
              </a:rPr>
              <a:t>"off"</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novalidate</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a:t>
            </a:r>
            <a:r>
              <a:rPr lang="es-CO" dirty="0"/>
              <a:t/>
            </a:r>
            <a:br>
              <a:rPr lang="es-CO" dirty="0"/>
            </a:br>
            <a:r>
              <a:rPr lang="es-CO" i="1" dirty="0" err="1">
                <a:solidFill>
                  <a:srgbClr val="000000"/>
                </a:solidFill>
                <a:latin typeface="Consolas" panose="020B0609020204030204" pitchFamily="49" charset="0"/>
              </a:rPr>
              <a:t>form</a:t>
            </a:r>
            <a:r>
              <a:rPr lang="es-CO" i="1" dirty="0">
                <a:solidFill>
                  <a:srgbClr val="000000"/>
                </a:solidFill>
                <a:latin typeface="Consolas" panose="020B0609020204030204" pitchFamily="49" charset="0"/>
              </a:rPr>
              <a:t> </a:t>
            </a:r>
            <a:r>
              <a:rPr lang="es-CO" i="1" dirty="0" err="1">
                <a:solidFill>
                  <a:srgbClr val="000000"/>
                </a:solidFill>
                <a:latin typeface="Consolas" panose="020B0609020204030204" pitchFamily="49" charset="0"/>
              </a:rPr>
              <a:t>elements</a:t>
            </a:r>
            <a:r>
              <a:rPr lang="es-CO" dirty="0"/>
              <a:t/>
            </a:r>
            <a:br>
              <a:rPr lang="es-CO" dirty="0"/>
            </a:br>
            <a:r>
              <a:rPr lang="es-CO" dirty="0">
                <a:solidFill>
                  <a:srgbClr val="000000"/>
                </a:solidFill>
                <a:latin typeface="Consolas" panose="020B0609020204030204" pitchFamily="49" charset="0"/>
              </a:rPr>
              <a:t>.</a:t>
            </a:r>
            <a:r>
              <a:rPr lang="es-CO" dirty="0"/>
              <a:t/>
            </a:r>
            <a:br>
              <a:rPr lang="es-CO" dirty="0"/>
            </a:b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form</a:t>
            </a:r>
            <a:r>
              <a:rPr lang="es-CO" dirty="0">
                <a:solidFill>
                  <a:srgbClr val="0000FF"/>
                </a:solidFill>
                <a:latin typeface="Consolas" panose="020B0609020204030204" pitchFamily="49" charset="0"/>
              </a:rPr>
              <a:t>&gt;</a:t>
            </a:r>
            <a:endParaRPr lang="en-GB" dirty="0"/>
          </a:p>
        </p:txBody>
      </p:sp>
      <p:pic>
        <p:nvPicPr>
          <p:cNvPr id="7" name="Picture 2" descr="http://red-team-design.com/wp-content/uploads/2011/01/css3-html5-logo-initial.pn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842608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Forms – new elements</a:t>
            </a:r>
            <a:endParaRPr lang="en-GB" dirty="0"/>
          </a:p>
        </p:txBody>
      </p:sp>
      <p:graphicFrame>
        <p:nvGraphicFramePr>
          <p:cNvPr id="4" name="Tabla 3"/>
          <p:cNvGraphicFramePr>
            <a:graphicFrameLocks noGrp="1"/>
          </p:cNvGraphicFramePr>
          <p:nvPr>
            <p:extLst>
              <p:ext uri="{D42A27DB-BD31-4B8C-83A1-F6EECF244321}">
                <p14:modId xmlns:p14="http://schemas.microsoft.com/office/powerpoint/2010/main" xmlns="" val="2714358985"/>
              </p:ext>
            </p:extLst>
          </p:nvPr>
        </p:nvGraphicFramePr>
        <p:xfrm>
          <a:off x="1444882" y="1690688"/>
          <a:ext cx="6652820" cy="4351338"/>
        </p:xfrm>
        <a:graphic>
          <a:graphicData uri="http://schemas.openxmlformats.org/drawingml/2006/table">
            <a:tbl>
              <a:tblPr/>
              <a:tblGrid>
                <a:gridCol w="3326410"/>
                <a:gridCol w="3326410"/>
              </a:tblGrid>
              <a:tr h="284667">
                <a:tc>
                  <a:txBody>
                    <a:bodyPr/>
                    <a:lstStyle/>
                    <a:p>
                      <a:pPr algn="l" fontAlgn="t"/>
                      <a:r>
                        <a:rPr lang="es-CO" sz="1200">
                          <a:effectLst/>
                        </a:rPr>
                        <a:t>Tag</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s-CO" sz="1200">
                          <a:effectLst/>
                        </a:rPr>
                        <a:t>Description</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84667">
                <a:tc>
                  <a:txBody>
                    <a:bodyPr/>
                    <a:lstStyle/>
                    <a:p>
                      <a:pPr fontAlgn="t"/>
                      <a:r>
                        <a:rPr lang="es-CO" sz="1200" u="sng">
                          <a:solidFill>
                            <a:srgbClr val="333333"/>
                          </a:solidFill>
                          <a:effectLst/>
                          <a:hlinkClick r:id="rId2"/>
                        </a:rPr>
                        <a:t>&lt;form&gt;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a:effectLst/>
                        </a:rPr>
                        <a:t>Defines an HTML form for user input</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84667">
                <a:tc>
                  <a:txBody>
                    <a:bodyPr/>
                    <a:lstStyle/>
                    <a:p>
                      <a:pPr fontAlgn="t"/>
                      <a:r>
                        <a:rPr lang="es-CO" sz="1200" u="sng">
                          <a:solidFill>
                            <a:srgbClr val="333333"/>
                          </a:solidFill>
                          <a:effectLst/>
                          <a:hlinkClick r:id="rId3"/>
                        </a:rPr>
                        <a:t>&lt;input&gt;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200">
                          <a:effectLst/>
                        </a:rPr>
                        <a:t>Defines an input control</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84667">
                <a:tc>
                  <a:txBody>
                    <a:bodyPr/>
                    <a:lstStyle/>
                    <a:p>
                      <a:pPr fontAlgn="t"/>
                      <a:r>
                        <a:rPr lang="es-CO" sz="1200" u="sng">
                          <a:solidFill>
                            <a:srgbClr val="333333"/>
                          </a:solidFill>
                          <a:effectLst/>
                          <a:hlinkClick r:id="rId4"/>
                        </a:rPr>
                        <a:t>&lt;textarea&gt;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200">
                          <a:effectLst/>
                        </a:rPr>
                        <a:t>Defines a multiline input control (text area)</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84667">
                <a:tc>
                  <a:txBody>
                    <a:bodyPr/>
                    <a:lstStyle/>
                    <a:p>
                      <a:pPr fontAlgn="t"/>
                      <a:r>
                        <a:rPr lang="es-CO" sz="1200" u="sng">
                          <a:solidFill>
                            <a:srgbClr val="333333"/>
                          </a:solidFill>
                          <a:effectLst/>
                          <a:hlinkClick r:id="rId5"/>
                        </a:rPr>
                        <a:t>&lt;label&gt;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rPr>
                        <a:t>Defines a label for an &lt;input&gt; element</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84667">
                <a:tc>
                  <a:txBody>
                    <a:bodyPr/>
                    <a:lstStyle/>
                    <a:p>
                      <a:pPr fontAlgn="t"/>
                      <a:r>
                        <a:rPr lang="es-CO" sz="1200" u="sng">
                          <a:solidFill>
                            <a:srgbClr val="333333"/>
                          </a:solidFill>
                          <a:effectLst/>
                          <a:hlinkClick r:id="rId6"/>
                        </a:rPr>
                        <a:t>&lt;fieldset&gt;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200">
                          <a:effectLst/>
                        </a:rPr>
                        <a:t>Groups related elements in a form</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84667">
                <a:tc>
                  <a:txBody>
                    <a:bodyPr/>
                    <a:lstStyle/>
                    <a:p>
                      <a:pPr fontAlgn="t"/>
                      <a:r>
                        <a:rPr lang="es-CO" sz="1200" u="sng">
                          <a:solidFill>
                            <a:srgbClr val="333333"/>
                          </a:solidFill>
                          <a:effectLst/>
                          <a:hlinkClick r:id="rId7"/>
                        </a:rPr>
                        <a:t>&lt;legend&gt;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rPr>
                        <a:t>Defines a caption for a &lt;fieldset&gt; element</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84667">
                <a:tc>
                  <a:txBody>
                    <a:bodyPr/>
                    <a:lstStyle/>
                    <a:p>
                      <a:pPr fontAlgn="t"/>
                      <a:r>
                        <a:rPr lang="es-CO" sz="1200" u="sng">
                          <a:solidFill>
                            <a:srgbClr val="333333"/>
                          </a:solidFill>
                          <a:effectLst/>
                          <a:hlinkClick r:id="rId8"/>
                        </a:rPr>
                        <a:t>&lt;select&gt;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a:effectLst/>
                        </a:rPr>
                        <a:t>Defines a drop-down list</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467667">
                <a:tc>
                  <a:txBody>
                    <a:bodyPr/>
                    <a:lstStyle/>
                    <a:p>
                      <a:pPr fontAlgn="t"/>
                      <a:r>
                        <a:rPr lang="es-CO" sz="1200" u="sng">
                          <a:solidFill>
                            <a:srgbClr val="333333"/>
                          </a:solidFill>
                          <a:effectLst/>
                          <a:hlinkClick r:id="rId9"/>
                        </a:rPr>
                        <a:t>&lt;optgroup&gt;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rPr>
                        <a:t>Defines a group of related options in a drop-down list</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84667">
                <a:tc>
                  <a:txBody>
                    <a:bodyPr/>
                    <a:lstStyle/>
                    <a:p>
                      <a:pPr fontAlgn="t"/>
                      <a:r>
                        <a:rPr lang="es-CO" sz="1200" u="sng">
                          <a:solidFill>
                            <a:srgbClr val="333333"/>
                          </a:solidFill>
                          <a:effectLst/>
                          <a:hlinkClick r:id="rId10"/>
                        </a:rPr>
                        <a:t>&lt;option&gt;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200">
                          <a:effectLst/>
                        </a:rPr>
                        <a:t>Defines an option in a drop-down list</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84667">
                <a:tc>
                  <a:txBody>
                    <a:bodyPr/>
                    <a:lstStyle/>
                    <a:p>
                      <a:pPr fontAlgn="t"/>
                      <a:r>
                        <a:rPr lang="es-CO" sz="1200" u="sng">
                          <a:solidFill>
                            <a:srgbClr val="333333"/>
                          </a:solidFill>
                          <a:effectLst/>
                          <a:hlinkClick r:id="rId11"/>
                        </a:rPr>
                        <a:t>&lt;button&gt;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200">
                          <a:effectLst/>
                        </a:rPr>
                        <a:t>Defines a clickable button</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467667">
                <a:tc>
                  <a:txBody>
                    <a:bodyPr/>
                    <a:lstStyle/>
                    <a:p>
                      <a:pPr fontAlgn="t"/>
                      <a:r>
                        <a:rPr lang="es-CO" sz="1200" u="sng">
                          <a:solidFill>
                            <a:srgbClr val="333333"/>
                          </a:solidFill>
                          <a:effectLst/>
                          <a:hlinkClick r:id="rId12"/>
                        </a:rPr>
                        <a:t>&lt;datalist&gt;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200">
                          <a:effectLst/>
                        </a:rPr>
                        <a:t>Specifies a list of pre-defined options for input controls</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84667">
                <a:tc>
                  <a:txBody>
                    <a:bodyPr/>
                    <a:lstStyle/>
                    <a:p>
                      <a:pPr fontAlgn="t"/>
                      <a:r>
                        <a:rPr lang="es-CO" sz="1200" u="sng">
                          <a:solidFill>
                            <a:srgbClr val="333333"/>
                          </a:solidFill>
                          <a:effectLst/>
                          <a:hlinkClick r:id="rId13"/>
                        </a:rPr>
                        <a:t>&lt;keygen&gt;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rPr>
                        <a:t>Defines a key-pair generator field (for forms)</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84667">
                <a:tc>
                  <a:txBody>
                    <a:bodyPr/>
                    <a:lstStyle/>
                    <a:p>
                      <a:pPr fontAlgn="t"/>
                      <a:r>
                        <a:rPr lang="es-CO" sz="1200" u="sng" dirty="0">
                          <a:solidFill>
                            <a:srgbClr val="333333"/>
                          </a:solidFill>
                          <a:effectLst/>
                          <a:hlinkClick r:id="rId14"/>
                        </a:rPr>
                        <a:t>&lt;output&gt;</a:t>
                      </a:r>
                      <a:endParaRPr lang="es-CO" sz="1200" dirty="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200" dirty="0">
                          <a:effectLst/>
                        </a:rPr>
                        <a:t>Defines the result of a calculation</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bl>
          </a:graphicData>
        </a:graphic>
      </p:graphicFrame>
      <p:sp>
        <p:nvSpPr>
          <p:cNvPr id="5" name="Rectángulo 4"/>
          <p:cNvSpPr/>
          <p:nvPr/>
        </p:nvSpPr>
        <p:spPr>
          <a:xfrm>
            <a:off x="8335108" y="1795533"/>
            <a:ext cx="3985846" cy="4247317"/>
          </a:xfrm>
          <a:prstGeom prst="rect">
            <a:avLst/>
          </a:prstGeom>
        </p:spPr>
        <p:txBody>
          <a:bodyPr wrap="square">
            <a:spAutoFit/>
          </a:bodyPr>
          <a:lstStyle/>
          <a:p>
            <a:r>
              <a:rPr lang="en-US" dirty="0">
                <a:solidFill>
                  <a:srgbClr val="333333"/>
                </a:solidFill>
                <a:latin typeface="Verdana" panose="020B0604030504040204" pitchFamily="34" charset="0"/>
              </a:rPr>
              <a:t>HTML5 added several new input types:</a:t>
            </a:r>
          </a:p>
          <a:p>
            <a:pPr>
              <a:buFont typeface="Arial" panose="020B0604020202020204" pitchFamily="34" charset="0"/>
              <a:buChar char="•"/>
            </a:pPr>
            <a:r>
              <a:rPr lang="en-US" dirty="0">
                <a:solidFill>
                  <a:srgbClr val="333333"/>
                </a:solidFill>
                <a:latin typeface="Verdana" panose="020B0604030504040204" pitchFamily="34" charset="0"/>
              </a:rPr>
              <a:t>color</a:t>
            </a:r>
          </a:p>
          <a:p>
            <a:pPr>
              <a:buFont typeface="Arial" panose="020B0604020202020204" pitchFamily="34" charset="0"/>
              <a:buChar char="•"/>
            </a:pPr>
            <a:r>
              <a:rPr lang="en-US" dirty="0">
                <a:solidFill>
                  <a:srgbClr val="333333"/>
                </a:solidFill>
                <a:latin typeface="Verdana" panose="020B0604030504040204" pitchFamily="34" charset="0"/>
              </a:rPr>
              <a:t>date</a:t>
            </a:r>
          </a:p>
          <a:p>
            <a:pPr>
              <a:buFont typeface="Arial" panose="020B0604020202020204" pitchFamily="34" charset="0"/>
              <a:buChar char="•"/>
            </a:pPr>
            <a:r>
              <a:rPr lang="en-US" dirty="0" err="1">
                <a:solidFill>
                  <a:srgbClr val="333333"/>
                </a:solidFill>
                <a:latin typeface="Verdana" panose="020B0604030504040204" pitchFamily="34" charset="0"/>
              </a:rPr>
              <a:t>datetime</a:t>
            </a:r>
            <a:endParaRPr lang="en-US" dirty="0">
              <a:solidFill>
                <a:srgbClr val="333333"/>
              </a:solidFill>
              <a:latin typeface="Verdana" panose="020B0604030504040204" pitchFamily="34" charset="0"/>
            </a:endParaRPr>
          </a:p>
          <a:p>
            <a:pPr>
              <a:buFont typeface="Arial" panose="020B0604020202020204" pitchFamily="34" charset="0"/>
              <a:buChar char="•"/>
            </a:pPr>
            <a:r>
              <a:rPr lang="en-US" dirty="0" err="1">
                <a:solidFill>
                  <a:srgbClr val="333333"/>
                </a:solidFill>
                <a:latin typeface="Verdana" panose="020B0604030504040204" pitchFamily="34" charset="0"/>
              </a:rPr>
              <a:t>datetime</a:t>
            </a:r>
            <a:r>
              <a:rPr lang="en-US" dirty="0">
                <a:solidFill>
                  <a:srgbClr val="333333"/>
                </a:solidFill>
                <a:latin typeface="Verdana" panose="020B0604030504040204" pitchFamily="34" charset="0"/>
              </a:rPr>
              <a:t>-local</a:t>
            </a:r>
          </a:p>
          <a:p>
            <a:pPr>
              <a:buFont typeface="Arial" panose="020B0604020202020204" pitchFamily="34" charset="0"/>
              <a:buChar char="•"/>
            </a:pPr>
            <a:r>
              <a:rPr lang="en-US" dirty="0">
                <a:solidFill>
                  <a:srgbClr val="333333"/>
                </a:solidFill>
                <a:latin typeface="Verdana" panose="020B0604030504040204" pitchFamily="34" charset="0"/>
              </a:rPr>
              <a:t>email</a:t>
            </a:r>
          </a:p>
          <a:p>
            <a:pPr>
              <a:buFont typeface="Arial" panose="020B0604020202020204" pitchFamily="34" charset="0"/>
              <a:buChar char="•"/>
            </a:pPr>
            <a:r>
              <a:rPr lang="en-US" dirty="0">
                <a:solidFill>
                  <a:srgbClr val="333333"/>
                </a:solidFill>
                <a:latin typeface="Verdana" panose="020B0604030504040204" pitchFamily="34" charset="0"/>
              </a:rPr>
              <a:t>month</a:t>
            </a:r>
          </a:p>
          <a:p>
            <a:pPr>
              <a:buFont typeface="Arial" panose="020B0604020202020204" pitchFamily="34" charset="0"/>
              <a:buChar char="•"/>
            </a:pPr>
            <a:r>
              <a:rPr lang="en-US" dirty="0">
                <a:solidFill>
                  <a:srgbClr val="333333"/>
                </a:solidFill>
                <a:latin typeface="Verdana" panose="020B0604030504040204" pitchFamily="34" charset="0"/>
              </a:rPr>
              <a:t>number</a:t>
            </a:r>
          </a:p>
          <a:p>
            <a:pPr>
              <a:buFont typeface="Arial" panose="020B0604020202020204" pitchFamily="34" charset="0"/>
              <a:buChar char="•"/>
            </a:pPr>
            <a:r>
              <a:rPr lang="en-US" dirty="0">
                <a:solidFill>
                  <a:srgbClr val="333333"/>
                </a:solidFill>
                <a:latin typeface="Verdana" panose="020B0604030504040204" pitchFamily="34" charset="0"/>
              </a:rPr>
              <a:t>range</a:t>
            </a:r>
          </a:p>
          <a:p>
            <a:pPr>
              <a:buFont typeface="Arial" panose="020B0604020202020204" pitchFamily="34" charset="0"/>
              <a:buChar char="•"/>
            </a:pPr>
            <a:r>
              <a:rPr lang="en-US" dirty="0">
                <a:solidFill>
                  <a:srgbClr val="333333"/>
                </a:solidFill>
                <a:latin typeface="Verdana" panose="020B0604030504040204" pitchFamily="34" charset="0"/>
              </a:rPr>
              <a:t>search</a:t>
            </a:r>
          </a:p>
          <a:p>
            <a:pPr>
              <a:buFont typeface="Arial" panose="020B0604020202020204" pitchFamily="34" charset="0"/>
              <a:buChar char="•"/>
            </a:pPr>
            <a:r>
              <a:rPr lang="en-US" dirty="0" err="1">
                <a:solidFill>
                  <a:srgbClr val="333333"/>
                </a:solidFill>
                <a:latin typeface="Verdana" panose="020B0604030504040204" pitchFamily="34" charset="0"/>
              </a:rPr>
              <a:t>tel</a:t>
            </a:r>
            <a:endParaRPr lang="en-US" dirty="0">
              <a:solidFill>
                <a:srgbClr val="333333"/>
              </a:solidFill>
              <a:latin typeface="Verdana" panose="020B0604030504040204" pitchFamily="34" charset="0"/>
            </a:endParaRPr>
          </a:p>
          <a:p>
            <a:pPr>
              <a:buFont typeface="Arial" panose="020B0604020202020204" pitchFamily="34" charset="0"/>
              <a:buChar char="•"/>
            </a:pPr>
            <a:r>
              <a:rPr lang="en-US" dirty="0">
                <a:solidFill>
                  <a:srgbClr val="333333"/>
                </a:solidFill>
                <a:latin typeface="Verdana" panose="020B0604030504040204" pitchFamily="34" charset="0"/>
              </a:rPr>
              <a:t>time</a:t>
            </a:r>
          </a:p>
          <a:p>
            <a:pPr>
              <a:buFont typeface="Arial" panose="020B0604020202020204" pitchFamily="34" charset="0"/>
              <a:buChar char="•"/>
            </a:pPr>
            <a:r>
              <a:rPr lang="en-US" dirty="0" err="1">
                <a:solidFill>
                  <a:srgbClr val="333333"/>
                </a:solidFill>
                <a:latin typeface="Verdana" panose="020B0604030504040204" pitchFamily="34" charset="0"/>
              </a:rPr>
              <a:t>url</a:t>
            </a:r>
            <a:endParaRPr lang="en-US" dirty="0">
              <a:solidFill>
                <a:srgbClr val="333333"/>
              </a:solidFill>
              <a:latin typeface="Verdana" panose="020B0604030504040204" pitchFamily="34" charset="0"/>
            </a:endParaRPr>
          </a:p>
          <a:p>
            <a:pPr>
              <a:buFont typeface="Arial" panose="020B0604020202020204" pitchFamily="34" charset="0"/>
              <a:buChar char="•"/>
            </a:pPr>
            <a:r>
              <a:rPr lang="en-US" dirty="0">
                <a:solidFill>
                  <a:srgbClr val="333333"/>
                </a:solidFill>
                <a:latin typeface="Verdana" panose="020B0604030504040204" pitchFamily="34" charset="0"/>
              </a:rPr>
              <a:t>week</a:t>
            </a:r>
            <a:endParaRPr lang="en-US" b="0" i="0" dirty="0">
              <a:solidFill>
                <a:srgbClr val="333333"/>
              </a:solidFill>
              <a:effectLst/>
              <a:latin typeface="Verdana" panose="020B0604030504040204" pitchFamily="34" charset="0"/>
            </a:endParaRPr>
          </a:p>
        </p:txBody>
      </p:sp>
      <p:pic>
        <p:nvPicPr>
          <p:cNvPr id="6" name="Picture 2" descr="http://red-team-design.com/wp-content/uploads/2011/01/css3-html5-logo-initial.png"/>
          <p:cNvPicPr>
            <a:picLocks noChangeAspect="1" noChangeArrowheads="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2686168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5027" y="29449"/>
            <a:ext cx="11353800" cy="1325563"/>
          </a:xfrm>
        </p:spPr>
        <p:txBody>
          <a:bodyPr/>
          <a:lstStyle/>
          <a:p>
            <a:r>
              <a:rPr lang="en-US" dirty="0" smtClean="0"/>
              <a:t>&lt;canvas&gt;  and &lt;</a:t>
            </a:r>
            <a:r>
              <a:rPr lang="en-US" dirty="0" err="1" smtClean="0"/>
              <a:t>svg</a:t>
            </a:r>
            <a:r>
              <a:rPr lang="en-US" dirty="0" smtClean="0"/>
              <a:t>&gt; --- a container for graphics  </a:t>
            </a:r>
            <a:endParaRPr lang="en-US" dirty="0"/>
          </a:p>
        </p:txBody>
      </p:sp>
      <p:sp>
        <p:nvSpPr>
          <p:cNvPr id="4" name="Rectángulo 3"/>
          <p:cNvSpPr/>
          <p:nvPr/>
        </p:nvSpPr>
        <p:spPr>
          <a:xfrm>
            <a:off x="5823439" y="1355012"/>
            <a:ext cx="6096000" cy="5078313"/>
          </a:xfrm>
          <a:prstGeom prst="rect">
            <a:avLst/>
          </a:prstGeom>
        </p:spPr>
        <p:txBody>
          <a:bodyPr>
            <a:spAutoFit/>
          </a:bodyPr>
          <a:lstStyle/>
          <a:p>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svg</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height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"130"</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width</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"500"</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defs</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linearGradient</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id=</a:t>
            </a:r>
            <a:r>
              <a:rPr lang="es-CO" dirty="0">
                <a:solidFill>
                  <a:srgbClr val="0000CD"/>
                </a:solidFill>
                <a:latin typeface="Consolas" panose="020B0609020204030204" pitchFamily="49" charset="0"/>
              </a:rPr>
              <a:t>"grad1"</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x1=</a:t>
            </a:r>
            <a:r>
              <a:rPr lang="es-CO" dirty="0">
                <a:solidFill>
                  <a:srgbClr val="0000CD"/>
                </a:solidFill>
                <a:latin typeface="Consolas" panose="020B0609020204030204" pitchFamily="49" charset="0"/>
              </a:rPr>
              <a:t>"0%"</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y1=</a:t>
            </a:r>
            <a:r>
              <a:rPr lang="es-CO" dirty="0">
                <a:solidFill>
                  <a:srgbClr val="0000CD"/>
                </a:solidFill>
                <a:latin typeface="Consolas" panose="020B0609020204030204" pitchFamily="49" charset="0"/>
              </a:rPr>
              <a:t>"0%"</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x2=</a:t>
            </a:r>
            <a:r>
              <a:rPr lang="es-CO" dirty="0">
                <a:solidFill>
                  <a:srgbClr val="0000CD"/>
                </a:solidFill>
                <a:latin typeface="Consolas" panose="020B0609020204030204" pitchFamily="49" charset="0"/>
              </a:rPr>
              <a:t>"100%"</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y2=</a:t>
            </a:r>
            <a:r>
              <a:rPr lang="es-CO" dirty="0">
                <a:solidFill>
                  <a:srgbClr val="0000CD"/>
                </a:solidFill>
                <a:latin typeface="Consolas" panose="020B0609020204030204" pitchFamily="49" charset="0"/>
              </a:rPr>
              <a:t>"0%"</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stop</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offset=</a:t>
            </a:r>
            <a:r>
              <a:rPr lang="es-CO" dirty="0">
                <a:solidFill>
                  <a:srgbClr val="0000CD"/>
                </a:solidFill>
                <a:latin typeface="Consolas" panose="020B0609020204030204" pitchFamily="49" charset="0"/>
              </a:rPr>
              <a:t>"0%"</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style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stop-color:rgb</a:t>
            </a:r>
            <a:r>
              <a:rPr lang="es-CO" dirty="0">
                <a:solidFill>
                  <a:srgbClr val="0000CD"/>
                </a:solidFill>
                <a:latin typeface="Consolas" panose="020B0609020204030204" pitchFamily="49" charset="0"/>
              </a:rPr>
              <a:t>(255,255,0);stop-opacity:1"</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stop</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offset=</a:t>
            </a:r>
            <a:r>
              <a:rPr lang="es-CO" dirty="0">
                <a:solidFill>
                  <a:srgbClr val="0000CD"/>
                </a:solidFill>
                <a:latin typeface="Consolas" panose="020B0609020204030204" pitchFamily="49" charset="0"/>
              </a:rPr>
              <a:t>"100%"</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style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stop-color:rgb</a:t>
            </a:r>
            <a:r>
              <a:rPr lang="es-CO" dirty="0">
                <a:solidFill>
                  <a:srgbClr val="0000CD"/>
                </a:solidFill>
                <a:latin typeface="Consolas" panose="020B0609020204030204" pitchFamily="49" charset="0"/>
              </a:rPr>
              <a:t>(255,0,0);stop-opacity:1"</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linearGradient</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defs</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ellipse</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cx=</a:t>
            </a:r>
            <a:r>
              <a:rPr lang="es-CO" dirty="0">
                <a:solidFill>
                  <a:srgbClr val="0000CD"/>
                </a:solidFill>
                <a:latin typeface="Consolas" panose="020B0609020204030204" pitchFamily="49" charset="0"/>
              </a:rPr>
              <a:t>"100"</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"70"</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rx</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"85"</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ry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"55"</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fill</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url</a:t>
            </a:r>
            <a:r>
              <a:rPr lang="es-CO" dirty="0">
                <a:solidFill>
                  <a:srgbClr val="0000CD"/>
                </a:solidFill>
                <a:latin typeface="Consolas" panose="020B0609020204030204" pitchFamily="49" charset="0"/>
              </a:rPr>
              <a:t>(#grad1)"</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text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fill</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ffffff</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font-size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"45"</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font-family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Verdana</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x=</a:t>
            </a:r>
            <a:r>
              <a:rPr lang="es-CO" dirty="0">
                <a:solidFill>
                  <a:srgbClr val="0000CD"/>
                </a:solidFill>
                <a:latin typeface="Consolas" panose="020B0609020204030204" pitchFamily="49" charset="0"/>
              </a:rPr>
              <a:t>"50"</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y=</a:t>
            </a:r>
            <a:r>
              <a:rPr lang="es-CO" dirty="0">
                <a:solidFill>
                  <a:srgbClr val="0000CD"/>
                </a:solidFill>
                <a:latin typeface="Consolas" panose="020B0609020204030204" pitchFamily="49" charset="0"/>
              </a:rPr>
              <a:t>"86"</a:t>
            </a:r>
            <a:r>
              <a:rPr lang="es-CO" dirty="0">
                <a:solidFill>
                  <a:srgbClr val="0000FF"/>
                </a:solidFill>
                <a:latin typeface="Consolas" panose="020B0609020204030204" pitchFamily="49" charset="0"/>
              </a:rPr>
              <a:t>&gt;</a:t>
            </a:r>
            <a:r>
              <a:rPr lang="es-CO" dirty="0">
                <a:solidFill>
                  <a:srgbClr val="000000"/>
                </a:solidFill>
                <a:latin typeface="Consolas" panose="020B0609020204030204" pitchFamily="49" charset="0"/>
              </a:rPr>
              <a:t>SVG</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text</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Sorry</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your</a:t>
            </a:r>
            <a:r>
              <a:rPr lang="es-CO" dirty="0">
                <a:solidFill>
                  <a:srgbClr val="000000"/>
                </a:solidFill>
                <a:latin typeface="Consolas" panose="020B0609020204030204" pitchFamily="49" charset="0"/>
              </a:rPr>
              <a:t> browser </a:t>
            </a:r>
            <a:r>
              <a:rPr lang="es-CO" dirty="0" err="1">
                <a:solidFill>
                  <a:srgbClr val="000000"/>
                </a:solidFill>
                <a:latin typeface="Consolas" panose="020B0609020204030204" pitchFamily="49" charset="0"/>
              </a:rPr>
              <a:t>does</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not</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support</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inline</a:t>
            </a:r>
            <a:r>
              <a:rPr lang="es-CO" dirty="0">
                <a:solidFill>
                  <a:srgbClr val="000000"/>
                </a:solidFill>
                <a:latin typeface="Consolas" panose="020B0609020204030204" pitchFamily="49" charset="0"/>
              </a:rPr>
              <a:t> SVG.</a:t>
            </a:r>
            <a:r>
              <a:rPr lang="es-CO" dirty="0"/>
              <a:t/>
            </a:r>
            <a:br>
              <a:rPr lang="es-CO" dirty="0"/>
            </a:b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svg</a:t>
            </a:r>
            <a:r>
              <a:rPr lang="es-CO" dirty="0">
                <a:solidFill>
                  <a:srgbClr val="0000FF"/>
                </a:solidFill>
                <a:latin typeface="Consolas" panose="020B0609020204030204" pitchFamily="49" charset="0"/>
              </a:rPr>
              <a:t>&gt;</a:t>
            </a:r>
            <a:r>
              <a:rPr lang="es-CO" dirty="0"/>
              <a:t/>
            </a:r>
            <a:br>
              <a:rPr lang="es-CO" dirty="0"/>
            </a:br>
            <a:endParaRPr lang="en-GB" dirty="0"/>
          </a:p>
        </p:txBody>
      </p:sp>
      <p:sp>
        <p:nvSpPr>
          <p:cNvPr id="6" name="Rectángulo 5"/>
          <p:cNvSpPr/>
          <p:nvPr/>
        </p:nvSpPr>
        <p:spPr>
          <a:xfrm>
            <a:off x="235927" y="1318987"/>
            <a:ext cx="6096000" cy="4893647"/>
          </a:xfrm>
          <a:prstGeom prst="rect">
            <a:avLst/>
          </a:prstGeom>
        </p:spPr>
        <p:txBody>
          <a:bodyPr>
            <a:spAutoFit/>
          </a:bodyPr>
          <a:lstStyle/>
          <a:p>
            <a:r>
              <a:rPr lang="en-GB" sz="1600" dirty="0">
                <a:latin typeface="Gotham Light" pitchFamily="50" charset="0"/>
                <a:cs typeface="Gotham Light" pitchFamily="50" charset="0"/>
              </a:rPr>
              <a:t>&lt;!DOCTYPE html&gt;</a:t>
            </a:r>
          </a:p>
          <a:p>
            <a:r>
              <a:rPr lang="en-GB" sz="1600" dirty="0">
                <a:latin typeface="Gotham Light" pitchFamily="50" charset="0"/>
                <a:cs typeface="Gotham Light" pitchFamily="50" charset="0"/>
              </a:rPr>
              <a:t>&lt;html&gt;</a:t>
            </a:r>
          </a:p>
          <a:p>
            <a:r>
              <a:rPr lang="en-GB" sz="1600" dirty="0">
                <a:latin typeface="Gotham Light" pitchFamily="50" charset="0"/>
                <a:cs typeface="Gotham Light" pitchFamily="50" charset="0"/>
              </a:rPr>
              <a:t>&lt;body&gt;</a:t>
            </a:r>
          </a:p>
          <a:p>
            <a:endParaRPr lang="en-GB" sz="1600" dirty="0">
              <a:latin typeface="Gotham Light" pitchFamily="50" charset="0"/>
              <a:cs typeface="Gotham Light" pitchFamily="50" charset="0"/>
            </a:endParaRPr>
          </a:p>
          <a:p>
            <a:r>
              <a:rPr lang="en-GB" sz="1600" dirty="0">
                <a:latin typeface="Gotham Light" pitchFamily="50" charset="0"/>
                <a:cs typeface="Gotham Light" pitchFamily="50" charset="0"/>
              </a:rPr>
              <a:t>&lt;canvas id="</a:t>
            </a:r>
            <a:r>
              <a:rPr lang="en-GB" sz="1600" dirty="0" err="1">
                <a:latin typeface="Gotham Light" pitchFamily="50" charset="0"/>
                <a:cs typeface="Gotham Light" pitchFamily="50" charset="0"/>
              </a:rPr>
              <a:t>myCanvas</a:t>
            </a:r>
            <a:r>
              <a:rPr lang="en-GB" sz="1600" dirty="0">
                <a:latin typeface="Gotham Light" pitchFamily="50" charset="0"/>
                <a:cs typeface="Gotham Light" pitchFamily="50" charset="0"/>
              </a:rPr>
              <a:t>" width="200" height="100" style="border:1px solid #d3d3d3;"&gt;</a:t>
            </a:r>
          </a:p>
          <a:p>
            <a:r>
              <a:rPr lang="en-GB" sz="1600" dirty="0">
                <a:latin typeface="Gotham Light" pitchFamily="50" charset="0"/>
                <a:cs typeface="Gotham Light" pitchFamily="50" charset="0"/>
              </a:rPr>
              <a:t>Your browser does not support the HTML5 canvas tag.&lt;/canvas&gt;</a:t>
            </a:r>
          </a:p>
          <a:p>
            <a:endParaRPr lang="en-GB" sz="1600" dirty="0">
              <a:latin typeface="Gotham Light" pitchFamily="50" charset="0"/>
              <a:cs typeface="Gotham Light" pitchFamily="50" charset="0"/>
            </a:endParaRPr>
          </a:p>
          <a:p>
            <a:r>
              <a:rPr lang="en-GB" sz="1600" dirty="0">
                <a:latin typeface="Gotham Light" pitchFamily="50" charset="0"/>
                <a:cs typeface="Gotham Light" pitchFamily="50" charset="0"/>
              </a:rPr>
              <a:t>&lt;script&gt;</a:t>
            </a:r>
          </a:p>
          <a:p>
            <a:r>
              <a:rPr lang="en-GB" sz="1600" dirty="0" err="1">
                <a:latin typeface="Gotham Light" pitchFamily="50" charset="0"/>
                <a:cs typeface="Gotham Light" pitchFamily="50" charset="0"/>
              </a:rPr>
              <a:t>var</a:t>
            </a:r>
            <a:r>
              <a:rPr lang="en-GB" sz="1600" dirty="0">
                <a:latin typeface="Gotham Light" pitchFamily="50" charset="0"/>
                <a:cs typeface="Gotham Light" pitchFamily="50" charset="0"/>
              </a:rPr>
              <a:t> c = </a:t>
            </a:r>
            <a:r>
              <a:rPr lang="en-GB" sz="1600" dirty="0" err="1">
                <a:latin typeface="Gotham Light" pitchFamily="50" charset="0"/>
                <a:cs typeface="Gotham Light" pitchFamily="50" charset="0"/>
              </a:rPr>
              <a:t>document.getElementById</a:t>
            </a:r>
            <a:r>
              <a:rPr lang="en-GB" sz="1600" dirty="0">
                <a:latin typeface="Gotham Light" pitchFamily="50" charset="0"/>
                <a:cs typeface="Gotham Light" pitchFamily="50" charset="0"/>
              </a:rPr>
              <a:t>("</a:t>
            </a:r>
            <a:r>
              <a:rPr lang="en-GB" sz="1600" dirty="0" err="1">
                <a:latin typeface="Gotham Light" pitchFamily="50" charset="0"/>
                <a:cs typeface="Gotham Light" pitchFamily="50" charset="0"/>
              </a:rPr>
              <a:t>myCanvas</a:t>
            </a:r>
            <a:r>
              <a:rPr lang="en-GB" sz="1600" dirty="0">
                <a:latin typeface="Gotham Light" pitchFamily="50" charset="0"/>
                <a:cs typeface="Gotham Light" pitchFamily="50" charset="0"/>
              </a:rPr>
              <a:t>");</a:t>
            </a:r>
          </a:p>
          <a:p>
            <a:r>
              <a:rPr lang="en-GB" sz="1600" dirty="0" err="1">
                <a:latin typeface="Gotham Light" pitchFamily="50" charset="0"/>
                <a:cs typeface="Gotham Light" pitchFamily="50" charset="0"/>
              </a:rPr>
              <a:t>var</a:t>
            </a:r>
            <a:r>
              <a:rPr lang="en-GB" sz="1600" dirty="0">
                <a:latin typeface="Gotham Light" pitchFamily="50" charset="0"/>
                <a:cs typeface="Gotham Light" pitchFamily="50" charset="0"/>
              </a:rPr>
              <a:t> </a:t>
            </a:r>
            <a:r>
              <a:rPr lang="en-GB" sz="1600" dirty="0" err="1">
                <a:latin typeface="Gotham Light" pitchFamily="50" charset="0"/>
                <a:cs typeface="Gotham Light" pitchFamily="50" charset="0"/>
              </a:rPr>
              <a:t>ctx</a:t>
            </a:r>
            <a:r>
              <a:rPr lang="en-GB" sz="1600" dirty="0">
                <a:latin typeface="Gotham Light" pitchFamily="50" charset="0"/>
                <a:cs typeface="Gotham Light" pitchFamily="50" charset="0"/>
              </a:rPr>
              <a:t> = </a:t>
            </a:r>
            <a:r>
              <a:rPr lang="en-GB" sz="1600" dirty="0" err="1">
                <a:latin typeface="Gotham Light" pitchFamily="50" charset="0"/>
                <a:cs typeface="Gotham Light" pitchFamily="50" charset="0"/>
              </a:rPr>
              <a:t>c.getContext</a:t>
            </a:r>
            <a:r>
              <a:rPr lang="en-GB" sz="1600" dirty="0">
                <a:latin typeface="Gotham Light" pitchFamily="50" charset="0"/>
                <a:cs typeface="Gotham Light" pitchFamily="50" charset="0"/>
              </a:rPr>
              <a:t>("2d");</a:t>
            </a:r>
          </a:p>
          <a:p>
            <a:r>
              <a:rPr lang="en-GB" sz="1600" dirty="0" err="1">
                <a:latin typeface="Gotham Light" pitchFamily="50" charset="0"/>
                <a:cs typeface="Gotham Light" pitchFamily="50" charset="0"/>
              </a:rPr>
              <a:t>ctx.beginPath</a:t>
            </a:r>
            <a:r>
              <a:rPr lang="en-GB" sz="1600" dirty="0">
                <a:latin typeface="Gotham Light" pitchFamily="50" charset="0"/>
                <a:cs typeface="Gotham Light" pitchFamily="50" charset="0"/>
              </a:rPr>
              <a:t>();</a:t>
            </a:r>
          </a:p>
          <a:p>
            <a:r>
              <a:rPr lang="en-GB" sz="1600" dirty="0">
                <a:latin typeface="Gotham Light" pitchFamily="50" charset="0"/>
                <a:cs typeface="Gotham Light" pitchFamily="50" charset="0"/>
              </a:rPr>
              <a:t>ctx.arc(95,50,40,0,2*</a:t>
            </a:r>
            <a:r>
              <a:rPr lang="en-GB" sz="1600" dirty="0" err="1">
                <a:latin typeface="Gotham Light" pitchFamily="50" charset="0"/>
                <a:cs typeface="Gotham Light" pitchFamily="50" charset="0"/>
              </a:rPr>
              <a:t>Math.PI</a:t>
            </a:r>
            <a:r>
              <a:rPr lang="en-GB" sz="1600" dirty="0">
                <a:latin typeface="Gotham Light" pitchFamily="50" charset="0"/>
                <a:cs typeface="Gotham Light" pitchFamily="50" charset="0"/>
              </a:rPr>
              <a:t>);</a:t>
            </a:r>
          </a:p>
          <a:p>
            <a:r>
              <a:rPr lang="en-GB" sz="1600" dirty="0" err="1">
                <a:latin typeface="Gotham Light" pitchFamily="50" charset="0"/>
                <a:cs typeface="Gotham Light" pitchFamily="50" charset="0"/>
              </a:rPr>
              <a:t>ctx.stroke</a:t>
            </a:r>
            <a:r>
              <a:rPr lang="en-GB" sz="1600" dirty="0">
                <a:latin typeface="Gotham Light" pitchFamily="50" charset="0"/>
                <a:cs typeface="Gotham Light" pitchFamily="50" charset="0"/>
              </a:rPr>
              <a:t>();</a:t>
            </a:r>
          </a:p>
          <a:p>
            <a:r>
              <a:rPr lang="en-GB" sz="1600" dirty="0">
                <a:latin typeface="Gotham Light" pitchFamily="50" charset="0"/>
                <a:cs typeface="Gotham Light" pitchFamily="50" charset="0"/>
              </a:rPr>
              <a:t>&lt;/script&gt; </a:t>
            </a:r>
          </a:p>
          <a:p>
            <a:endParaRPr lang="en-GB" sz="1600" dirty="0">
              <a:latin typeface="Gotham Light" pitchFamily="50" charset="0"/>
              <a:cs typeface="Gotham Light" pitchFamily="50" charset="0"/>
            </a:endParaRPr>
          </a:p>
          <a:p>
            <a:r>
              <a:rPr lang="en-GB" sz="1600" dirty="0">
                <a:latin typeface="Gotham Light" pitchFamily="50" charset="0"/>
                <a:cs typeface="Gotham Light" pitchFamily="50" charset="0"/>
              </a:rPr>
              <a:t>&lt;/body&gt;</a:t>
            </a:r>
          </a:p>
          <a:p>
            <a:r>
              <a:rPr lang="en-GB" sz="1600" dirty="0">
                <a:latin typeface="Gotham Light" pitchFamily="50" charset="0"/>
                <a:cs typeface="Gotham Light" pitchFamily="50" charset="0"/>
              </a:rPr>
              <a:t>&lt;/html&gt;</a:t>
            </a:r>
          </a:p>
        </p:txBody>
      </p:sp>
    </p:spTree>
    <p:extLst>
      <p:ext uri="{BB962C8B-B14F-4D97-AF65-F5344CB8AC3E}">
        <p14:creationId xmlns:p14="http://schemas.microsoft.com/office/powerpoint/2010/main" xmlns="" val="12432205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GB" dirty="0"/>
          </a:p>
        </p:txBody>
      </p:sp>
      <p:sp>
        <p:nvSpPr>
          <p:cNvPr id="3" name="Marcador de contenido 2"/>
          <p:cNvSpPr>
            <a:spLocks noGrp="1"/>
          </p:cNvSpPr>
          <p:nvPr>
            <p:ph idx="1"/>
          </p:nvPr>
        </p:nvSpPr>
        <p:spPr/>
        <p:txBody>
          <a:bodyPr/>
          <a:lstStyle/>
          <a:p>
            <a:r>
              <a:rPr lang="en-GB" dirty="0" smtClean="0"/>
              <a:t>&lt;header&gt;</a:t>
            </a:r>
          </a:p>
          <a:p>
            <a:r>
              <a:rPr lang="en-GB" dirty="0" smtClean="0"/>
              <a:t>&lt;section&gt;</a:t>
            </a:r>
          </a:p>
          <a:p>
            <a:r>
              <a:rPr lang="en-GB" dirty="0" smtClean="0"/>
              <a:t>&lt;footer&gt;</a:t>
            </a:r>
          </a:p>
          <a:p>
            <a:r>
              <a:rPr lang="en-GB" dirty="0" smtClean="0"/>
              <a:t>&lt;aside&gt;</a:t>
            </a:r>
            <a:endParaRPr lang="en-GB" dirty="0"/>
          </a:p>
        </p:txBody>
      </p:sp>
      <p:sp>
        <p:nvSpPr>
          <p:cNvPr id="4" name="Rectángulo 3"/>
          <p:cNvSpPr/>
          <p:nvPr/>
        </p:nvSpPr>
        <p:spPr>
          <a:xfrm>
            <a:off x="838200" y="4001294"/>
            <a:ext cx="3729226" cy="646331"/>
          </a:xfrm>
          <a:prstGeom prst="rect">
            <a:avLst/>
          </a:prstGeom>
        </p:spPr>
        <p:txBody>
          <a:bodyPr wrap="none">
            <a:spAutoFit/>
          </a:bodyPr>
          <a:lstStyle/>
          <a:p>
            <a:r>
              <a:rPr lang="en-GB" dirty="0" smtClean="0">
                <a:hlinkClick r:id="rId2"/>
              </a:rPr>
              <a:t>https://github.com/afarkas/html5shiv</a:t>
            </a:r>
            <a:endParaRPr lang="en-GB" dirty="0" smtClean="0"/>
          </a:p>
          <a:p>
            <a:r>
              <a:rPr lang="es-CO" dirty="0">
                <a:hlinkClick r:id="rId3" tooltip="http://html5boilerplate.com/"/>
              </a:rPr>
              <a:t>http://html5boilerplate.com/</a:t>
            </a:r>
            <a:endParaRPr lang="en-GB" dirty="0"/>
          </a:p>
        </p:txBody>
      </p:sp>
    </p:spTree>
    <p:extLst>
      <p:ext uri="{BB962C8B-B14F-4D97-AF65-F5344CB8AC3E}">
        <p14:creationId xmlns:p14="http://schemas.microsoft.com/office/powerpoint/2010/main" xmlns="" val="429474578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upo 8"/>
          <p:cNvGrpSpPr/>
          <p:nvPr/>
        </p:nvGrpSpPr>
        <p:grpSpPr>
          <a:xfrm>
            <a:off x="3672114" y="1233714"/>
            <a:ext cx="4310743" cy="2270888"/>
            <a:chOff x="3164114" y="885371"/>
            <a:chExt cx="5551714" cy="2924628"/>
          </a:xfrm>
        </p:grpSpPr>
        <p:sp>
          <p:nvSpPr>
            <p:cNvPr id="4" name="Rectángulo 3"/>
            <p:cNvSpPr/>
            <p:nvPr/>
          </p:nvSpPr>
          <p:spPr>
            <a:xfrm>
              <a:off x="3164114" y="88537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1</a:t>
              </a:r>
              <a:endParaRPr lang="en-GB" sz="4800" dirty="0"/>
            </a:p>
          </p:txBody>
        </p:sp>
        <p:sp>
          <p:nvSpPr>
            <p:cNvPr id="5" name="Rectángulo 4"/>
            <p:cNvSpPr/>
            <p:nvPr/>
          </p:nvSpPr>
          <p:spPr>
            <a:xfrm>
              <a:off x="6074228" y="885371"/>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2</a:t>
              </a:r>
              <a:endParaRPr lang="en-GB" sz="4800" dirty="0"/>
            </a:p>
          </p:txBody>
        </p:sp>
        <p:sp>
          <p:nvSpPr>
            <p:cNvPr id="6" name="Rectángulo 5"/>
            <p:cNvSpPr/>
            <p:nvPr/>
          </p:nvSpPr>
          <p:spPr>
            <a:xfrm>
              <a:off x="3164114"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3</a:t>
              </a:r>
              <a:endParaRPr lang="en-GB" sz="4800" dirty="0"/>
            </a:p>
          </p:txBody>
        </p:sp>
        <p:sp>
          <p:nvSpPr>
            <p:cNvPr id="7" name="Rectángulo 6"/>
            <p:cNvSpPr/>
            <p:nvPr/>
          </p:nvSpPr>
          <p:spPr>
            <a:xfrm>
              <a:off x="6074228"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t>4</a:t>
              </a:r>
            </a:p>
          </p:txBody>
        </p:sp>
      </p:grpSp>
      <p:sp>
        <p:nvSpPr>
          <p:cNvPr id="8" name="CuadroTexto 7"/>
          <p:cNvSpPr txBox="1"/>
          <p:nvPr/>
        </p:nvSpPr>
        <p:spPr>
          <a:xfrm>
            <a:off x="8191350" y="1302137"/>
            <a:ext cx="3797450" cy="1477328"/>
          </a:xfrm>
          <a:prstGeom prst="rect">
            <a:avLst/>
          </a:prstGeom>
          <a:noFill/>
        </p:spPr>
        <p:txBody>
          <a:bodyPr wrap="square" rtlCol="0">
            <a:spAutoFit/>
          </a:bodyPr>
          <a:lstStyle/>
          <a:p>
            <a:r>
              <a:rPr lang="en-GB" dirty="0" smtClean="0"/>
              <a:t>You can give orders to the boxes</a:t>
            </a:r>
          </a:p>
          <a:p>
            <a:endParaRPr lang="en-GB" dirty="0"/>
          </a:p>
          <a:p>
            <a:r>
              <a:rPr lang="en-GB" dirty="0" smtClean="0"/>
              <a:t>It work with tags that contain tags &lt;/&gt;</a:t>
            </a:r>
          </a:p>
          <a:p>
            <a:endParaRPr lang="en-GB" dirty="0"/>
          </a:p>
          <a:p>
            <a:r>
              <a:rPr lang="en-GB" dirty="0" smtClean="0"/>
              <a:t>Class or Id</a:t>
            </a:r>
            <a:endParaRPr lang="en-GB" dirty="0"/>
          </a:p>
        </p:txBody>
      </p:sp>
      <p:grpSp>
        <p:nvGrpSpPr>
          <p:cNvPr id="10" name="Grupo 9"/>
          <p:cNvGrpSpPr/>
          <p:nvPr/>
        </p:nvGrpSpPr>
        <p:grpSpPr>
          <a:xfrm>
            <a:off x="616857" y="4230914"/>
            <a:ext cx="4310743" cy="2270888"/>
            <a:chOff x="3164114" y="885371"/>
            <a:chExt cx="5551714" cy="2924628"/>
          </a:xfrm>
        </p:grpSpPr>
        <p:sp>
          <p:nvSpPr>
            <p:cNvPr id="12" name="Rectángulo 11"/>
            <p:cNvSpPr/>
            <p:nvPr/>
          </p:nvSpPr>
          <p:spPr>
            <a:xfrm>
              <a:off x="6074228" y="885371"/>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2</a:t>
              </a:r>
              <a:endParaRPr lang="en-GB" sz="4800" dirty="0"/>
            </a:p>
          </p:txBody>
        </p:sp>
        <p:sp>
          <p:nvSpPr>
            <p:cNvPr id="13" name="Rectángulo 12"/>
            <p:cNvSpPr/>
            <p:nvPr/>
          </p:nvSpPr>
          <p:spPr>
            <a:xfrm>
              <a:off x="3164114"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3</a:t>
              </a:r>
              <a:endParaRPr lang="en-GB" sz="4800" dirty="0"/>
            </a:p>
          </p:txBody>
        </p:sp>
        <p:sp>
          <p:nvSpPr>
            <p:cNvPr id="14" name="Rectángulo 13"/>
            <p:cNvSpPr/>
            <p:nvPr/>
          </p:nvSpPr>
          <p:spPr>
            <a:xfrm>
              <a:off x="6074228"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t>4</a:t>
              </a:r>
            </a:p>
          </p:txBody>
        </p:sp>
      </p:grpSp>
      <p:grpSp>
        <p:nvGrpSpPr>
          <p:cNvPr id="15" name="Grupo 14"/>
          <p:cNvGrpSpPr/>
          <p:nvPr/>
        </p:nvGrpSpPr>
        <p:grpSpPr>
          <a:xfrm>
            <a:off x="6415314" y="4230913"/>
            <a:ext cx="4310743" cy="2270889"/>
            <a:chOff x="3164113" y="885370"/>
            <a:chExt cx="5551714" cy="2924629"/>
          </a:xfrm>
        </p:grpSpPr>
        <p:sp>
          <p:nvSpPr>
            <p:cNvPr id="17" name="Rectángulo 16"/>
            <p:cNvSpPr/>
            <p:nvPr/>
          </p:nvSpPr>
          <p:spPr>
            <a:xfrm>
              <a:off x="3164114" y="885371"/>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2</a:t>
              </a:r>
              <a:endParaRPr lang="en-GB" sz="4800" dirty="0"/>
            </a:p>
          </p:txBody>
        </p:sp>
        <p:sp>
          <p:nvSpPr>
            <p:cNvPr id="18" name="Rectángulo 17"/>
            <p:cNvSpPr/>
            <p:nvPr/>
          </p:nvSpPr>
          <p:spPr>
            <a:xfrm>
              <a:off x="6074227" y="885370"/>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3</a:t>
              </a:r>
              <a:endParaRPr lang="en-GB" sz="4800" dirty="0"/>
            </a:p>
          </p:txBody>
        </p:sp>
        <p:sp>
          <p:nvSpPr>
            <p:cNvPr id="19" name="Rectángulo 18"/>
            <p:cNvSpPr/>
            <p:nvPr/>
          </p:nvSpPr>
          <p:spPr>
            <a:xfrm>
              <a:off x="3164113"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t>4</a:t>
              </a:r>
            </a:p>
          </p:txBody>
        </p:sp>
      </p:grpSp>
      <p:pic>
        <p:nvPicPr>
          <p:cNvPr id="20" name="Picture 4" descr="http://us.cdn4.123rf.com/168nwm/runlenarun/runlenarun1408/runlenarun140800037/31073966-single-flat-close-or-delete-icon.jp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1347458" y="4465069"/>
            <a:ext cx="523440" cy="523440"/>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10" descr="http://www.languageicon.org/Images/checkmark.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183814" y="5719180"/>
            <a:ext cx="573489" cy="573489"/>
          </a:xfrm>
          <a:prstGeom prst="rect">
            <a:avLst/>
          </a:prstGeom>
          <a:noFill/>
          <a:extLst>
            <a:ext uri="{909E8E84-426E-40DD-AFC4-6F175D3DCCD1}">
              <a14:hiddenFill xmlns:a14="http://schemas.microsoft.com/office/drawing/2010/main" xmlns="">
                <a:solidFill>
                  <a:srgbClr val="FFFFFF"/>
                </a:solidFill>
              </a14:hiddenFill>
            </a:ext>
          </a:extLst>
        </p:spPr>
      </p:pic>
      <p:sp>
        <p:nvSpPr>
          <p:cNvPr id="2" name="CuadroTexto 1"/>
          <p:cNvSpPr txBox="1"/>
          <p:nvPr/>
        </p:nvSpPr>
        <p:spPr>
          <a:xfrm>
            <a:off x="199292" y="492369"/>
            <a:ext cx="2895600" cy="369332"/>
          </a:xfrm>
          <a:prstGeom prst="rect">
            <a:avLst/>
          </a:prstGeom>
          <a:noFill/>
        </p:spPr>
        <p:txBody>
          <a:bodyPr wrap="square" rtlCol="0">
            <a:spAutoFit/>
          </a:bodyPr>
          <a:lstStyle/>
          <a:p>
            <a:r>
              <a:rPr lang="en-GB" dirty="0" smtClean="0"/>
              <a:t>What is the DOM</a:t>
            </a:r>
            <a:endParaRPr lang="en-GB" dirty="0"/>
          </a:p>
        </p:txBody>
      </p:sp>
    </p:spTree>
    <p:extLst>
      <p:ext uri="{BB962C8B-B14F-4D97-AF65-F5344CB8AC3E}">
        <p14:creationId xmlns:p14="http://schemas.microsoft.com/office/powerpoint/2010/main" xmlns="" val="41559501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&lt;video&gt;</a:t>
            </a:r>
            <a:endParaRPr lang="en-GB" dirty="0"/>
          </a:p>
        </p:txBody>
      </p:sp>
      <p:sp>
        <p:nvSpPr>
          <p:cNvPr id="4" name="Rectángulo 3"/>
          <p:cNvSpPr/>
          <p:nvPr/>
        </p:nvSpPr>
        <p:spPr>
          <a:xfrm>
            <a:off x="674077" y="1822828"/>
            <a:ext cx="6096000" cy="1477328"/>
          </a:xfrm>
          <a:prstGeom prst="rect">
            <a:avLst/>
          </a:prstGeom>
        </p:spPr>
        <p:txBody>
          <a:bodyPr>
            <a:spAutoFit/>
          </a:bodyPr>
          <a:lstStyle/>
          <a:p>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video</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width</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"320"</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height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"240"</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autoplay</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source</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src</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"movie.mp4"</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"video/mp4"</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source</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src</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"movie.ogg"</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"video/</a:t>
            </a:r>
            <a:r>
              <a:rPr lang="es-CO" dirty="0" err="1">
                <a:solidFill>
                  <a:srgbClr val="0000CD"/>
                </a:solidFill>
                <a:latin typeface="Consolas" panose="020B0609020204030204" pitchFamily="49" charset="0"/>
              </a:rPr>
              <a:t>ogg</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a:t/>
            </a:r>
            <a:br>
              <a:rPr lang="es-CO" dirty="0"/>
            </a:br>
            <a:r>
              <a:rPr lang="es-CO" dirty="0" err="1">
                <a:solidFill>
                  <a:srgbClr val="000000"/>
                </a:solidFill>
                <a:latin typeface="Consolas" panose="020B0609020204030204" pitchFamily="49" charset="0"/>
              </a:rPr>
              <a:t>Your</a:t>
            </a:r>
            <a:r>
              <a:rPr lang="es-CO" dirty="0">
                <a:solidFill>
                  <a:srgbClr val="000000"/>
                </a:solidFill>
                <a:latin typeface="Consolas" panose="020B0609020204030204" pitchFamily="49" charset="0"/>
              </a:rPr>
              <a:t> browser </a:t>
            </a:r>
            <a:r>
              <a:rPr lang="es-CO" dirty="0" err="1">
                <a:solidFill>
                  <a:srgbClr val="000000"/>
                </a:solidFill>
                <a:latin typeface="Consolas" panose="020B0609020204030204" pitchFamily="49" charset="0"/>
              </a:rPr>
              <a:t>does</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not</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support</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the</a:t>
            </a:r>
            <a:r>
              <a:rPr lang="es-CO" dirty="0">
                <a:solidFill>
                  <a:srgbClr val="000000"/>
                </a:solidFill>
                <a:latin typeface="Consolas" panose="020B0609020204030204" pitchFamily="49" charset="0"/>
              </a:rPr>
              <a:t> video </a:t>
            </a:r>
            <a:r>
              <a:rPr lang="es-CO" dirty="0" err="1">
                <a:solidFill>
                  <a:srgbClr val="000000"/>
                </a:solidFill>
                <a:latin typeface="Consolas" panose="020B0609020204030204" pitchFamily="49" charset="0"/>
              </a:rPr>
              <a:t>tag</a:t>
            </a:r>
            <a:r>
              <a:rPr lang="es-CO" dirty="0">
                <a:solidFill>
                  <a:srgbClr val="000000"/>
                </a:solidFill>
                <a:latin typeface="Consolas" panose="020B0609020204030204" pitchFamily="49" charset="0"/>
              </a:rPr>
              <a:t>.</a:t>
            </a:r>
            <a:r>
              <a:rPr lang="es-CO" dirty="0"/>
              <a:t/>
            </a:r>
            <a:br>
              <a:rPr lang="es-CO" dirty="0"/>
            </a:b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/video</a:t>
            </a:r>
            <a:r>
              <a:rPr lang="es-CO" dirty="0">
                <a:solidFill>
                  <a:srgbClr val="0000FF"/>
                </a:solidFill>
                <a:latin typeface="Consolas" panose="020B0609020204030204" pitchFamily="49" charset="0"/>
              </a:rPr>
              <a:t>&gt;</a:t>
            </a:r>
            <a:endParaRPr lang="en-GB" dirty="0"/>
          </a:p>
        </p:txBody>
      </p:sp>
      <p:sp>
        <p:nvSpPr>
          <p:cNvPr id="5" name="Rectángulo 4"/>
          <p:cNvSpPr/>
          <p:nvPr/>
        </p:nvSpPr>
        <p:spPr>
          <a:xfrm>
            <a:off x="674077" y="3935160"/>
            <a:ext cx="6096000" cy="1754326"/>
          </a:xfrm>
          <a:prstGeom prst="rect">
            <a:avLst/>
          </a:prstGeom>
        </p:spPr>
        <p:txBody>
          <a:bodyPr>
            <a:spAutoFit/>
          </a:bodyPr>
          <a:lstStyle/>
          <a:p>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audio</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controls</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source</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src</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"horse.ogg"</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"audio/</a:t>
            </a:r>
            <a:r>
              <a:rPr lang="es-CO" dirty="0" err="1">
                <a:solidFill>
                  <a:srgbClr val="0000CD"/>
                </a:solidFill>
                <a:latin typeface="Consolas" panose="020B0609020204030204" pitchFamily="49" charset="0"/>
              </a:rPr>
              <a:t>ogg</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source</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src</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"horse.mp3"</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"audio/</a:t>
            </a:r>
            <a:r>
              <a:rPr lang="es-CO" dirty="0" err="1">
                <a:solidFill>
                  <a:srgbClr val="0000CD"/>
                </a:solidFill>
                <a:latin typeface="Consolas" panose="020B0609020204030204" pitchFamily="49" charset="0"/>
              </a:rPr>
              <a:t>mpeg</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a:t/>
            </a:r>
            <a:br>
              <a:rPr lang="es-CO" dirty="0"/>
            </a:br>
            <a:r>
              <a:rPr lang="es-CO" dirty="0" err="1">
                <a:solidFill>
                  <a:srgbClr val="000000"/>
                </a:solidFill>
                <a:latin typeface="Consolas" panose="020B0609020204030204" pitchFamily="49" charset="0"/>
              </a:rPr>
              <a:t>Your</a:t>
            </a:r>
            <a:r>
              <a:rPr lang="es-CO" dirty="0">
                <a:solidFill>
                  <a:srgbClr val="000000"/>
                </a:solidFill>
                <a:latin typeface="Consolas" panose="020B0609020204030204" pitchFamily="49" charset="0"/>
              </a:rPr>
              <a:t> browser </a:t>
            </a:r>
            <a:r>
              <a:rPr lang="es-CO" dirty="0" err="1">
                <a:solidFill>
                  <a:srgbClr val="000000"/>
                </a:solidFill>
                <a:latin typeface="Consolas" panose="020B0609020204030204" pitchFamily="49" charset="0"/>
              </a:rPr>
              <a:t>does</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not</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support</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the</a:t>
            </a:r>
            <a:r>
              <a:rPr lang="es-CO" dirty="0">
                <a:solidFill>
                  <a:srgbClr val="000000"/>
                </a:solidFill>
                <a:latin typeface="Consolas" panose="020B0609020204030204" pitchFamily="49" charset="0"/>
              </a:rPr>
              <a:t> audio </a:t>
            </a:r>
            <a:r>
              <a:rPr lang="es-CO" dirty="0" err="1">
                <a:solidFill>
                  <a:srgbClr val="000000"/>
                </a:solidFill>
                <a:latin typeface="Consolas" panose="020B0609020204030204" pitchFamily="49" charset="0"/>
              </a:rPr>
              <a:t>element</a:t>
            </a:r>
            <a:r>
              <a:rPr lang="es-CO" dirty="0">
                <a:solidFill>
                  <a:srgbClr val="000000"/>
                </a:solidFill>
                <a:latin typeface="Consolas" panose="020B0609020204030204" pitchFamily="49" charset="0"/>
              </a:rPr>
              <a:t>.</a:t>
            </a:r>
            <a:r>
              <a:rPr lang="es-CO" dirty="0"/>
              <a:t/>
            </a:r>
            <a:br>
              <a:rPr lang="es-CO" dirty="0"/>
            </a:b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/audio</a:t>
            </a:r>
            <a:r>
              <a:rPr lang="es-CO" dirty="0">
                <a:solidFill>
                  <a:srgbClr val="0000FF"/>
                </a:solidFill>
                <a:latin typeface="Consolas" panose="020B0609020204030204" pitchFamily="49" charset="0"/>
              </a:rPr>
              <a:t>&gt;</a:t>
            </a:r>
            <a:endParaRPr lang="en-GB" dirty="0"/>
          </a:p>
        </p:txBody>
      </p:sp>
    </p:spTree>
    <p:extLst>
      <p:ext uri="{BB962C8B-B14F-4D97-AF65-F5344CB8AC3E}">
        <p14:creationId xmlns:p14="http://schemas.microsoft.com/office/powerpoint/2010/main" xmlns="" val="31894468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CO" dirty="0" smtClean="0"/>
              <a:t>&lt;</a:t>
            </a:r>
            <a:r>
              <a:rPr lang="es-CO" dirty="0" err="1" smtClean="0"/>
              <a:t>iframe</a:t>
            </a:r>
            <a:r>
              <a:rPr lang="es-CO" dirty="0" smtClean="0"/>
              <a:t>&gt; &lt;</a:t>
            </a:r>
            <a:r>
              <a:rPr lang="es-CO" dirty="0" err="1" smtClean="0"/>
              <a:t>embed</a:t>
            </a:r>
            <a:r>
              <a:rPr lang="es-CO" dirty="0"/>
              <a:t>&gt;</a:t>
            </a:r>
            <a:br>
              <a:rPr lang="es-CO" dirty="0"/>
            </a:br>
            <a:r>
              <a:rPr lang="es-CO" dirty="0" smtClean="0"/>
              <a:t> and &lt;</a:t>
            </a:r>
            <a:r>
              <a:rPr lang="es-CO" dirty="0" err="1" smtClean="0"/>
              <a:t>object</a:t>
            </a:r>
            <a:r>
              <a:rPr lang="es-CO" dirty="0" smtClean="0"/>
              <a:t>&gt; </a:t>
            </a:r>
            <a:r>
              <a:rPr lang="es-CO" dirty="0" err="1" smtClean="0"/>
              <a:t>from</a:t>
            </a:r>
            <a:r>
              <a:rPr lang="es-CO" dirty="0" smtClean="0"/>
              <a:t> </a:t>
            </a:r>
            <a:r>
              <a:rPr lang="es-CO" dirty="0" err="1" smtClean="0"/>
              <a:t>plog</a:t>
            </a:r>
            <a:r>
              <a:rPr lang="es-CO" dirty="0" smtClean="0"/>
              <a:t> in </a:t>
            </a:r>
            <a:r>
              <a:rPr lang="es-CO" dirty="0" err="1" smtClean="0"/>
              <a:t>or</a:t>
            </a:r>
            <a:r>
              <a:rPr lang="es-CO" dirty="0" smtClean="0"/>
              <a:t> </a:t>
            </a:r>
            <a:r>
              <a:rPr lang="es-CO" dirty="0" err="1" smtClean="0"/>
              <a:t>call</a:t>
            </a:r>
            <a:r>
              <a:rPr lang="es-CO" dirty="0" smtClean="0"/>
              <a:t> </a:t>
            </a:r>
            <a:r>
              <a:rPr lang="es-CO" dirty="0" err="1" smtClean="0"/>
              <a:t>other</a:t>
            </a:r>
            <a:r>
              <a:rPr lang="es-CO" dirty="0" smtClean="0"/>
              <a:t> </a:t>
            </a:r>
            <a:r>
              <a:rPr lang="es-CO" dirty="0" err="1" smtClean="0"/>
              <a:t>html</a:t>
            </a:r>
            <a:r>
              <a:rPr lang="es-CO" dirty="0" smtClean="0"/>
              <a:t> page</a:t>
            </a:r>
            <a:endParaRPr lang="en-GB" dirty="0"/>
          </a:p>
        </p:txBody>
      </p:sp>
      <p:sp>
        <p:nvSpPr>
          <p:cNvPr id="4" name="Rectángulo 3"/>
          <p:cNvSpPr/>
          <p:nvPr/>
        </p:nvSpPr>
        <p:spPr>
          <a:xfrm>
            <a:off x="1148862" y="2422322"/>
            <a:ext cx="6096000" cy="646331"/>
          </a:xfrm>
          <a:prstGeom prst="rect">
            <a:avLst/>
          </a:prstGeom>
        </p:spPr>
        <p:txBody>
          <a:bodyPr>
            <a:spAutoFit/>
          </a:bodyPr>
          <a:lstStyle/>
          <a:p>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embed</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width=</a:t>
            </a:r>
            <a:r>
              <a:rPr lang="en-US" dirty="0">
                <a:solidFill>
                  <a:srgbClr val="0000CD"/>
                </a:solidFill>
                <a:latin typeface="Consolas" panose="020B0609020204030204" pitchFamily="49" charset="0"/>
              </a:rPr>
              <a:t>"100%"</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height=</a:t>
            </a:r>
            <a:r>
              <a:rPr lang="en-US" dirty="0">
                <a:solidFill>
                  <a:srgbClr val="0000CD"/>
                </a:solidFill>
                <a:latin typeface="Consolas" panose="020B0609020204030204" pitchFamily="49" charset="0"/>
              </a:rPr>
              <a:t>"500px"</a:t>
            </a:r>
            <a:r>
              <a:rPr lang="en-US" dirty="0">
                <a:solidFill>
                  <a:srgbClr val="000000"/>
                </a:solidFill>
                <a:latin typeface="Consolas" panose="020B0609020204030204" pitchFamily="49" charset="0"/>
              </a:rPr>
              <a:t> </a:t>
            </a:r>
            <a:r>
              <a:rPr lang="en-US" dirty="0" err="1">
                <a:solidFill>
                  <a:srgbClr val="FF0000"/>
                </a:solidFill>
                <a:latin typeface="Consolas" panose="020B0609020204030204" pitchFamily="49" charset="0"/>
              </a:rPr>
              <a:t>src</a:t>
            </a:r>
            <a:r>
              <a:rPr lang="en-US" dirty="0">
                <a:solidFill>
                  <a:srgbClr val="FF0000"/>
                </a:solidFill>
                <a:latin typeface="Consolas" panose="020B0609020204030204" pitchFamily="49" charset="0"/>
              </a:rPr>
              <a:t>=</a:t>
            </a:r>
            <a:r>
              <a:rPr lang="en-US" dirty="0">
                <a:solidFill>
                  <a:srgbClr val="0000CD"/>
                </a:solidFill>
                <a:latin typeface="Consolas" panose="020B0609020204030204" pitchFamily="49" charset="0"/>
              </a:rPr>
              <a:t>"snippet.html"</a:t>
            </a:r>
            <a:r>
              <a:rPr lang="en-US" dirty="0">
                <a:solidFill>
                  <a:srgbClr val="0000FF"/>
                </a:solidFill>
                <a:latin typeface="Consolas" panose="020B0609020204030204" pitchFamily="49" charset="0"/>
              </a:rPr>
              <a:t>&gt;</a:t>
            </a:r>
            <a:endParaRPr lang="en-GB" dirty="0"/>
          </a:p>
        </p:txBody>
      </p:sp>
      <p:sp>
        <p:nvSpPr>
          <p:cNvPr id="5" name="Rectángulo 4"/>
          <p:cNvSpPr/>
          <p:nvPr/>
        </p:nvSpPr>
        <p:spPr>
          <a:xfrm>
            <a:off x="1148862" y="3543943"/>
            <a:ext cx="6096000" cy="1200329"/>
          </a:xfrm>
          <a:prstGeom prst="rect">
            <a:avLst/>
          </a:prstGeom>
        </p:spPr>
        <p:txBody>
          <a:bodyPr>
            <a:spAutoFit/>
          </a:bodyPr>
          <a:lstStyle/>
          <a:p>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iframe</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width</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"420"</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height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"315"</a:t>
            </a:r>
            <a:r>
              <a:rPr lang="es-CO" dirty="0">
                <a:solidFill>
                  <a:srgbClr val="FF0000"/>
                </a:solidFill>
                <a:latin typeface="Consolas" panose="020B0609020204030204" pitchFamily="49" charset="0"/>
              </a:rPr>
              <a:t/>
            </a:r>
            <a:br>
              <a:rPr lang="es-CO" dirty="0">
                <a:solidFill>
                  <a:srgbClr val="FF0000"/>
                </a:solidFill>
                <a:latin typeface="Consolas" panose="020B0609020204030204" pitchFamily="49" charset="0"/>
              </a:rPr>
            </a:br>
            <a:r>
              <a:rPr lang="es-CO" dirty="0" err="1">
                <a:solidFill>
                  <a:srgbClr val="FF0000"/>
                </a:solidFill>
                <a:latin typeface="Consolas" panose="020B0609020204030204" pitchFamily="49" charset="0"/>
              </a:rPr>
              <a:t>src</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"http://www.youtube.com/embed/XGSy3_Czz8k?autoplay=1"</a:t>
            </a:r>
            <a:r>
              <a:rPr lang="es-CO" dirty="0">
                <a:solidFill>
                  <a:srgbClr val="0000FF"/>
                </a:solidFill>
                <a:latin typeface="Consolas" panose="020B0609020204030204" pitchFamily="49" charset="0"/>
              </a:rPr>
              <a:t>&gt;</a:t>
            </a:r>
            <a:r>
              <a:rPr lang="es-CO" dirty="0"/>
              <a:t/>
            </a:r>
            <a:br>
              <a:rPr lang="es-CO" dirty="0"/>
            </a:b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iframe</a:t>
            </a:r>
            <a:r>
              <a:rPr lang="es-CO" dirty="0">
                <a:solidFill>
                  <a:srgbClr val="0000FF"/>
                </a:solidFill>
                <a:latin typeface="Consolas" panose="020B0609020204030204" pitchFamily="49" charset="0"/>
              </a:rPr>
              <a:t>&gt;</a:t>
            </a:r>
            <a:endParaRPr lang="en-GB" dirty="0"/>
          </a:p>
        </p:txBody>
      </p:sp>
    </p:spTree>
    <p:extLst>
      <p:ext uri="{BB962C8B-B14F-4D97-AF65-F5344CB8AC3E}">
        <p14:creationId xmlns:p14="http://schemas.microsoft.com/office/powerpoint/2010/main" xmlns="" val="37113433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Geo location</a:t>
            </a:r>
            <a:endParaRPr lang="en-GB" dirty="0"/>
          </a:p>
        </p:txBody>
      </p:sp>
      <p:graphicFrame>
        <p:nvGraphicFramePr>
          <p:cNvPr id="4" name="Tabla 3"/>
          <p:cNvGraphicFramePr>
            <a:graphicFrameLocks noGrp="1"/>
          </p:cNvGraphicFramePr>
          <p:nvPr>
            <p:extLst>
              <p:ext uri="{D42A27DB-BD31-4B8C-83A1-F6EECF244321}">
                <p14:modId xmlns:p14="http://schemas.microsoft.com/office/powerpoint/2010/main" xmlns="" val="3480955150"/>
              </p:ext>
            </p:extLst>
          </p:nvPr>
        </p:nvGraphicFramePr>
        <p:xfrm>
          <a:off x="1465386" y="1825626"/>
          <a:ext cx="8585346" cy="4351335"/>
        </p:xfrm>
        <a:graphic>
          <a:graphicData uri="http://schemas.openxmlformats.org/drawingml/2006/table">
            <a:tbl>
              <a:tblPr/>
              <a:tblGrid>
                <a:gridCol w="1617783"/>
                <a:gridCol w="6967563"/>
              </a:tblGrid>
              <a:tr h="338437">
                <a:tc>
                  <a:txBody>
                    <a:bodyPr/>
                    <a:lstStyle/>
                    <a:p>
                      <a:pPr algn="l" fontAlgn="t"/>
                      <a:r>
                        <a:rPr lang="es-CO" sz="1400">
                          <a:effectLst/>
                        </a:rPr>
                        <a:t>Property</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s-CO" sz="1400">
                          <a:effectLst/>
                        </a:rPr>
                        <a:t>Description</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556004">
                <a:tc>
                  <a:txBody>
                    <a:bodyPr/>
                    <a:lstStyle/>
                    <a:p>
                      <a:pPr fontAlgn="t"/>
                      <a:r>
                        <a:rPr lang="es-CO" sz="1400">
                          <a:effectLst/>
                        </a:rPr>
                        <a:t>coords.latitude</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400">
                          <a:effectLst/>
                        </a:rPr>
                        <a:t>The latitude as a decimal number</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556004">
                <a:tc>
                  <a:txBody>
                    <a:bodyPr/>
                    <a:lstStyle/>
                    <a:p>
                      <a:pPr fontAlgn="t"/>
                      <a:r>
                        <a:rPr lang="es-CO" sz="1400">
                          <a:effectLst/>
                        </a:rPr>
                        <a:t>coords.longitude</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400">
                          <a:effectLst/>
                        </a:rPr>
                        <a:t>The longitude as a decimal number</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556004">
                <a:tc>
                  <a:txBody>
                    <a:bodyPr/>
                    <a:lstStyle/>
                    <a:p>
                      <a:pPr fontAlgn="t"/>
                      <a:r>
                        <a:rPr lang="es-CO" sz="1400">
                          <a:effectLst/>
                        </a:rPr>
                        <a:t>coords.accuracy</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400">
                          <a:effectLst/>
                        </a:rPr>
                        <a:t>The accuracy of position</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556004">
                <a:tc>
                  <a:txBody>
                    <a:bodyPr/>
                    <a:lstStyle/>
                    <a:p>
                      <a:pPr fontAlgn="t"/>
                      <a:r>
                        <a:rPr lang="es-CO" sz="1400">
                          <a:effectLst/>
                        </a:rPr>
                        <a:t>coords.altitude</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400">
                          <a:effectLst/>
                        </a:rPr>
                        <a:t>The altitude in meters above the mean sea level</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556004">
                <a:tc>
                  <a:txBody>
                    <a:bodyPr/>
                    <a:lstStyle/>
                    <a:p>
                      <a:pPr fontAlgn="t"/>
                      <a:r>
                        <a:rPr lang="es-CO" sz="1400">
                          <a:effectLst/>
                        </a:rPr>
                        <a:t>coords.altitudeAccuracy</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400">
                          <a:effectLst/>
                        </a:rPr>
                        <a:t>The altitude accuracy of position</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556004">
                <a:tc>
                  <a:txBody>
                    <a:bodyPr/>
                    <a:lstStyle/>
                    <a:p>
                      <a:pPr fontAlgn="t"/>
                      <a:r>
                        <a:rPr lang="es-CO" sz="1400">
                          <a:effectLst/>
                        </a:rPr>
                        <a:t>coords.heading</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400">
                          <a:effectLst/>
                        </a:rPr>
                        <a:t>The heading as degrees clockwise from North</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338437">
                <a:tc>
                  <a:txBody>
                    <a:bodyPr/>
                    <a:lstStyle/>
                    <a:p>
                      <a:pPr fontAlgn="t"/>
                      <a:r>
                        <a:rPr lang="es-CO" sz="1400">
                          <a:effectLst/>
                        </a:rPr>
                        <a:t>coords.speed</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400">
                          <a:effectLst/>
                        </a:rPr>
                        <a:t>The speed in meters per second</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338437">
                <a:tc>
                  <a:txBody>
                    <a:bodyPr/>
                    <a:lstStyle/>
                    <a:p>
                      <a:pPr fontAlgn="t"/>
                      <a:r>
                        <a:rPr lang="es-CO" sz="1400">
                          <a:effectLst/>
                        </a:rPr>
                        <a:t>timestamp</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400" dirty="0">
                          <a:effectLst/>
                        </a:rPr>
                        <a:t>The date/time of the response</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sp>
        <p:nvSpPr>
          <p:cNvPr id="6" name="Rectángulo 5"/>
          <p:cNvSpPr/>
          <p:nvPr/>
        </p:nvSpPr>
        <p:spPr>
          <a:xfrm>
            <a:off x="4142103" y="843240"/>
            <a:ext cx="2313454" cy="369332"/>
          </a:xfrm>
          <a:prstGeom prst="rect">
            <a:avLst/>
          </a:prstGeom>
        </p:spPr>
        <p:txBody>
          <a:bodyPr wrap="none">
            <a:spAutoFit/>
          </a:bodyPr>
          <a:lstStyle/>
          <a:p>
            <a:r>
              <a:rPr lang="es-CO" dirty="0" err="1">
                <a:solidFill>
                  <a:srgbClr val="333333"/>
                </a:solidFill>
                <a:latin typeface="Arial" panose="020B0604020202020204" pitchFamily="34" charset="0"/>
              </a:rPr>
              <a:t>getCurrentPosition</a:t>
            </a:r>
            <a:r>
              <a:rPr lang="es-CO" dirty="0">
                <a:solidFill>
                  <a:srgbClr val="333333"/>
                </a:solidFill>
                <a:latin typeface="Arial" panose="020B0604020202020204" pitchFamily="34" charset="0"/>
              </a:rPr>
              <a:t>() </a:t>
            </a:r>
            <a:endParaRPr lang="es-CO" b="0" i="0"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xmlns="" val="29213764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GB" sz="2400" dirty="0" smtClean="0">
                <a:latin typeface="Gotham Light" pitchFamily="50" charset="0"/>
                <a:cs typeface="Gotham Light" pitchFamily="50" charset="0"/>
              </a:rPr>
              <a:t>Drag and drop – it is an attribute</a:t>
            </a:r>
            <a:endParaRPr lang="en-GB" sz="2400" dirty="0">
              <a:latin typeface="Gotham Light" pitchFamily="50" charset="0"/>
              <a:cs typeface="Gotham Light" pitchFamily="50" charset="0"/>
            </a:endParaRPr>
          </a:p>
        </p:txBody>
      </p:sp>
      <p:sp>
        <p:nvSpPr>
          <p:cNvPr id="4" name="Rectángulo 3"/>
          <p:cNvSpPr/>
          <p:nvPr/>
        </p:nvSpPr>
        <p:spPr>
          <a:xfrm>
            <a:off x="1846384" y="1423376"/>
            <a:ext cx="2970685" cy="369332"/>
          </a:xfrm>
          <a:prstGeom prst="rect">
            <a:avLst/>
          </a:prstGeom>
        </p:spPr>
        <p:txBody>
          <a:bodyPr wrap="none">
            <a:spAutoFit/>
          </a:bodyPr>
          <a:lstStyle/>
          <a:p>
            <a:r>
              <a:rPr lang="es-CO" dirty="0">
                <a:solidFill>
                  <a:srgbClr val="444444"/>
                </a:solidFill>
                <a:latin typeface="Consolas" panose="020B0609020204030204" pitchFamily="49" charset="0"/>
              </a:rPr>
              <a:t>&lt;</a:t>
            </a:r>
            <a:r>
              <a:rPr lang="es-CO" dirty="0" err="1">
                <a:solidFill>
                  <a:srgbClr val="444444"/>
                </a:solidFill>
                <a:latin typeface="Consolas" panose="020B0609020204030204" pitchFamily="49" charset="0"/>
              </a:rPr>
              <a:t>img</a:t>
            </a:r>
            <a:r>
              <a:rPr lang="es-CO" dirty="0">
                <a:solidFill>
                  <a:srgbClr val="444444"/>
                </a:solidFill>
                <a:latin typeface="Consolas" panose="020B0609020204030204" pitchFamily="49" charset="0"/>
              </a:rPr>
              <a:t> </a:t>
            </a:r>
            <a:r>
              <a:rPr lang="es-CO" dirty="0" err="1">
                <a:solidFill>
                  <a:srgbClr val="444444"/>
                </a:solidFill>
                <a:latin typeface="Consolas" panose="020B0609020204030204" pitchFamily="49" charset="0"/>
              </a:rPr>
              <a:t>draggable</a:t>
            </a:r>
            <a:r>
              <a:rPr lang="es-CO" dirty="0">
                <a:solidFill>
                  <a:srgbClr val="444444"/>
                </a:solidFill>
                <a:latin typeface="Consolas" panose="020B0609020204030204" pitchFamily="49" charset="0"/>
              </a:rPr>
              <a:t>="true"&gt;</a:t>
            </a:r>
            <a:endParaRPr lang="en-GB" dirty="0"/>
          </a:p>
        </p:txBody>
      </p:sp>
      <p:sp>
        <p:nvSpPr>
          <p:cNvPr id="5" name="Rectángulo 4"/>
          <p:cNvSpPr/>
          <p:nvPr/>
        </p:nvSpPr>
        <p:spPr>
          <a:xfrm>
            <a:off x="949569" y="3344652"/>
            <a:ext cx="7373815" cy="923330"/>
          </a:xfrm>
          <a:prstGeom prst="rect">
            <a:avLst/>
          </a:prstGeom>
        </p:spPr>
        <p:txBody>
          <a:bodyPr wrap="square">
            <a:spAutoFit/>
          </a:bodyPr>
          <a:lstStyle/>
          <a:p>
            <a:pPr marL="446088" indent="-352425">
              <a:buFont typeface="Arial" panose="020B0604020202020204" pitchFamily="34" charset="0"/>
              <a:buChar char="•"/>
            </a:pPr>
            <a:r>
              <a:rPr lang="en-US" dirty="0" err="1">
                <a:solidFill>
                  <a:srgbClr val="333333"/>
                </a:solidFill>
                <a:latin typeface="Verdana" panose="020B0604030504040204" pitchFamily="34" charset="0"/>
              </a:rPr>
              <a:t>window.localStorage</a:t>
            </a:r>
            <a:r>
              <a:rPr lang="en-US" dirty="0">
                <a:solidFill>
                  <a:srgbClr val="333333"/>
                </a:solidFill>
                <a:latin typeface="Verdana" panose="020B0604030504040204" pitchFamily="34" charset="0"/>
              </a:rPr>
              <a:t> - stores data with no expiration date</a:t>
            </a:r>
          </a:p>
          <a:p>
            <a:pPr marL="446088" indent="-352425">
              <a:buFont typeface="Arial" panose="020B0604020202020204" pitchFamily="34" charset="0"/>
              <a:buChar char="•"/>
            </a:pPr>
            <a:r>
              <a:rPr lang="en-US" dirty="0" err="1">
                <a:solidFill>
                  <a:srgbClr val="333333"/>
                </a:solidFill>
                <a:latin typeface="Verdana" panose="020B0604030504040204" pitchFamily="34" charset="0"/>
              </a:rPr>
              <a:t>window.sessionStorage</a:t>
            </a:r>
            <a:r>
              <a:rPr lang="en-US" dirty="0">
                <a:solidFill>
                  <a:srgbClr val="333333"/>
                </a:solidFill>
                <a:latin typeface="Verdana" panose="020B0604030504040204" pitchFamily="34" charset="0"/>
              </a:rPr>
              <a:t> - stores data for one session (data is lost when the tab is closed)</a:t>
            </a:r>
            <a:endParaRPr lang="en-US" b="0" i="0" dirty="0">
              <a:solidFill>
                <a:srgbClr val="333333"/>
              </a:solidFill>
              <a:effectLst/>
              <a:latin typeface="Verdana" panose="020B0604030504040204" pitchFamily="34" charset="0"/>
            </a:endParaRPr>
          </a:p>
        </p:txBody>
      </p:sp>
      <p:sp>
        <p:nvSpPr>
          <p:cNvPr id="6" name="Rectángulo 5"/>
          <p:cNvSpPr/>
          <p:nvPr/>
        </p:nvSpPr>
        <p:spPr>
          <a:xfrm>
            <a:off x="949570" y="2678947"/>
            <a:ext cx="4529510" cy="461665"/>
          </a:xfrm>
          <a:prstGeom prst="rect">
            <a:avLst/>
          </a:prstGeom>
        </p:spPr>
        <p:txBody>
          <a:bodyPr wrap="none">
            <a:spAutoFit/>
          </a:bodyPr>
          <a:lstStyle/>
          <a:p>
            <a:r>
              <a:rPr lang="es-CO" sz="2400" dirty="0">
                <a:solidFill>
                  <a:srgbClr val="333333"/>
                </a:solidFill>
                <a:latin typeface="Gotham Light" pitchFamily="50" charset="0"/>
                <a:cs typeface="Gotham Light" pitchFamily="50" charset="0"/>
              </a:rPr>
              <a:t>HTML Local Storage </a:t>
            </a:r>
            <a:r>
              <a:rPr lang="es-CO" sz="2400" dirty="0" err="1">
                <a:solidFill>
                  <a:srgbClr val="333333"/>
                </a:solidFill>
                <a:latin typeface="Gotham Light" pitchFamily="50" charset="0"/>
                <a:cs typeface="Gotham Light" pitchFamily="50" charset="0"/>
              </a:rPr>
              <a:t>Objects</a:t>
            </a:r>
            <a:endParaRPr lang="es-CO" sz="2400" b="0" i="0" dirty="0">
              <a:solidFill>
                <a:srgbClr val="333333"/>
              </a:solidFill>
              <a:effectLst/>
              <a:latin typeface="Gotham Light" pitchFamily="50" charset="0"/>
              <a:cs typeface="Gotham Light" pitchFamily="50" charset="0"/>
            </a:endParaRPr>
          </a:p>
        </p:txBody>
      </p:sp>
    </p:spTree>
    <p:extLst>
      <p:ext uri="{BB962C8B-B14F-4D97-AF65-F5344CB8AC3E}">
        <p14:creationId xmlns:p14="http://schemas.microsoft.com/office/powerpoint/2010/main" xmlns="" val="36685181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Manifesto Cache is for making webpages that load </a:t>
            </a:r>
            <a:r>
              <a:rPr lang="en-GB" dirty="0" err="1" smtClean="0"/>
              <a:t>ofline</a:t>
            </a:r>
            <a:endParaRPr lang="en-GB" dirty="0"/>
          </a:p>
        </p:txBody>
      </p:sp>
      <p:sp>
        <p:nvSpPr>
          <p:cNvPr id="4" name="Rectángulo 3"/>
          <p:cNvSpPr/>
          <p:nvPr/>
        </p:nvSpPr>
        <p:spPr>
          <a:xfrm>
            <a:off x="1266092" y="1660052"/>
            <a:ext cx="6096000" cy="3139321"/>
          </a:xfrm>
          <a:prstGeom prst="rect">
            <a:avLst/>
          </a:prstGeom>
        </p:spPr>
        <p:txBody>
          <a:bodyPr>
            <a:spAutoFit/>
          </a:bodyPr>
          <a:lstStyle/>
          <a:p>
            <a:r>
              <a:rPr lang="es-CO" dirty="0">
                <a:solidFill>
                  <a:srgbClr val="444444"/>
                </a:solidFill>
                <a:latin typeface="Consolas" panose="020B0609020204030204" pitchFamily="49" charset="0"/>
              </a:rPr>
              <a:t>CACHE MANIFEST</a:t>
            </a:r>
            <a:r>
              <a:rPr lang="es-CO" dirty="0"/>
              <a:t/>
            </a:r>
            <a:br>
              <a:rPr lang="es-CO" dirty="0"/>
            </a:br>
            <a:r>
              <a:rPr lang="es-CO" dirty="0">
                <a:solidFill>
                  <a:srgbClr val="444444"/>
                </a:solidFill>
                <a:latin typeface="Consolas" panose="020B0609020204030204" pitchFamily="49" charset="0"/>
              </a:rPr>
              <a:t># 2012-02-21 v1.0.0</a:t>
            </a:r>
            <a:r>
              <a:rPr lang="es-CO" dirty="0"/>
              <a:t/>
            </a:r>
            <a:br>
              <a:rPr lang="es-CO" dirty="0"/>
            </a:br>
            <a:r>
              <a:rPr lang="es-CO" dirty="0">
                <a:solidFill>
                  <a:srgbClr val="444444"/>
                </a:solidFill>
                <a:latin typeface="Consolas" panose="020B0609020204030204" pitchFamily="49" charset="0"/>
              </a:rPr>
              <a:t>/theme.css</a:t>
            </a:r>
            <a:r>
              <a:rPr lang="es-CO" dirty="0"/>
              <a:t/>
            </a:r>
            <a:br>
              <a:rPr lang="es-CO" dirty="0"/>
            </a:br>
            <a:r>
              <a:rPr lang="es-CO" dirty="0">
                <a:solidFill>
                  <a:srgbClr val="444444"/>
                </a:solidFill>
                <a:latin typeface="Consolas" panose="020B0609020204030204" pitchFamily="49" charset="0"/>
              </a:rPr>
              <a:t>/logo.gif</a:t>
            </a:r>
            <a:r>
              <a:rPr lang="es-CO" dirty="0"/>
              <a:t/>
            </a:r>
            <a:br>
              <a:rPr lang="es-CO" dirty="0"/>
            </a:br>
            <a:r>
              <a:rPr lang="es-CO" dirty="0">
                <a:solidFill>
                  <a:srgbClr val="444444"/>
                </a:solidFill>
                <a:latin typeface="Consolas" panose="020B0609020204030204" pitchFamily="49" charset="0"/>
              </a:rPr>
              <a:t>/main.js</a:t>
            </a:r>
            <a:r>
              <a:rPr lang="es-CO" dirty="0"/>
              <a:t/>
            </a:r>
            <a:br>
              <a:rPr lang="es-CO" dirty="0"/>
            </a:br>
            <a:r>
              <a:rPr lang="es-CO" dirty="0"/>
              <a:t/>
            </a:r>
            <a:br>
              <a:rPr lang="es-CO" dirty="0"/>
            </a:br>
            <a:r>
              <a:rPr lang="es-CO" dirty="0">
                <a:solidFill>
                  <a:srgbClr val="444444"/>
                </a:solidFill>
                <a:latin typeface="Consolas" panose="020B0609020204030204" pitchFamily="49" charset="0"/>
              </a:rPr>
              <a:t>NETWORK:</a:t>
            </a:r>
            <a:r>
              <a:rPr lang="es-CO" dirty="0"/>
              <a:t/>
            </a:r>
            <a:br>
              <a:rPr lang="es-CO" dirty="0"/>
            </a:br>
            <a:r>
              <a:rPr lang="es-CO" dirty="0">
                <a:solidFill>
                  <a:srgbClr val="444444"/>
                </a:solidFill>
                <a:latin typeface="Consolas" panose="020B0609020204030204" pitchFamily="49" charset="0"/>
              </a:rPr>
              <a:t>login.asp</a:t>
            </a:r>
            <a:r>
              <a:rPr lang="es-CO" dirty="0"/>
              <a:t/>
            </a:r>
            <a:br>
              <a:rPr lang="es-CO" dirty="0"/>
            </a:br>
            <a:r>
              <a:rPr lang="es-CO" dirty="0"/>
              <a:t/>
            </a:r>
            <a:br>
              <a:rPr lang="es-CO" dirty="0"/>
            </a:br>
            <a:r>
              <a:rPr lang="es-CO" dirty="0">
                <a:solidFill>
                  <a:srgbClr val="444444"/>
                </a:solidFill>
                <a:latin typeface="Consolas" panose="020B0609020204030204" pitchFamily="49" charset="0"/>
              </a:rPr>
              <a:t>FALLBACK:</a:t>
            </a:r>
            <a:r>
              <a:rPr lang="es-CO" dirty="0"/>
              <a:t/>
            </a:r>
            <a:br>
              <a:rPr lang="es-CO" dirty="0"/>
            </a:br>
            <a:r>
              <a:rPr lang="es-CO" dirty="0">
                <a:solidFill>
                  <a:srgbClr val="444444"/>
                </a:solidFill>
                <a:latin typeface="Consolas" panose="020B0609020204030204" pitchFamily="49" charset="0"/>
              </a:rPr>
              <a:t>/</a:t>
            </a:r>
            <a:r>
              <a:rPr lang="es-CO" dirty="0" err="1">
                <a:solidFill>
                  <a:srgbClr val="444444"/>
                </a:solidFill>
                <a:latin typeface="Consolas" panose="020B0609020204030204" pitchFamily="49" charset="0"/>
              </a:rPr>
              <a:t>html</a:t>
            </a:r>
            <a:r>
              <a:rPr lang="es-CO" dirty="0">
                <a:solidFill>
                  <a:srgbClr val="444444"/>
                </a:solidFill>
                <a:latin typeface="Consolas" panose="020B0609020204030204" pitchFamily="49" charset="0"/>
              </a:rPr>
              <a:t>/ /offline.html</a:t>
            </a:r>
            <a:endParaRPr lang="en-GB" dirty="0"/>
          </a:p>
        </p:txBody>
      </p:sp>
      <p:cxnSp>
        <p:nvCxnSpPr>
          <p:cNvPr id="6" name="Conector recto de flecha 5"/>
          <p:cNvCxnSpPr/>
          <p:nvPr/>
        </p:nvCxnSpPr>
        <p:spPr>
          <a:xfrm>
            <a:off x="3423138" y="1770189"/>
            <a:ext cx="2579077" cy="246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6283569" y="1660052"/>
            <a:ext cx="3294185" cy="646331"/>
          </a:xfrm>
          <a:prstGeom prst="rect">
            <a:avLst/>
          </a:prstGeom>
          <a:noFill/>
        </p:spPr>
        <p:txBody>
          <a:bodyPr wrap="square" rtlCol="0">
            <a:spAutoFit/>
          </a:bodyPr>
          <a:lstStyle/>
          <a:p>
            <a:r>
              <a:rPr lang="en-GB" dirty="0" smtClean="0"/>
              <a:t>To say what should be load offline</a:t>
            </a:r>
            <a:endParaRPr lang="en-GB" dirty="0"/>
          </a:p>
        </p:txBody>
      </p:sp>
      <p:cxnSp>
        <p:nvCxnSpPr>
          <p:cNvPr id="9" name="Conector recto de flecha 8"/>
          <p:cNvCxnSpPr/>
          <p:nvPr/>
        </p:nvCxnSpPr>
        <p:spPr>
          <a:xfrm>
            <a:off x="2919046" y="3505204"/>
            <a:ext cx="3739662" cy="11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6705597" y="2781280"/>
            <a:ext cx="3294185" cy="1754326"/>
          </a:xfrm>
          <a:prstGeom prst="rect">
            <a:avLst/>
          </a:prstGeom>
          <a:noFill/>
        </p:spPr>
        <p:txBody>
          <a:bodyPr wrap="square" rtlCol="0">
            <a:spAutoFit/>
          </a:bodyPr>
          <a:lstStyle/>
          <a:p>
            <a:r>
              <a:rPr lang="en-GB" dirty="0" smtClean="0"/>
              <a:t>To show what should never load, a *  will mean everything else</a:t>
            </a:r>
          </a:p>
          <a:p>
            <a:endParaRPr lang="en-GB" dirty="0"/>
          </a:p>
          <a:p>
            <a:r>
              <a:rPr lang="en-GB" dirty="0" smtClean="0"/>
              <a:t>NETWORK</a:t>
            </a:r>
          </a:p>
          <a:p>
            <a:r>
              <a:rPr lang="en-GB" dirty="0" smtClean="0"/>
              <a:t>*</a:t>
            </a:r>
          </a:p>
          <a:p>
            <a:endParaRPr lang="en-GB" dirty="0"/>
          </a:p>
        </p:txBody>
      </p:sp>
      <p:cxnSp>
        <p:nvCxnSpPr>
          <p:cNvPr id="11" name="Conector recto de flecha 10"/>
          <p:cNvCxnSpPr/>
          <p:nvPr/>
        </p:nvCxnSpPr>
        <p:spPr>
          <a:xfrm>
            <a:off x="4185138" y="4715749"/>
            <a:ext cx="2473570" cy="465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CuadroTexto 12"/>
          <p:cNvSpPr txBox="1"/>
          <p:nvPr/>
        </p:nvSpPr>
        <p:spPr>
          <a:xfrm>
            <a:off x="6705597" y="4506407"/>
            <a:ext cx="3294185" cy="646331"/>
          </a:xfrm>
          <a:prstGeom prst="rect">
            <a:avLst/>
          </a:prstGeom>
          <a:noFill/>
        </p:spPr>
        <p:txBody>
          <a:bodyPr wrap="square" rtlCol="0">
            <a:spAutoFit/>
          </a:bodyPr>
          <a:lstStyle/>
          <a:p>
            <a:r>
              <a:rPr lang="en-GB" dirty="0" smtClean="0"/>
              <a:t>What to show id there is no connection</a:t>
            </a:r>
            <a:endParaRPr lang="en-GB" dirty="0"/>
          </a:p>
        </p:txBody>
      </p:sp>
      <p:sp>
        <p:nvSpPr>
          <p:cNvPr id="14" name="Rectángulo 13"/>
          <p:cNvSpPr/>
          <p:nvPr/>
        </p:nvSpPr>
        <p:spPr>
          <a:xfrm>
            <a:off x="1137138" y="5445703"/>
            <a:ext cx="6096000" cy="1200329"/>
          </a:xfrm>
          <a:prstGeom prst="rect">
            <a:avLst/>
          </a:prstGeom>
        </p:spPr>
        <p:txBody>
          <a:bodyPr>
            <a:spAutoFit/>
          </a:bodyPr>
          <a:lstStyle/>
          <a:p>
            <a:r>
              <a:rPr lang="es-CO" dirty="0">
                <a:solidFill>
                  <a:srgbClr val="444444"/>
                </a:solidFill>
                <a:latin typeface="Consolas" panose="020B0609020204030204" pitchFamily="49" charset="0"/>
              </a:rPr>
              <a:t>&lt;!DOCTYPE HTML&gt;</a:t>
            </a:r>
            <a:r>
              <a:rPr lang="es-CO" dirty="0"/>
              <a:t/>
            </a:r>
            <a:br>
              <a:rPr lang="es-CO" dirty="0"/>
            </a:br>
            <a:r>
              <a:rPr lang="es-CO" dirty="0">
                <a:solidFill>
                  <a:srgbClr val="444444"/>
                </a:solidFill>
                <a:latin typeface="Consolas" panose="020B0609020204030204" pitchFamily="49" charset="0"/>
              </a:rPr>
              <a:t>&lt;</a:t>
            </a:r>
            <a:r>
              <a:rPr lang="es-CO" dirty="0" err="1">
                <a:solidFill>
                  <a:srgbClr val="444444"/>
                </a:solidFill>
                <a:latin typeface="Consolas" panose="020B0609020204030204" pitchFamily="49" charset="0"/>
              </a:rPr>
              <a:t>html</a:t>
            </a:r>
            <a:r>
              <a:rPr lang="es-CO" dirty="0">
                <a:solidFill>
                  <a:srgbClr val="444444"/>
                </a:solidFill>
                <a:latin typeface="Consolas" panose="020B0609020204030204" pitchFamily="49" charset="0"/>
              </a:rPr>
              <a:t> </a:t>
            </a:r>
            <a:r>
              <a:rPr lang="es-CO" dirty="0" err="1">
                <a:solidFill>
                  <a:srgbClr val="444444"/>
                </a:solidFill>
                <a:latin typeface="Consolas" panose="020B0609020204030204" pitchFamily="49" charset="0"/>
              </a:rPr>
              <a:t>manifest</a:t>
            </a:r>
            <a:r>
              <a:rPr lang="es-CO" dirty="0">
                <a:solidFill>
                  <a:srgbClr val="444444"/>
                </a:solidFill>
                <a:latin typeface="Consolas" panose="020B0609020204030204" pitchFamily="49" charset="0"/>
              </a:rPr>
              <a:t>="</a:t>
            </a:r>
            <a:r>
              <a:rPr lang="es-CO" dirty="0" err="1">
                <a:solidFill>
                  <a:srgbClr val="444444"/>
                </a:solidFill>
                <a:latin typeface="Consolas" panose="020B0609020204030204" pitchFamily="49" charset="0"/>
              </a:rPr>
              <a:t>demo.appcache</a:t>
            </a:r>
            <a:r>
              <a:rPr lang="es-CO" dirty="0">
                <a:solidFill>
                  <a:srgbClr val="444444"/>
                </a:solidFill>
                <a:latin typeface="Consolas" panose="020B0609020204030204" pitchFamily="49" charset="0"/>
              </a:rPr>
              <a:t>"&gt;</a:t>
            </a:r>
            <a:r>
              <a:rPr lang="es-CO" dirty="0"/>
              <a:t/>
            </a:r>
            <a:br>
              <a:rPr lang="es-CO" dirty="0"/>
            </a:br>
            <a:r>
              <a:rPr lang="es-CO" dirty="0">
                <a:solidFill>
                  <a:srgbClr val="444444"/>
                </a:solidFill>
                <a:latin typeface="Consolas" panose="020B0609020204030204" pitchFamily="49" charset="0"/>
              </a:rPr>
              <a:t>...</a:t>
            </a:r>
            <a:r>
              <a:rPr lang="es-CO" dirty="0"/>
              <a:t/>
            </a:r>
            <a:br>
              <a:rPr lang="es-CO" dirty="0"/>
            </a:br>
            <a:r>
              <a:rPr lang="es-CO" dirty="0">
                <a:solidFill>
                  <a:srgbClr val="444444"/>
                </a:solidFill>
                <a:latin typeface="Consolas" panose="020B0609020204030204" pitchFamily="49" charset="0"/>
              </a:rPr>
              <a:t>&lt;/</a:t>
            </a:r>
            <a:r>
              <a:rPr lang="es-CO" dirty="0" err="1">
                <a:solidFill>
                  <a:srgbClr val="444444"/>
                </a:solidFill>
                <a:latin typeface="Consolas" panose="020B0609020204030204" pitchFamily="49" charset="0"/>
              </a:rPr>
              <a:t>html</a:t>
            </a:r>
            <a:r>
              <a:rPr lang="es-CO" dirty="0">
                <a:solidFill>
                  <a:srgbClr val="444444"/>
                </a:solidFill>
                <a:latin typeface="Consolas" panose="020B0609020204030204" pitchFamily="49" charset="0"/>
              </a:rPr>
              <a:t>&gt;</a:t>
            </a:r>
            <a:endParaRPr lang="en-GB" dirty="0"/>
          </a:p>
        </p:txBody>
      </p:sp>
      <p:cxnSp>
        <p:nvCxnSpPr>
          <p:cNvPr id="15" name="Conector recto de flecha 14"/>
          <p:cNvCxnSpPr/>
          <p:nvPr/>
        </p:nvCxnSpPr>
        <p:spPr>
          <a:xfrm>
            <a:off x="5556738" y="5989092"/>
            <a:ext cx="1254370" cy="9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uadroTexto 16"/>
          <p:cNvSpPr txBox="1"/>
          <p:nvPr/>
        </p:nvSpPr>
        <p:spPr>
          <a:xfrm>
            <a:off x="6869719" y="5680895"/>
            <a:ext cx="3294185" cy="369332"/>
          </a:xfrm>
          <a:prstGeom prst="rect">
            <a:avLst/>
          </a:prstGeom>
          <a:noFill/>
        </p:spPr>
        <p:txBody>
          <a:bodyPr wrap="square" rtlCol="0">
            <a:spAutoFit/>
          </a:bodyPr>
          <a:lstStyle/>
          <a:p>
            <a:r>
              <a:rPr lang="en-GB" dirty="0" smtClean="0"/>
              <a:t>Call Apache in HTML</a:t>
            </a:r>
            <a:endParaRPr lang="en-GB" dirty="0"/>
          </a:p>
        </p:txBody>
      </p:sp>
      <p:cxnSp>
        <p:nvCxnSpPr>
          <p:cNvPr id="19" name="Conector recto de flecha 18"/>
          <p:cNvCxnSpPr/>
          <p:nvPr/>
        </p:nvCxnSpPr>
        <p:spPr>
          <a:xfrm>
            <a:off x="11353800" y="1866878"/>
            <a:ext cx="0" cy="728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CuadroTexto 22"/>
          <p:cNvSpPr txBox="1"/>
          <p:nvPr/>
        </p:nvSpPr>
        <p:spPr>
          <a:xfrm>
            <a:off x="10163904" y="2781280"/>
            <a:ext cx="2198077" cy="923330"/>
          </a:xfrm>
          <a:prstGeom prst="rect">
            <a:avLst/>
          </a:prstGeom>
          <a:noFill/>
        </p:spPr>
        <p:txBody>
          <a:bodyPr wrap="square" rtlCol="0">
            <a:spAutoFit/>
          </a:bodyPr>
          <a:lstStyle/>
          <a:p>
            <a:r>
              <a:rPr lang="en-GB" dirty="0" smtClean="0"/>
              <a:t>The file should be called </a:t>
            </a:r>
            <a:r>
              <a:rPr lang="en-GB" dirty="0" err="1" smtClean="0"/>
              <a:t>name.appcache</a:t>
            </a:r>
            <a:endParaRPr lang="en-GB" dirty="0"/>
          </a:p>
        </p:txBody>
      </p:sp>
    </p:spTree>
    <p:extLst>
      <p:ext uri="{BB962C8B-B14F-4D97-AF65-F5344CB8AC3E}">
        <p14:creationId xmlns:p14="http://schemas.microsoft.com/office/powerpoint/2010/main" xmlns="" val="26713993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838200" y="676980"/>
            <a:ext cx="2394886" cy="369332"/>
          </a:xfrm>
          <a:prstGeom prst="rect">
            <a:avLst/>
          </a:prstGeom>
        </p:spPr>
        <p:txBody>
          <a:bodyPr wrap="none">
            <a:spAutoFit/>
          </a:bodyPr>
          <a:lstStyle/>
          <a:p>
            <a:r>
              <a:rPr lang="es-CO" dirty="0">
                <a:solidFill>
                  <a:srgbClr val="333333"/>
                </a:solidFill>
                <a:latin typeface="Arial" panose="020B0604020202020204" pitchFamily="34" charset="0"/>
              </a:rPr>
              <a:t>HTML5 Web </a:t>
            </a:r>
            <a:r>
              <a:rPr lang="es-CO" dirty="0" err="1">
                <a:solidFill>
                  <a:srgbClr val="333333"/>
                </a:solidFill>
                <a:latin typeface="Arial" panose="020B0604020202020204" pitchFamily="34" charset="0"/>
              </a:rPr>
              <a:t>Workers</a:t>
            </a:r>
            <a:endParaRPr lang="es-CO" b="0" i="0"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xmlns="" val="41454456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Html events</a:t>
            </a:r>
            <a:endParaRPr lang="en-GB" dirty="0"/>
          </a:p>
        </p:txBody>
      </p:sp>
      <p:sp>
        <p:nvSpPr>
          <p:cNvPr id="3" name="Marcador de contenido 2"/>
          <p:cNvSpPr>
            <a:spLocks noGrp="1"/>
          </p:cNvSpPr>
          <p:nvPr>
            <p:ph idx="1"/>
          </p:nvPr>
        </p:nvSpPr>
        <p:spPr/>
        <p:txBody>
          <a:bodyPr/>
          <a:lstStyle/>
          <a:p>
            <a:endParaRPr lang="en-GB"/>
          </a:p>
        </p:txBody>
      </p:sp>
    </p:spTree>
    <p:extLst>
      <p:ext uri="{BB962C8B-B14F-4D97-AF65-F5344CB8AC3E}">
        <p14:creationId xmlns:p14="http://schemas.microsoft.com/office/powerpoint/2010/main" xmlns="" val="20821296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22716" t="7465" r="22781" b="6937"/>
          <a:stretch/>
        </p:blipFill>
        <p:spPr bwMode="auto">
          <a:xfrm>
            <a:off x="4669692" y="681560"/>
            <a:ext cx="3126153" cy="420827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48280755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p:cNvSpPr/>
          <p:nvPr/>
        </p:nvSpPr>
        <p:spPr>
          <a:xfrm>
            <a:off x="1522047" y="5363537"/>
            <a:ext cx="3984171" cy="8799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ángulo 13"/>
          <p:cNvSpPr/>
          <p:nvPr/>
        </p:nvSpPr>
        <p:spPr>
          <a:xfrm>
            <a:off x="1522047" y="4345174"/>
            <a:ext cx="3984171" cy="8799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ángulo 9"/>
          <p:cNvSpPr/>
          <p:nvPr/>
        </p:nvSpPr>
        <p:spPr>
          <a:xfrm>
            <a:off x="5875950" y="4439837"/>
            <a:ext cx="3984171" cy="172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ángulo 5"/>
          <p:cNvSpPr/>
          <p:nvPr/>
        </p:nvSpPr>
        <p:spPr>
          <a:xfrm>
            <a:off x="3809108" y="727930"/>
            <a:ext cx="3134024" cy="26778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ángulo 3"/>
          <p:cNvSpPr/>
          <p:nvPr/>
        </p:nvSpPr>
        <p:spPr>
          <a:xfrm>
            <a:off x="3911521" y="753214"/>
            <a:ext cx="3217729" cy="2631490"/>
          </a:xfrm>
          <a:prstGeom prst="rect">
            <a:avLst/>
          </a:prstGeom>
        </p:spPr>
        <p:txBody>
          <a:bodyPr wrap="square">
            <a:spAutoFit/>
          </a:bodyPr>
          <a:lstStyle/>
          <a:p>
            <a:r>
              <a:rPr lang="es-CO" sz="1100" i="1" dirty="0" err="1">
                <a:solidFill>
                  <a:srgbClr val="444444"/>
                </a:solidFill>
                <a:latin typeface="Consolas" panose="020B0609020204030204" pitchFamily="49" charset="0"/>
              </a:rPr>
              <a:t>body</a:t>
            </a:r>
            <a:r>
              <a:rPr lang="es-CO" sz="1100" i="1" dirty="0">
                <a:solidFill>
                  <a:srgbClr val="444444"/>
                </a:solidFill>
                <a:latin typeface="Consolas" panose="020B0609020204030204" pitchFamily="49" charset="0"/>
              </a:rPr>
              <a:t>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background</a:t>
            </a:r>
            <a:r>
              <a:rPr lang="es-CO" sz="1100" i="1" dirty="0">
                <a:solidFill>
                  <a:srgbClr val="444444"/>
                </a:solidFill>
                <a:latin typeface="Consolas" panose="020B0609020204030204" pitchFamily="49" charset="0"/>
              </a:rPr>
              <a:t>-color: #d0e4fe;</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h1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a:t>
            </a:r>
            <a:r>
              <a:rPr lang="es-CO" sz="1100" i="1" dirty="0" err="1">
                <a:solidFill>
                  <a:srgbClr val="444444"/>
                </a:solidFill>
                <a:latin typeface="Consolas" panose="020B0609020204030204" pitchFamily="49" charset="0"/>
              </a:rPr>
              <a:t>orange</a:t>
            </a:r>
            <a:r>
              <a:rPr lang="es-CO" sz="1100" i="1" dirty="0">
                <a:solidFill>
                  <a:srgbClr val="444444"/>
                </a:solidFill>
                <a:latin typeface="Consolas" panose="020B0609020204030204" pitchFamily="49" charset="0"/>
              </a:rPr>
              <a:t>;</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p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font-family</a:t>
            </a:r>
            <a:r>
              <a:rPr lang="es-CO" sz="1100" i="1" dirty="0">
                <a:solidFill>
                  <a:srgbClr val="444444"/>
                </a:solidFill>
                <a:latin typeface="Consolas" panose="020B0609020204030204" pitchFamily="49" charset="0"/>
              </a:rPr>
              <a:t>: "Times New </a:t>
            </a:r>
            <a:r>
              <a:rPr lang="es-CO" sz="1100" i="1" dirty="0" err="1">
                <a:solidFill>
                  <a:srgbClr val="444444"/>
                </a:solidFill>
                <a:latin typeface="Consolas" panose="020B0609020204030204" pitchFamily="49" charset="0"/>
              </a:rPr>
              <a:t>Roman</a:t>
            </a:r>
            <a:r>
              <a:rPr lang="es-CO" sz="1100" i="1" dirty="0">
                <a:solidFill>
                  <a:srgbClr val="444444"/>
                </a:solidFill>
                <a:latin typeface="Consolas" panose="020B0609020204030204" pitchFamily="49" charset="0"/>
              </a:rPr>
              <a:t>";</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font-size</a:t>
            </a:r>
            <a:r>
              <a:rPr lang="es-CO" sz="1100" i="1" dirty="0">
                <a:solidFill>
                  <a:srgbClr val="444444"/>
                </a:solidFill>
                <a:latin typeface="Consolas" panose="020B0609020204030204" pitchFamily="49" charset="0"/>
              </a:rPr>
              <a:t>: 20px;</a:t>
            </a:r>
            <a:br>
              <a:rPr lang="es-CO" sz="1100" i="1" dirty="0">
                <a:solidFill>
                  <a:srgbClr val="444444"/>
                </a:solidFill>
                <a:latin typeface="Consolas" panose="020B0609020204030204" pitchFamily="49" charset="0"/>
              </a:rPr>
            </a:br>
            <a:r>
              <a:rPr lang="es-CO" sz="1100" i="1" dirty="0" smtClean="0">
                <a:solidFill>
                  <a:srgbClr val="444444"/>
                </a:solidFill>
                <a:latin typeface="Consolas" panose="020B0609020204030204" pitchFamily="49" charset="0"/>
              </a:rPr>
              <a:t>}</a:t>
            </a:r>
          </a:p>
          <a:p>
            <a:endParaRPr lang="es-CO" sz="1100" i="1" dirty="0">
              <a:solidFill>
                <a:srgbClr val="444444"/>
              </a:solidFill>
              <a:latin typeface="Consolas" panose="020B0609020204030204" pitchFamily="49" charset="0"/>
            </a:endParaRPr>
          </a:p>
          <a:p>
            <a:r>
              <a:rPr lang="en-US" sz="1100" i="1" dirty="0">
                <a:solidFill>
                  <a:srgbClr val="444444"/>
                </a:solidFill>
                <a:latin typeface="Consolas" panose="020B0609020204030204" pitchFamily="49" charset="0"/>
              </a:rPr>
              <a:t>/* This is a comment */</a:t>
            </a:r>
            <a:endParaRPr lang="en-GB" sz="1100" i="1" dirty="0">
              <a:solidFill>
                <a:srgbClr val="444444"/>
              </a:solidFill>
              <a:latin typeface="Consolas" panose="020B0609020204030204" pitchFamily="49" charset="0"/>
            </a:endParaRPr>
          </a:p>
        </p:txBody>
      </p:sp>
      <p:sp>
        <p:nvSpPr>
          <p:cNvPr id="7" name="CuadroTexto 6"/>
          <p:cNvSpPr txBox="1"/>
          <p:nvPr/>
        </p:nvSpPr>
        <p:spPr>
          <a:xfrm>
            <a:off x="4448687" y="323527"/>
            <a:ext cx="1620735" cy="369332"/>
          </a:xfrm>
          <a:prstGeom prst="rect">
            <a:avLst/>
          </a:prstGeom>
          <a:noFill/>
        </p:spPr>
        <p:txBody>
          <a:bodyPr wrap="square" rtlCol="0">
            <a:spAutoFit/>
          </a:bodyPr>
          <a:lstStyle/>
          <a:p>
            <a:r>
              <a:rPr lang="en-GB" dirty="0" smtClean="0"/>
              <a:t>The basic CSS </a:t>
            </a:r>
            <a:endParaRPr lang="en-GB" b="1" dirty="0"/>
          </a:p>
        </p:txBody>
      </p:sp>
      <p:pic>
        <p:nvPicPr>
          <p:cNvPr id="8"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ángulo 8"/>
          <p:cNvSpPr/>
          <p:nvPr/>
        </p:nvSpPr>
        <p:spPr>
          <a:xfrm>
            <a:off x="6048696" y="4547227"/>
            <a:ext cx="2395237" cy="1615827"/>
          </a:xfrm>
          <a:prstGeom prst="rect">
            <a:avLst/>
          </a:prstGeom>
        </p:spPr>
        <p:txBody>
          <a:bodyPr wrap="square">
            <a:spAutoFit/>
          </a:bodyPr>
          <a:lstStyle/>
          <a:p>
            <a:r>
              <a:rPr lang="es-CO" sz="1100" i="1" dirty="0" smtClean="0">
                <a:solidFill>
                  <a:srgbClr val="444444"/>
                </a:solidFill>
                <a:latin typeface="Consolas" panose="020B0609020204030204" pitchFamily="49" charset="0"/>
              </a:rPr>
              <a:t>&lt;</a:t>
            </a:r>
            <a:r>
              <a:rPr lang="es-CO" sz="1100" i="1" dirty="0" err="1" smtClean="0">
                <a:solidFill>
                  <a:srgbClr val="444444"/>
                </a:solidFill>
                <a:latin typeface="Consolas" panose="020B0609020204030204" pitchFamily="49" charset="0"/>
              </a:rPr>
              <a:t>Doctype</a:t>
            </a:r>
            <a:r>
              <a:rPr lang="es-CO" sz="1100" i="1" dirty="0" smtClean="0">
                <a:solidFill>
                  <a:srgbClr val="444444"/>
                </a:solidFill>
                <a:latin typeface="Consolas" panose="020B0609020204030204" pitchFamily="49" charset="0"/>
              </a:rPr>
              <a:t> </a:t>
            </a:r>
            <a:r>
              <a:rPr lang="es-CO" sz="1100" i="1" dirty="0" err="1" smtClean="0">
                <a:solidFill>
                  <a:srgbClr val="444444"/>
                </a:solidFill>
                <a:latin typeface="Consolas" panose="020B0609020204030204" pitchFamily="49" charset="0"/>
              </a:rPr>
              <a:t>html</a:t>
            </a:r>
            <a:r>
              <a:rPr lang="es-CO" sz="1100" i="1" dirty="0" smtClean="0">
                <a:solidFill>
                  <a:srgbClr val="444444"/>
                </a:solidFill>
                <a:latin typeface="Consolas" panose="020B0609020204030204" pitchFamily="49" charset="0"/>
              </a:rPr>
              <a:t>&gt;</a:t>
            </a:r>
          </a:p>
          <a:p>
            <a:r>
              <a:rPr lang="es-CO" sz="1100" i="1" dirty="0" smtClean="0">
                <a:solidFill>
                  <a:srgbClr val="444444"/>
                </a:solidFill>
                <a:latin typeface="Consolas" panose="020B0609020204030204" pitchFamily="49" charset="0"/>
              </a:rPr>
              <a:t>&lt;</a:t>
            </a:r>
            <a:r>
              <a:rPr lang="es-CO" sz="1100" i="1" dirty="0">
                <a:solidFill>
                  <a:srgbClr val="444444"/>
                </a:solidFill>
                <a:latin typeface="Consolas" panose="020B0609020204030204" pitchFamily="49" charset="0"/>
              </a:rPr>
              <a:t>p id="para1“&gt; </a:t>
            </a:r>
            <a:r>
              <a:rPr lang="es-CO" sz="1100" i="1" dirty="0" err="1">
                <a:solidFill>
                  <a:srgbClr val="444444"/>
                </a:solidFill>
                <a:latin typeface="Consolas" panose="020B0609020204030204" pitchFamily="49" charset="0"/>
              </a:rPr>
              <a:t>aweosme</a:t>
            </a:r>
            <a:r>
              <a:rPr lang="es-CO" sz="1100" i="1" dirty="0">
                <a:solidFill>
                  <a:srgbClr val="444444"/>
                </a:solidFill>
                <a:latin typeface="Consolas" panose="020B0609020204030204" pitchFamily="49" charset="0"/>
              </a:rPr>
              <a:t> &lt;/p&gt;</a:t>
            </a:r>
          </a:p>
          <a:p>
            <a:endParaRPr lang="es-CO" sz="1100" i="1" dirty="0" smtClean="0">
              <a:solidFill>
                <a:srgbClr val="444444"/>
              </a:solidFill>
              <a:latin typeface="Consolas" panose="020B0609020204030204" pitchFamily="49" charset="0"/>
            </a:endParaRPr>
          </a:p>
          <a:p>
            <a:r>
              <a:rPr lang="es-CO" sz="1100" i="1" dirty="0" smtClean="0">
                <a:solidFill>
                  <a:srgbClr val="444444"/>
                </a:solidFill>
                <a:latin typeface="Consolas" panose="020B0609020204030204" pitchFamily="49" charset="0"/>
              </a:rPr>
              <a:t>&lt;</a:t>
            </a:r>
            <a:r>
              <a:rPr lang="es-CO" sz="1100" i="1" dirty="0" err="1" smtClean="0">
                <a:solidFill>
                  <a:srgbClr val="444444"/>
                </a:solidFill>
                <a:latin typeface="Consolas" panose="020B0609020204030204" pitchFamily="49" charset="0"/>
              </a:rPr>
              <a:t>style</a:t>
            </a:r>
            <a:r>
              <a:rPr lang="es-CO" sz="1100" i="1" dirty="0" smtClean="0">
                <a:solidFill>
                  <a:srgbClr val="444444"/>
                </a:solidFill>
                <a:latin typeface="Consolas" panose="020B0609020204030204" pitchFamily="49" charset="0"/>
              </a:rPr>
              <a:t>&gt;</a:t>
            </a:r>
            <a:endParaRPr lang="es-CO" sz="1100" i="1" dirty="0">
              <a:solidFill>
                <a:srgbClr val="444444"/>
              </a:solidFill>
              <a:latin typeface="Consolas" panose="020B0609020204030204" pitchFamily="49" charset="0"/>
            </a:endParaRPr>
          </a:p>
          <a:p>
            <a:endParaRPr lang="es-CO" sz="1100" i="1" dirty="0" smtClean="0">
              <a:solidFill>
                <a:srgbClr val="444444"/>
              </a:solidFill>
              <a:latin typeface="Consolas" panose="020B0609020204030204" pitchFamily="49" charset="0"/>
            </a:endParaRPr>
          </a:p>
          <a:p>
            <a:r>
              <a:rPr lang="es-CO" sz="1100" i="1" dirty="0" smtClean="0">
                <a:solidFill>
                  <a:srgbClr val="444444"/>
                </a:solidFill>
                <a:latin typeface="Consolas" panose="020B0609020204030204" pitchFamily="49" charset="0"/>
              </a:rPr>
              <a:t>#</a:t>
            </a:r>
            <a:r>
              <a:rPr lang="es-CO" sz="1100" i="1" dirty="0">
                <a:solidFill>
                  <a:srgbClr val="444444"/>
                </a:solidFill>
                <a:latin typeface="Consolas" panose="020B0609020204030204" pitchFamily="49" charset="0"/>
              </a:rPr>
              <a:t>para1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red;</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endParaRPr lang="en-GB" sz="1100" i="1" dirty="0">
              <a:solidFill>
                <a:srgbClr val="444444"/>
              </a:solidFill>
              <a:latin typeface="Consolas" panose="020B0609020204030204" pitchFamily="49" charset="0"/>
            </a:endParaRPr>
          </a:p>
        </p:txBody>
      </p:sp>
      <p:sp>
        <p:nvSpPr>
          <p:cNvPr id="11" name="CuadroTexto 10"/>
          <p:cNvSpPr txBox="1"/>
          <p:nvPr/>
        </p:nvSpPr>
        <p:spPr>
          <a:xfrm>
            <a:off x="1449036" y="4010914"/>
            <a:ext cx="1620735" cy="369332"/>
          </a:xfrm>
          <a:prstGeom prst="rect">
            <a:avLst/>
          </a:prstGeom>
          <a:noFill/>
        </p:spPr>
        <p:txBody>
          <a:bodyPr wrap="square" rtlCol="0">
            <a:spAutoFit/>
          </a:bodyPr>
          <a:lstStyle/>
          <a:p>
            <a:r>
              <a:rPr lang="en-GB" dirty="0" smtClean="0"/>
              <a:t>The class</a:t>
            </a:r>
            <a:endParaRPr lang="en-GB" b="1" dirty="0"/>
          </a:p>
        </p:txBody>
      </p:sp>
      <p:sp>
        <p:nvSpPr>
          <p:cNvPr id="12" name="Rectángulo 11"/>
          <p:cNvSpPr/>
          <p:nvPr/>
        </p:nvSpPr>
        <p:spPr>
          <a:xfrm>
            <a:off x="1875832" y="4415317"/>
            <a:ext cx="3276600" cy="769441"/>
          </a:xfrm>
          <a:prstGeom prst="rect">
            <a:avLst/>
          </a:prstGeom>
        </p:spPr>
        <p:txBody>
          <a:bodyPr wrap="square">
            <a:spAutoFit/>
          </a:bodyPr>
          <a:lstStyle/>
          <a:p>
            <a:r>
              <a:rPr lang="es-CO" sz="1100" i="1" dirty="0">
                <a:solidFill>
                  <a:srgbClr val="444444"/>
                </a:solidFill>
                <a:latin typeface="Consolas" panose="020B0609020204030204" pitchFamily="49" charset="0"/>
              </a:rPr>
              <a:t>.center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red;</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endParaRPr lang="en-GB" sz="1100" i="1" dirty="0">
              <a:solidFill>
                <a:srgbClr val="444444"/>
              </a:solidFill>
              <a:latin typeface="Consolas" panose="020B0609020204030204" pitchFamily="49" charset="0"/>
            </a:endParaRPr>
          </a:p>
        </p:txBody>
      </p:sp>
      <p:sp>
        <p:nvSpPr>
          <p:cNvPr id="13" name="CuadroTexto 12"/>
          <p:cNvSpPr txBox="1"/>
          <p:nvPr/>
        </p:nvSpPr>
        <p:spPr>
          <a:xfrm>
            <a:off x="5875950" y="4045985"/>
            <a:ext cx="1620735" cy="369332"/>
          </a:xfrm>
          <a:prstGeom prst="rect">
            <a:avLst/>
          </a:prstGeom>
          <a:noFill/>
        </p:spPr>
        <p:txBody>
          <a:bodyPr wrap="square" rtlCol="0">
            <a:spAutoFit/>
          </a:bodyPr>
          <a:lstStyle/>
          <a:p>
            <a:r>
              <a:rPr lang="en-GB" dirty="0" smtClean="0"/>
              <a:t>The Id</a:t>
            </a:r>
            <a:endParaRPr lang="en-GB" b="1" dirty="0"/>
          </a:p>
        </p:txBody>
      </p:sp>
      <p:sp>
        <p:nvSpPr>
          <p:cNvPr id="15" name="Rectángulo 14"/>
          <p:cNvSpPr/>
          <p:nvPr/>
        </p:nvSpPr>
        <p:spPr>
          <a:xfrm>
            <a:off x="1584508" y="5474064"/>
            <a:ext cx="6096000" cy="769441"/>
          </a:xfrm>
          <a:prstGeom prst="rect">
            <a:avLst/>
          </a:prstGeom>
        </p:spPr>
        <p:txBody>
          <a:bodyPr wrap="square">
            <a:spAutoFit/>
          </a:bodyPr>
          <a:lstStyle/>
          <a:p>
            <a:r>
              <a:rPr lang="es-CO" sz="1100" i="1" dirty="0" err="1">
                <a:solidFill>
                  <a:srgbClr val="444444"/>
                </a:solidFill>
                <a:latin typeface="Consolas" panose="020B0609020204030204" pitchFamily="49" charset="0"/>
              </a:rPr>
              <a:t>p.center</a:t>
            </a:r>
            <a:r>
              <a:rPr lang="es-CO" sz="1100" i="1" dirty="0">
                <a:solidFill>
                  <a:srgbClr val="444444"/>
                </a:solidFill>
                <a:latin typeface="Consolas" panose="020B0609020204030204" pitchFamily="49" charset="0"/>
              </a:rPr>
              <a:t>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red;</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endParaRPr lang="en-GB" sz="1100" i="1" dirty="0">
              <a:solidFill>
                <a:srgbClr val="444444"/>
              </a:solidFill>
              <a:latin typeface="Consolas" panose="020B0609020204030204" pitchFamily="49" charset="0"/>
            </a:endParaRPr>
          </a:p>
        </p:txBody>
      </p:sp>
      <p:sp>
        <p:nvSpPr>
          <p:cNvPr id="17" name="Elipse 16"/>
          <p:cNvSpPr/>
          <p:nvPr/>
        </p:nvSpPr>
        <p:spPr>
          <a:xfrm>
            <a:off x="237611" y="5267235"/>
            <a:ext cx="1162031" cy="11620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Only affects the specific selectors  </a:t>
            </a:r>
            <a:endParaRPr lang="en-GB" sz="1200" dirty="0"/>
          </a:p>
        </p:txBody>
      </p:sp>
      <p:sp>
        <p:nvSpPr>
          <p:cNvPr id="19" name="Rectángulo 18"/>
          <p:cNvSpPr/>
          <p:nvPr/>
        </p:nvSpPr>
        <p:spPr>
          <a:xfrm>
            <a:off x="7485610" y="727930"/>
            <a:ext cx="2728907" cy="9559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ángulo 17"/>
          <p:cNvSpPr/>
          <p:nvPr/>
        </p:nvSpPr>
        <p:spPr>
          <a:xfrm>
            <a:off x="7564684" y="870854"/>
            <a:ext cx="2145665" cy="769441"/>
          </a:xfrm>
          <a:prstGeom prst="rect">
            <a:avLst/>
          </a:prstGeom>
        </p:spPr>
        <p:txBody>
          <a:bodyPr wrap="square">
            <a:spAutoFit/>
          </a:bodyPr>
          <a:lstStyle/>
          <a:p>
            <a:r>
              <a:rPr lang="es-CO" sz="1100" i="1" dirty="0">
                <a:solidFill>
                  <a:srgbClr val="444444"/>
                </a:solidFill>
                <a:latin typeface="Consolas" panose="020B0609020204030204" pitchFamily="49" charset="0"/>
              </a:rPr>
              <a:t>h1, h2, p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red;</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endParaRPr lang="en-GB" sz="1100" i="1" dirty="0">
              <a:solidFill>
                <a:srgbClr val="444444"/>
              </a:solidFill>
              <a:latin typeface="Consolas" panose="020B0609020204030204" pitchFamily="49" charset="0"/>
            </a:endParaRPr>
          </a:p>
        </p:txBody>
      </p:sp>
      <p:sp>
        <p:nvSpPr>
          <p:cNvPr id="20" name="CuadroTexto 19"/>
          <p:cNvSpPr txBox="1"/>
          <p:nvPr/>
        </p:nvSpPr>
        <p:spPr>
          <a:xfrm>
            <a:off x="8039695" y="323527"/>
            <a:ext cx="2027014" cy="369332"/>
          </a:xfrm>
          <a:prstGeom prst="rect">
            <a:avLst/>
          </a:prstGeom>
          <a:noFill/>
        </p:spPr>
        <p:txBody>
          <a:bodyPr wrap="square" rtlCol="0">
            <a:spAutoFit/>
          </a:bodyPr>
          <a:lstStyle/>
          <a:p>
            <a:r>
              <a:rPr lang="en-GB" dirty="0" smtClean="0"/>
              <a:t>Multiple selectors</a:t>
            </a:r>
            <a:endParaRPr lang="en-GB" b="1" dirty="0"/>
          </a:p>
        </p:txBody>
      </p:sp>
      <p:cxnSp>
        <p:nvCxnSpPr>
          <p:cNvPr id="22" name="Conector recto de flecha 21"/>
          <p:cNvCxnSpPr>
            <a:endCxn id="13" idx="3"/>
          </p:cNvCxnSpPr>
          <p:nvPr/>
        </p:nvCxnSpPr>
        <p:spPr>
          <a:xfrm>
            <a:off x="5399314" y="3405783"/>
            <a:ext cx="2097371" cy="8248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p:cNvCxnSpPr>
            <a:stCxn id="6" idx="2"/>
          </p:cNvCxnSpPr>
          <p:nvPr/>
        </p:nvCxnSpPr>
        <p:spPr>
          <a:xfrm flipH="1">
            <a:off x="2383971" y="3405783"/>
            <a:ext cx="2992149" cy="5663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Imagen 24"/>
          <p:cNvPicPr>
            <a:picLocks noChangeAspect="1"/>
          </p:cNvPicPr>
          <p:nvPr/>
        </p:nvPicPr>
        <p:blipFill>
          <a:blip r:embed="rId3" cstate="print"/>
          <a:stretch>
            <a:fillRect/>
          </a:stretch>
        </p:blipFill>
        <p:spPr>
          <a:xfrm>
            <a:off x="237611" y="1545105"/>
            <a:ext cx="3495730" cy="521751"/>
          </a:xfrm>
          <a:prstGeom prst="rect">
            <a:avLst/>
          </a:prstGeom>
        </p:spPr>
      </p:pic>
      <p:sp>
        <p:nvSpPr>
          <p:cNvPr id="26" name="CuadroTexto 25"/>
          <p:cNvSpPr txBox="1"/>
          <p:nvPr/>
        </p:nvSpPr>
        <p:spPr>
          <a:xfrm>
            <a:off x="882940" y="323527"/>
            <a:ext cx="1620735" cy="369332"/>
          </a:xfrm>
          <a:prstGeom prst="rect">
            <a:avLst/>
          </a:prstGeom>
          <a:noFill/>
        </p:spPr>
        <p:txBody>
          <a:bodyPr wrap="square" rtlCol="0">
            <a:spAutoFit/>
          </a:bodyPr>
          <a:lstStyle/>
          <a:p>
            <a:r>
              <a:rPr lang="en-GB" dirty="0" smtClean="0"/>
              <a:t>Priority</a:t>
            </a:r>
            <a:endParaRPr lang="en-GB" b="1" dirty="0"/>
          </a:p>
        </p:txBody>
      </p:sp>
      <p:sp>
        <p:nvSpPr>
          <p:cNvPr id="5" name="Rectángulo 4"/>
          <p:cNvSpPr/>
          <p:nvPr/>
        </p:nvSpPr>
        <p:spPr>
          <a:xfrm>
            <a:off x="7680508" y="1907376"/>
            <a:ext cx="3733257" cy="1477328"/>
          </a:xfrm>
          <a:prstGeom prst="rect">
            <a:avLst/>
          </a:prstGeom>
        </p:spPr>
        <p:txBody>
          <a:bodyPr wrap="square">
            <a:spAutoFit/>
          </a:bodyPr>
          <a:lstStyle/>
          <a:p>
            <a:r>
              <a:rPr lang="es-CO" dirty="0" smtClean="0">
                <a:solidFill>
                  <a:srgbClr val="333333"/>
                </a:solidFill>
                <a:latin typeface="Gotham Light" pitchFamily="50" charset="0"/>
                <a:cs typeface="Gotham Light" pitchFamily="50" charset="0"/>
              </a:rPr>
              <a:t>3 </a:t>
            </a:r>
            <a:r>
              <a:rPr lang="es-CO" dirty="0" err="1" smtClean="0">
                <a:solidFill>
                  <a:srgbClr val="333333"/>
                </a:solidFill>
                <a:latin typeface="Gotham Light" pitchFamily="50" charset="0"/>
                <a:cs typeface="Gotham Light" pitchFamily="50" charset="0"/>
              </a:rPr>
              <a:t>ways</a:t>
            </a:r>
            <a:r>
              <a:rPr lang="es-CO" dirty="0" smtClean="0">
                <a:solidFill>
                  <a:srgbClr val="333333"/>
                </a:solidFill>
                <a:latin typeface="Gotham Light" pitchFamily="50" charset="0"/>
                <a:cs typeface="Gotham Light" pitchFamily="50" charset="0"/>
              </a:rPr>
              <a:t> to </a:t>
            </a:r>
            <a:r>
              <a:rPr lang="es-CO" dirty="0" err="1" smtClean="0">
                <a:solidFill>
                  <a:srgbClr val="333333"/>
                </a:solidFill>
                <a:latin typeface="Gotham Light" pitchFamily="50" charset="0"/>
                <a:cs typeface="Gotham Light" pitchFamily="50" charset="0"/>
              </a:rPr>
              <a:t>add</a:t>
            </a:r>
            <a:r>
              <a:rPr lang="es-CO" dirty="0" smtClean="0">
                <a:solidFill>
                  <a:srgbClr val="333333"/>
                </a:solidFill>
                <a:latin typeface="Gotham Light" pitchFamily="50" charset="0"/>
                <a:cs typeface="Gotham Light" pitchFamily="50" charset="0"/>
              </a:rPr>
              <a:t> </a:t>
            </a:r>
            <a:r>
              <a:rPr lang="es-CO" dirty="0" err="1" smtClean="0">
                <a:solidFill>
                  <a:srgbClr val="333333"/>
                </a:solidFill>
                <a:latin typeface="Gotham Light" pitchFamily="50" charset="0"/>
                <a:cs typeface="Gotham Light" pitchFamily="50" charset="0"/>
              </a:rPr>
              <a:t>style</a:t>
            </a:r>
            <a:r>
              <a:rPr lang="es-CO" dirty="0" smtClean="0">
                <a:solidFill>
                  <a:srgbClr val="333333"/>
                </a:solidFill>
                <a:latin typeface="Gotham Light" pitchFamily="50" charset="0"/>
                <a:cs typeface="Gotham Light" pitchFamily="50" charset="0"/>
              </a:rPr>
              <a:t> to a HTML</a:t>
            </a:r>
          </a:p>
          <a:p>
            <a:endParaRPr lang="es-CO" dirty="0" smtClean="0">
              <a:solidFill>
                <a:srgbClr val="333333"/>
              </a:solidFill>
              <a:latin typeface="Gotham Light" pitchFamily="50" charset="0"/>
              <a:cs typeface="Gotham Light" pitchFamily="50" charset="0"/>
            </a:endParaRPr>
          </a:p>
          <a:p>
            <a:pPr>
              <a:buFont typeface="Arial" panose="020B0604020202020204" pitchFamily="34" charset="0"/>
              <a:buChar char="•"/>
            </a:pPr>
            <a:r>
              <a:rPr lang="es-CO" dirty="0" err="1" smtClean="0">
                <a:solidFill>
                  <a:srgbClr val="333333"/>
                </a:solidFill>
                <a:latin typeface="Gotham Light" pitchFamily="50" charset="0"/>
                <a:cs typeface="Gotham Light" pitchFamily="50" charset="0"/>
              </a:rPr>
              <a:t>External</a:t>
            </a:r>
            <a:r>
              <a:rPr lang="es-CO" dirty="0" smtClean="0">
                <a:solidFill>
                  <a:srgbClr val="333333"/>
                </a:solidFill>
                <a:latin typeface="Gotham Light" pitchFamily="50" charset="0"/>
                <a:cs typeface="Gotham Light" pitchFamily="50" charset="0"/>
              </a:rPr>
              <a:t> </a:t>
            </a:r>
            <a:r>
              <a:rPr lang="es-CO" dirty="0" err="1">
                <a:solidFill>
                  <a:srgbClr val="333333"/>
                </a:solidFill>
                <a:latin typeface="Gotham Light" pitchFamily="50" charset="0"/>
                <a:cs typeface="Gotham Light" pitchFamily="50" charset="0"/>
              </a:rPr>
              <a:t>style</a:t>
            </a:r>
            <a:r>
              <a:rPr lang="es-CO" dirty="0">
                <a:solidFill>
                  <a:srgbClr val="333333"/>
                </a:solidFill>
                <a:latin typeface="Gotham Light" pitchFamily="50" charset="0"/>
                <a:cs typeface="Gotham Light" pitchFamily="50" charset="0"/>
              </a:rPr>
              <a:t> </a:t>
            </a:r>
            <a:r>
              <a:rPr lang="es-CO" dirty="0" err="1">
                <a:solidFill>
                  <a:srgbClr val="333333"/>
                </a:solidFill>
                <a:latin typeface="Gotham Light" pitchFamily="50" charset="0"/>
                <a:cs typeface="Gotham Light" pitchFamily="50" charset="0"/>
              </a:rPr>
              <a:t>sheet</a:t>
            </a:r>
            <a:endParaRPr lang="es-CO" dirty="0">
              <a:solidFill>
                <a:srgbClr val="333333"/>
              </a:solidFill>
              <a:latin typeface="Gotham Light" pitchFamily="50" charset="0"/>
              <a:cs typeface="Gotham Light" pitchFamily="50" charset="0"/>
            </a:endParaRPr>
          </a:p>
          <a:p>
            <a:pPr>
              <a:buFont typeface="Arial" panose="020B0604020202020204" pitchFamily="34" charset="0"/>
              <a:buChar char="•"/>
            </a:pPr>
            <a:r>
              <a:rPr lang="es-CO" dirty="0" err="1">
                <a:solidFill>
                  <a:srgbClr val="333333"/>
                </a:solidFill>
                <a:latin typeface="Gotham Light" pitchFamily="50" charset="0"/>
                <a:cs typeface="Gotham Light" pitchFamily="50" charset="0"/>
              </a:rPr>
              <a:t>Internal</a:t>
            </a:r>
            <a:r>
              <a:rPr lang="es-CO" dirty="0">
                <a:solidFill>
                  <a:srgbClr val="333333"/>
                </a:solidFill>
                <a:latin typeface="Gotham Light" pitchFamily="50" charset="0"/>
                <a:cs typeface="Gotham Light" pitchFamily="50" charset="0"/>
              </a:rPr>
              <a:t> </a:t>
            </a:r>
            <a:r>
              <a:rPr lang="es-CO" dirty="0" err="1">
                <a:solidFill>
                  <a:srgbClr val="333333"/>
                </a:solidFill>
                <a:latin typeface="Gotham Light" pitchFamily="50" charset="0"/>
                <a:cs typeface="Gotham Light" pitchFamily="50" charset="0"/>
              </a:rPr>
              <a:t>style</a:t>
            </a:r>
            <a:r>
              <a:rPr lang="es-CO" dirty="0">
                <a:solidFill>
                  <a:srgbClr val="333333"/>
                </a:solidFill>
                <a:latin typeface="Gotham Light" pitchFamily="50" charset="0"/>
                <a:cs typeface="Gotham Light" pitchFamily="50" charset="0"/>
              </a:rPr>
              <a:t> </a:t>
            </a:r>
            <a:r>
              <a:rPr lang="es-CO" dirty="0" err="1">
                <a:solidFill>
                  <a:srgbClr val="333333"/>
                </a:solidFill>
                <a:latin typeface="Gotham Light" pitchFamily="50" charset="0"/>
                <a:cs typeface="Gotham Light" pitchFamily="50" charset="0"/>
              </a:rPr>
              <a:t>sheet</a:t>
            </a:r>
            <a:endParaRPr lang="es-CO" dirty="0">
              <a:solidFill>
                <a:srgbClr val="333333"/>
              </a:solidFill>
              <a:latin typeface="Gotham Light" pitchFamily="50" charset="0"/>
              <a:cs typeface="Gotham Light" pitchFamily="50" charset="0"/>
            </a:endParaRPr>
          </a:p>
          <a:p>
            <a:pPr>
              <a:buFont typeface="Arial" panose="020B0604020202020204" pitchFamily="34" charset="0"/>
              <a:buChar char="•"/>
            </a:pPr>
            <a:r>
              <a:rPr lang="es-CO" dirty="0" err="1">
                <a:solidFill>
                  <a:srgbClr val="333333"/>
                </a:solidFill>
                <a:latin typeface="Gotham Light" pitchFamily="50" charset="0"/>
                <a:cs typeface="Gotham Light" pitchFamily="50" charset="0"/>
              </a:rPr>
              <a:t>Inline</a:t>
            </a:r>
            <a:r>
              <a:rPr lang="es-CO" dirty="0">
                <a:solidFill>
                  <a:srgbClr val="333333"/>
                </a:solidFill>
                <a:latin typeface="Gotham Light" pitchFamily="50" charset="0"/>
                <a:cs typeface="Gotham Light" pitchFamily="50" charset="0"/>
              </a:rPr>
              <a:t> </a:t>
            </a:r>
            <a:r>
              <a:rPr lang="es-CO" dirty="0" err="1">
                <a:solidFill>
                  <a:srgbClr val="333333"/>
                </a:solidFill>
                <a:latin typeface="Gotham Light" pitchFamily="50" charset="0"/>
                <a:cs typeface="Gotham Light" pitchFamily="50" charset="0"/>
              </a:rPr>
              <a:t>style</a:t>
            </a:r>
            <a:endParaRPr lang="es-CO" b="0" i="0" dirty="0">
              <a:solidFill>
                <a:srgbClr val="333333"/>
              </a:solidFill>
              <a:effectLst/>
              <a:latin typeface="Gotham Light" pitchFamily="50" charset="0"/>
              <a:cs typeface="Gotham Light" pitchFamily="50" charset="0"/>
            </a:endParaRPr>
          </a:p>
        </p:txBody>
      </p:sp>
      <p:sp>
        <p:nvSpPr>
          <p:cNvPr id="21" name="Rectángulo 20"/>
          <p:cNvSpPr/>
          <p:nvPr/>
        </p:nvSpPr>
        <p:spPr>
          <a:xfrm>
            <a:off x="7705663" y="3405279"/>
            <a:ext cx="4329224" cy="954107"/>
          </a:xfrm>
          <a:prstGeom prst="rect">
            <a:avLst/>
          </a:prstGeom>
        </p:spPr>
        <p:txBody>
          <a:bodyPr wrap="square">
            <a:spAutoFit/>
          </a:bodyPr>
          <a:lstStyle/>
          <a:p>
            <a:r>
              <a:rPr lang="en-US" sz="1400" dirty="0">
                <a:solidFill>
                  <a:srgbClr val="0000FF"/>
                </a:solidFill>
                <a:latin typeface="Consolas" panose="020B0609020204030204" pitchFamily="49" charset="0"/>
              </a:rPr>
              <a:t>&lt;</a:t>
            </a:r>
            <a:r>
              <a:rPr lang="en-US" sz="1400" dirty="0">
                <a:solidFill>
                  <a:srgbClr val="A52A2A"/>
                </a:solidFill>
                <a:latin typeface="Consolas" panose="020B0609020204030204" pitchFamily="49" charset="0"/>
              </a:rPr>
              <a:t>head</a:t>
            </a:r>
            <a:r>
              <a:rPr lang="en-US" sz="1400" dirty="0">
                <a:solidFill>
                  <a:srgbClr val="0000FF"/>
                </a:solidFill>
                <a:latin typeface="Consolas" panose="020B0609020204030204" pitchFamily="49" charset="0"/>
              </a:rPr>
              <a:t>&gt;</a:t>
            </a:r>
            <a:r>
              <a:rPr lang="en-US" sz="1400" dirty="0"/>
              <a:t/>
            </a:r>
            <a:br>
              <a:rPr lang="en-US" sz="1400" dirty="0"/>
            </a:br>
            <a:r>
              <a:rPr lang="en-US" sz="1400" dirty="0">
                <a:solidFill>
                  <a:srgbClr val="0000FF"/>
                </a:solidFill>
                <a:latin typeface="Consolas" panose="020B0609020204030204" pitchFamily="49" charset="0"/>
              </a:rPr>
              <a:t>&lt;</a:t>
            </a:r>
            <a:r>
              <a:rPr lang="en-US" sz="1400" dirty="0">
                <a:solidFill>
                  <a:srgbClr val="A52A2A"/>
                </a:solidFill>
                <a:latin typeface="Consolas" panose="020B0609020204030204" pitchFamily="49" charset="0"/>
              </a:rPr>
              <a:t>link</a:t>
            </a:r>
            <a:r>
              <a:rPr lang="en-US" sz="1400" dirty="0">
                <a:solidFill>
                  <a:srgbClr val="444444"/>
                </a:solidFill>
                <a:latin typeface="Consolas" panose="020B0609020204030204" pitchFamily="49" charset="0"/>
              </a:rPr>
              <a:t> </a:t>
            </a:r>
            <a:r>
              <a:rPr lang="en-US" sz="1400" dirty="0" err="1">
                <a:solidFill>
                  <a:srgbClr val="FF0000"/>
                </a:solidFill>
                <a:latin typeface="Consolas" panose="020B0609020204030204" pitchFamily="49" charset="0"/>
              </a:rPr>
              <a:t>rel</a:t>
            </a:r>
            <a:r>
              <a:rPr lang="en-US" sz="1400" dirty="0">
                <a:solidFill>
                  <a:srgbClr val="FF0000"/>
                </a:solidFill>
                <a:latin typeface="Consolas" panose="020B0609020204030204" pitchFamily="49" charset="0"/>
              </a:rPr>
              <a:t>=</a:t>
            </a:r>
            <a:r>
              <a:rPr lang="en-US" sz="1400" dirty="0">
                <a:solidFill>
                  <a:srgbClr val="0000CD"/>
                </a:solidFill>
                <a:latin typeface="Consolas" panose="020B0609020204030204" pitchFamily="49" charset="0"/>
              </a:rPr>
              <a:t>"stylesheet"</a:t>
            </a:r>
            <a:r>
              <a:rPr lang="en-US" sz="1400" dirty="0">
                <a:solidFill>
                  <a:srgbClr val="444444"/>
                </a:solidFill>
                <a:latin typeface="Consolas" panose="020B0609020204030204" pitchFamily="49" charset="0"/>
              </a:rPr>
              <a:t> </a:t>
            </a:r>
            <a:r>
              <a:rPr lang="en-US" sz="1400" dirty="0">
                <a:solidFill>
                  <a:srgbClr val="FF0000"/>
                </a:solidFill>
                <a:latin typeface="Consolas" panose="020B0609020204030204" pitchFamily="49" charset="0"/>
              </a:rPr>
              <a:t>type=</a:t>
            </a:r>
            <a:r>
              <a:rPr lang="en-US" sz="1400" dirty="0">
                <a:solidFill>
                  <a:srgbClr val="0000CD"/>
                </a:solidFill>
                <a:latin typeface="Consolas" panose="020B0609020204030204" pitchFamily="49" charset="0"/>
              </a:rPr>
              <a:t>"text/</a:t>
            </a:r>
            <a:r>
              <a:rPr lang="en-US" sz="1400" dirty="0" err="1">
                <a:solidFill>
                  <a:srgbClr val="0000CD"/>
                </a:solidFill>
                <a:latin typeface="Consolas" panose="020B0609020204030204" pitchFamily="49" charset="0"/>
              </a:rPr>
              <a:t>css</a:t>
            </a:r>
            <a:r>
              <a:rPr lang="en-US" sz="1400" dirty="0">
                <a:solidFill>
                  <a:srgbClr val="0000CD"/>
                </a:solidFill>
                <a:latin typeface="Consolas" panose="020B0609020204030204" pitchFamily="49" charset="0"/>
              </a:rPr>
              <a:t>"</a:t>
            </a:r>
            <a:r>
              <a:rPr lang="en-US" sz="1400" dirty="0">
                <a:solidFill>
                  <a:srgbClr val="444444"/>
                </a:solidFill>
                <a:latin typeface="Consolas" panose="020B0609020204030204" pitchFamily="49" charset="0"/>
              </a:rPr>
              <a:t> </a:t>
            </a:r>
            <a:r>
              <a:rPr lang="en-US" sz="1400" dirty="0" err="1">
                <a:solidFill>
                  <a:srgbClr val="FF0000"/>
                </a:solidFill>
                <a:latin typeface="Consolas" panose="020B0609020204030204" pitchFamily="49" charset="0"/>
              </a:rPr>
              <a:t>href</a:t>
            </a:r>
            <a:r>
              <a:rPr lang="en-US" sz="1400" dirty="0">
                <a:solidFill>
                  <a:srgbClr val="FF0000"/>
                </a:solidFill>
                <a:latin typeface="Consolas" panose="020B0609020204030204" pitchFamily="49" charset="0"/>
              </a:rPr>
              <a:t>=</a:t>
            </a:r>
            <a:r>
              <a:rPr lang="en-US" sz="1400" dirty="0">
                <a:solidFill>
                  <a:srgbClr val="0000CD"/>
                </a:solidFill>
                <a:latin typeface="Consolas" panose="020B0609020204030204" pitchFamily="49" charset="0"/>
              </a:rPr>
              <a:t>"mystyle.css"</a:t>
            </a:r>
            <a:r>
              <a:rPr lang="en-US" sz="1400" dirty="0">
                <a:solidFill>
                  <a:srgbClr val="0000FF"/>
                </a:solidFill>
                <a:latin typeface="Consolas" panose="020B0609020204030204" pitchFamily="49" charset="0"/>
              </a:rPr>
              <a:t>&gt;</a:t>
            </a:r>
            <a:r>
              <a:rPr lang="en-US" sz="1400" dirty="0"/>
              <a:t/>
            </a:r>
            <a:br>
              <a:rPr lang="en-US" sz="1400" dirty="0"/>
            </a:br>
            <a:r>
              <a:rPr lang="en-US" sz="1400" dirty="0">
                <a:solidFill>
                  <a:srgbClr val="0000FF"/>
                </a:solidFill>
                <a:latin typeface="Consolas" panose="020B0609020204030204" pitchFamily="49" charset="0"/>
              </a:rPr>
              <a:t>&lt;</a:t>
            </a:r>
            <a:r>
              <a:rPr lang="en-US" sz="1400" dirty="0">
                <a:solidFill>
                  <a:srgbClr val="A52A2A"/>
                </a:solidFill>
                <a:latin typeface="Consolas" panose="020B0609020204030204" pitchFamily="49" charset="0"/>
              </a:rPr>
              <a:t>/head</a:t>
            </a:r>
            <a:r>
              <a:rPr lang="en-US" sz="1400" dirty="0">
                <a:solidFill>
                  <a:srgbClr val="0000FF"/>
                </a:solidFill>
                <a:latin typeface="Consolas" panose="020B0609020204030204" pitchFamily="49" charset="0"/>
              </a:rPr>
              <a:t>&gt;</a:t>
            </a:r>
            <a:endParaRPr lang="en-GB" sz="1400" dirty="0"/>
          </a:p>
        </p:txBody>
      </p:sp>
    </p:spTree>
    <p:extLst>
      <p:ext uri="{BB962C8B-B14F-4D97-AF65-F5344CB8AC3E}">
        <p14:creationId xmlns:p14="http://schemas.microsoft.com/office/powerpoint/2010/main" xmlns="" val="3417070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xmlns="">
                <a:solidFill>
                  <a:srgbClr val="FFFFFF"/>
                </a:solidFill>
              </a14:hiddenFill>
            </a:ext>
          </a:extLst>
        </p:spPr>
      </p:pic>
      <p:pic>
        <p:nvPicPr>
          <p:cNvPr id="8194" name="Picture 2" descr="https://antonyjwhite.files.wordpress.com/2011/03/css_breakdown.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46805" y="3378437"/>
            <a:ext cx="4750481" cy="2035920"/>
          </a:xfrm>
          <a:prstGeom prst="rect">
            <a:avLst/>
          </a:prstGeom>
          <a:noFill/>
          <a:extLst>
            <a:ext uri="{909E8E84-426E-40DD-AFC4-6F175D3DCCD1}">
              <a14:hiddenFill xmlns:a14="http://schemas.microsoft.com/office/drawing/2010/main" xmlns="">
                <a:solidFill>
                  <a:srgbClr val="FFFFFF"/>
                </a:solidFill>
              </a14:hiddenFill>
            </a:ext>
          </a:extLst>
        </p:spPr>
      </p:pic>
      <p:pic>
        <p:nvPicPr>
          <p:cNvPr id="8196" name="Picture 4" descr="http://www.ajaxonomy.com/files/html-css-website.gif"/>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323318" y="527057"/>
            <a:ext cx="4762500" cy="2333626"/>
          </a:xfrm>
          <a:prstGeom prst="rect">
            <a:avLst/>
          </a:prstGeom>
          <a:noFill/>
          <a:extLst>
            <a:ext uri="{909E8E84-426E-40DD-AFC4-6F175D3DCCD1}">
              <a14:hiddenFill xmlns:a14="http://schemas.microsoft.com/office/drawing/2010/main" xmlns="">
                <a:solidFill>
                  <a:srgbClr val="FFFFFF"/>
                </a:solidFill>
              </a14:hiddenFill>
            </a:ext>
          </a:extLst>
        </p:spPr>
      </p:pic>
      <p:pic>
        <p:nvPicPr>
          <p:cNvPr id="8198" name="Picture 6" descr="http://wpsites.net/wp-content/uploads/2011/08/What-Is-CSS.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758996" y="3167742"/>
            <a:ext cx="5126718" cy="256335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305856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red-team-design.com/wp-content/uploads/2011/01/css3-html5-logo-initial.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305938" y="1078995"/>
            <a:ext cx="1247262" cy="107472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 name="Conector recto de flecha 5"/>
          <p:cNvCxnSpPr>
            <a:stCxn id="4" idx="2"/>
          </p:cNvCxnSpPr>
          <p:nvPr/>
        </p:nvCxnSpPr>
        <p:spPr>
          <a:xfrm>
            <a:off x="5929569" y="2153719"/>
            <a:ext cx="2308" cy="331570"/>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upo 16"/>
          <p:cNvGrpSpPr/>
          <p:nvPr/>
        </p:nvGrpSpPr>
        <p:grpSpPr>
          <a:xfrm>
            <a:off x="4644754" y="2590797"/>
            <a:ext cx="3241802" cy="797953"/>
            <a:chOff x="4644754" y="2590797"/>
            <a:chExt cx="3241802" cy="797953"/>
          </a:xfrm>
        </p:grpSpPr>
        <p:sp>
          <p:nvSpPr>
            <p:cNvPr id="29" name="Rectángulo 28"/>
            <p:cNvSpPr/>
            <p:nvPr/>
          </p:nvSpPr>
          <p:spPr>
            <a:xfrm>
              <a:off x="4644754" y="2590797"/>
              <a:ext cx="3241802" cy="7979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uadroTexto 6"/>
            <p:cNvSpPr txBox="1"/>
            <p:nvPr/>
          </p:nvSpPr>
          <p:spPr>
            <a:xfrm>
              <a:off x="5583738" y="2590797"/>
              <a:ext cx="1915298" cy="369332"/>
            </a:xfrm>
            <a:prstGeom prst="rect">
              <a:avLst/>
            </a:prstGeom>
            <a:noFill/>
          </p:spPr>
          <p:txBody>
            <a:bodyPr wrap="square" rtlCol="0">
              <a:spAutoFit/>
            </a:bodyPr>
            <a:lstStyle/>
            <a:p>
              <a:r>
                <a:rPr lang="en-GB" dirty="0" smtClean="0"/>
                <a:t>Tags – elements </a:t>
              </a:r>
            </a:p>
          </p:txBody>
        </p:sp>
        <p:sp>
          <p:nvSpPr>
            <p:cNvPr id="8" name="Rectángulo 7"/>
            <p:cNvSpPr/>
            <p:nvPr/>
          </p:nvSpPr>
          <p:spPr>
            <a:xfrm>
              <a:off x="5396170" y="2945392"/>
              <a:ext cx="736099" cy="369332"/>
            </a:xfrm>
            <a:prstGeom prst="rect">
              <a:avLst/>
            </a:prstGeom>
          </p:spPr>
          <p:txBody>
            <a:bodyPr wrap="none">
              <a:spAutoFit/>
            </a:bodyPr>
            <a:lstStyle/>
            <a:p>
              <a:r>
                <a:rPr lang="en-GB" dirty="0" smtClean="0"/>
                <a:t>&lt;&gt;&lt;/&gt;</a:t>
              </a:r>
              <a:endParaRPr lang="en-GB" dirty="0"/>
            </a:p>
          </p:txBody>
        </p:sp>
        <p:sp>
          <p:nvSpPr>
            <p:cNvPr id="9" name="Rectángulo 8"/>
            <p:cNvSpPr/>
            <p:nvPr/>
          </p:nvSpPr>
          <p:spPr>
            <a:xfrm>
              <a:off x="6122067" y="2939641"/>
              <a:ext cx="415498" cy="369332"/>
            </a:xfrm>
            <a:prstGeom prst="rect">
              <a:avLst/>
            </a:prstGeom>
          </p:spPr>
          <p:txBody>
            <a:bodyPr wrap="none">
              <a:spAutoFit/>
            </a:bodyPr>
            <a:lstStyle/>
            <a:p>
              <a:r>
                <a:rPr lang="en-GB" dirty="0" smtClean="0"/>
                <a:t>&lt;&gt;</a:t>
              </a:r>
              <a:endParaRPr lang="en-GB" dirty="0"/>
            </a:p>
          </p:txBody>
        </p:sp>
      </p:grpSp>
      <p:sp>
        <p:nvSpPr>
          <p:cNvPr id="10" name="CuadroTexto 9"/>
          <p:cNvSpPr txBox="1"/>
          <p:nvPr/>
        </p:nvSpPr>
        <p:spPr>
          <a:xfrm>
            <a:off x="2601204" y="1111937"/>
            <a:ext cx="1649400" cy="369332"/>
          </a:xfrm>
          <a:prstGeom prst="rect">
            <a:avLst/>
          </a:prstGeom>
          <a:noFill/>
        </p:spPr>
        <p:txBody>
          <a:bodyPr wrap="square" rtlCol="0">
            <a:spAutoFit/>
          </a:bodyPr>
          <a:lstStyle/>
          <a:p>
            <a:r>
              <a:rPr lang="en-GB" dirty="0" smtClean="0"/>
              <a:t>Style </a:t>
            </a:r>
            <a:r>
              <a:rPr lang="en-GB" dirty="0" err="1" smtClean="0"/>
              <a:t>atribute</a:t>
            </a:r>
            <a:endParaRPr lang="en-GB" dirty="0" smtClean="0"/>
          </a:p>
        </p:txBody>
      </p:sp>
      <p:grpSp>
        <p:nvGrpSpPr>
          <p:cNvPr id="3" name="Grupo 2"/>
          <p:cNvGrpSpPr/>
          <p:nvPr/>
        </p:nvGrpSpPr>
        <p:grpSpPr>
          <a:xfrm>
            <a:off x="2242974" y="1157126"/>
            <a:ext cx="2089134" cy="797953"/>
            <a:chOff x="2242974" y="1157126"/>
            <a:chExt cx="2089134" cy="797953"/>
          </a:xfrm>
        </p:grpSpPr>
        <p:sp>
          <p:nvSpPr>
            <p:cNvPr id="30" name="Rectángulo 29"/>
            <p:cNvSpPr/>
            <p:nvPr/>
          </p:nvSpPr>
          <p:spPr>
            <a:xfrm>
              <a:off x="2242974" y="1157126"/>
              <a:ext cx="2089134" cy="7979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ángulo 10"/>
            <p:cNvSpPr/>
            <p:nvPr/>
          </p:nvSpPr>
          <p:spPr>
            <a:xfrm>
              <a:off x="2296497" y="1441499"/>
              <a:ext cx="1872603" cy="261610"/>
            </a:xfrm>
            <a:prstGeom prst="rect">
              <a:avLst/>
            </a:prstGeom>
          </p:spPr>
          <p:txBody>
            <a:bodyPr wrap="square">
              <a:spAutoFit/>
            </a:bodyPr>
            <a:lstStyle/>
            <a:p>
              <a:r>
                <a:rPr lang="es-CO" sz="1100" dirty="0" err="1" smtClean="0">
                  <a:solidFill>
                    <a:srgbClr val="333333"/>
                  </a:solidFill>
                  <a:latin typeface="Verdana" panose="020B0604030504040204" pitchFamily="34" charset="0"/>
                </a:rPr>
                <a:t>The</a:t>
              </a:r>
              <a:r>
                <a:rPr lang="es-CO" sz="1100" dirty="0" smtClean="0">
                  <a:solidFill>
                    <a:srgbClr val="333333"/>
                  </a:solidFill>
                  <a:latin typeface="Verdana" panose="020B0604030504040204" pitchFamily="34" charset="0"/>
                </a:rPr>
                <a:t> </a:t>
              </a:r>
              <a:r>
                <a:rPr lang="es-CO" sz="1100" dirty="0" err="1" smtClean="0">
                  <a:solidFill>
                    <a:srgbClr val="333333"/>
                  </a:solidFill>
                  <a:latin typeface="Verdana" panose="020B0604030504040204" pitchFamily="34" charset="0"/>
                </a:rPr>
                <a:t>conection</a:t>
              </a:r>
              <a:r>
                <a:rPr lang="es-CO" sz="1100" dirty="0" smtClean="0">
                  <a:solidFill>
                    <a:srgbClr val="333333"/>
                  </a:solidFill>
                  <a:latin typeface="Verdana" panose="020B0604030504040204" pitchFamily="34" charset="0"/>
                </a:rPr>
                <a:t> </a:t>
              </a:r>
              <a:r>
                <a:rPr lang="es-CO" sz="1100" dirty="0" err="1" smtClean="0">
                  <a:solidFill>
                    <a:srgbClr val="333333"/>
                  </a:solidFill>
                  <a:latin typeface="Verdana" panose="020B0604030504040204" pitchFamily="34" charset="0"/>
                </a:rPr>
                <a:t>with</a:t>
              </a:r>
              <a:r>
                <a:rPr lang="es-CO" sz="1100" dirty="0" smtClean="0">
                  <a:solidFill>
                    <a:srgbClr val="333333"/>
                  </a:solidFill>
                  <a:latin typeface="Verdana" panose="020B0604030504040204" pitchFamily="34" charset="0"/>
                </a:rPr>
                <a:t> </a:t>
              </a:r>
              <a:r>
                <a:rPr lang="es-CO" sz="1100" dirty="0" err="1" smtClean="0">
                  <a:solidFill>
                    <a:srgbClr val="333333"/>
                  </a:solidFill>
                  <a:latin typeface="Verdana" panose="020B0604030504040204" pitchFamily="34" charset="0"/>
                </a:rPr>
                <a:t>css</a:t>
              </a:r>
              <a:endParaRPr lang="en-GB" sz="1100" dirty="0"/>
            </a:p>
          </p:txBody>
        </p:sp>
      </p:grpSp>
      <p:cxnSp>
        <p:nvCxnSpPr>
          <p:cNvPr id="12" name="Conector recto de flecha 11"/>
          <p:cNvCxnSpPr/>
          <p:nvPr/>
        </p:nvCxnSpPr>
        <p:spPr>
          <a:xfrm rot="5400000">
            <a:off x="5416799" y="1567803"/>
            <a:ext cx="2308" cy="331570"/>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ángulo 12"/>
          <p:cNvSpPr/>
          <p:nvPr/>
        </p:nvSpPr>
        <p:spPr>
          <a:xfrm>
            <a:off x="4408758" y="1547768"/>
            <a:ext cx="856325" cy="369332"/>
          </a:xfrm>
          <a:prstGeom prst="rect">
            <a:avLst/>
          </a:prstGeom>
        </p:spPr>
        <p:txBody>
          <a:bodyPr wrap="none">
            <a:spAutoFit/>
          </a:bodyPr>
          <a:lstStyle/>
          <a:p>
            <a:r>
              <a:rPr lang="en-GB" dirty="0" smtClean="0"/>
              <a:t>XHTML</a:t>
            </a:r>
            <a:endParaRPr lang="en-GB" dirty="0"/>
          </a:p>
        </p:txBody>
      </p:sp>
      <p:cxnSp>
        <p:nvCxnSpPr>
          <p:cNvPr id="15" name="Conector recto de flecha 14"/>
          <p:cNvCxnSpPr>
            <a:endCxn id="34" idx="0"/>
          </p:cNvCxnSpPr>
          <p:nvPr/>
        </p:nvCxnSpPr>
        <p:spPr>
          <a:xfrm flipH="1">
            <a:off x="2999415" y="3382992"/>
            <a:ext cx="2477058" cy="807652"/>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upo 32"/>
          <p:cNvGrpSpPr/>
          <p:nvPr/>
        </p:nvGrpSpPr>
        <p:grpSpPr>
          <a:xfrm>
            <a:off x="2296809" y="4190644"/>
            <a:ext cx="1533853" cy="1002841"/>
            <a:chOff x="2296809" y="4190644"/>
            <a:chExt cx="1533853" cy="1002841"/>
          </a:xfrm>
        </p:grpSpPr>
        <p:sp>
          <p:nvSpPr>
            <p:cNvPr id="34" name="Rectángulo 33"/>
            <p:cNvSpPr/>
            <p:nvPr/>
          </p:nvSpPr>
          <p:spPr>
            <a:xfrm>
              <a:off x="2296809" y="4190644"/>
              <a:ext cx="1405211" cy="10028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Gotham Light" pitchFamily="50" charset="0"/>
                <a:cs typeface="Gotham Light" pitchFamily="50" charset="0"/>
              </a:endParaRPr>
            </a:p>
          </p:txBody>
        </p:sp>
        <p:sp>
          <p:nvSpPr>
            <p:cNvPr id="16" name="Rectángulo 15"/>
            <p:cNvSpPr/>
            <p:nvPr/>
          </p:nvSpPr>
          <p:spPr>
            <a:xfrm>
              <a:off x="2405534" y="4270155"/>
              <a:ext cx="1425128" cy="461665"/>
            </a:xfrm>
            <a:prstGeom prst="rect">
              <a:avLst/>
            </a:prstGeom>
          </p:spPr>
          <p:txBody>
            <a:bodyPr wrap="square">
              <a:spAutoFit/>
            </a:bodyPr>
            <a:lstStyle/>
            <a:p>
              <a:r>
                <a:rPr lang="en-GB" sz="1200" dirty="0" smtClean="0">
                  <a:latin typeface="Gotham Light" pitchFamily="50" charset="0"/>
                  <a:cs typeface="Gotham Light" pitchFamily="50" charset="0"/>
                </a:rPr>
                <a:t>&lt;form&gt;&lt;form/&gt;</a:t>
              </a:r>
            </a:p>
            <a:p>
              <a:endParaRPr lang="en-GB" sz="1200" dirty="0">
                <a:latin typeface="Gotham Light" pitchFamily="50" charset="0"/>
                <a:cs typeface="Gotham Light" pitchFamily="50" charset="0"/>
              </a:endParaRPr>
            </a:p>
          </p:txBody>
        </p:sp>
      </p:grpSp>
      <p:cxnSp>
        <p:nvCxnSpPr>
          <p:cNvPr id="19" name="Conector recto de flecha 18"/>
          <p:cNvCxnSpPr/>
          <p:nvPr/>
        </p:nvCxnSpPr>
        <p:spPr>
          <a:xfrm flipH="1">
            <a:off x="2003718" y="3494258"/>
            <a:ext cx="2576276" cy="683564"/>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8" name="Grupo 37"/>
          <p:cNvGrpSpPr/>
          <p:nvPr/>
        </p:nvGrpSpPr>
        <p:grpSpPr>
          <a:xfrm>
            <a:off x="6802330" y="4270155"/>
            <a:ext cx="1209023" cy="1002841"/>
            <a:chOff x="6802330" y="4270155"/>
            <a:chExt cx="1209023" cy="1002841"/>
          </a:xfrm>
        </p:grpSpPr>
        <p:sp>
          <p:nvSpPr>
            <p:cNvPr id="35" name="Rectángulo 34"/>
            <p:cNvSpPr/>
            <p:nvPr/>
          </p:nvSpPr>
          <p:spPr>
            <a:xfrm>
              <a:off x="6802330" y="4270155"/>
              <a:ext cx="1121057" cy="10028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Gotham Light" pitchFamily="50" charset="0"/>
                <a:cs typeface="Gotham Light" pitchFamily="50" charset="0"/>
              </a:endParaRPr>
            </a:p>
          </p:txBody>
        </p:sp>
        <p:sp>
          <p:nvSpPr>
            <p:cNvPr id="22" name="Rectángulo 21"/>
            <p:cNvSpPr/>
            <p:nvPr/>
          </p:nvSpPr>
          <p:spPr>
            <a:xfrm>
              <a:off x="6812641" y="4320563"/>
              <a:ext cx="1198712" cy="830997"/>
            </a:xfrm>
            <a:prstGeom prst="rect">
              <a:avLst/>
            </a:prstGeom>
          </p:spPr>
          <p:txBody>
            <a:bodyPr wrap="square">
              <a:spAutoFit/>
            </a:bodyPr>
            <a:lstStyle/>
            <a:p>
              <a:r>
                <a:rPr lang="es-CO" sz="1200" dirty="0" err="1" smtClean="0">
                  <a:solidFill>
                    <a:srgbClr val="333333"/>
                  </a:solidFill>
                  <a:latin typeface="Gotham Light" pitchFamily="50" charset="0"/>
                  <a:cs typeface="Gotham Light" pitchFamily="50" charset="0"/>
                </a:rPr>
                <a:t>Graphic</a:t>
              </a:r>
              <a:r>
                <a:rPr lang="es-CO" sz="1200" dirty="0" smtClean="0">
                  <a:solidFill>
                    <a:srgbClr val="333333"/>
                  </a:solidFill>
                  <a:latin typeface="Gotham Light" pitchFamily="50" charset="0"/>
                  <a:cs typeface="Gotham Light" pitchFamily="50" charset="0"/>
                </a:rPr>
                <a:t> </a:t>
              </a:r>
              <a:r>
                <a:rPr lang="es-CO" sz="1200" dirty="0" err="1" smtClean="0">
                  <a:solidFill>
                    <a:srgbClr val="333333"/>
                  </a:solidFill>
                  <a:latin typeface="Gotham Light" pitchFamily="50" charset="0"/>
                  <a:cs typeface="Gotham Light" pitchFamily="50" charset="0"/>
                </a:rPr>
                <a:t>design</a:t>
              </a:r>
              <a:endParaRPr lang="es-CO" sz="1200" dirty="0" smtClean="0">
                <a:solidFill>
                  <a:srgbClr val="333333"/>
                </a:solidFill>
                <a:latin typeface="Gotham Light" pitchFamily="50" charset="0"/>
                <a:cs typeface="Gotham Light" pitchFamily="50" charset="0"/>
              </a:endParaRPr>
            </a:p>
            <a:p>
              <a:r>
                <a:rPr lang="es-CO" sz="1200" dirty="0" smtClean="0">
                  <a:solidFill>
                    <a:srgbClr val="333333"/>
                  </a:solidFill>
                  <a:latin typeface="Gotham Light" pitchFamily="50" charset="0"/>
                  <a:cs typeface="Gotham Light" pitchFamily="50" charset="0"/>
                </a:rPr>
                <a:t>&lt;</a:t>
              </a:r>
              <a:r>
                <a:rPr lang="es-CO" sz="1200" dirty="0" err="1">
                  <a:solidFill>
                    <a:srgbClr val="333333"/>
                  </a:solidFill>
                  <a:latin typeface="Gotham Light" pitchFamily="50" charset="0"/>
                  <a:cs typeface="Gotham Light" pitchFamily="50" charset="0"/>
                </a:rPr>
                <a:t>canvas</a:t>
              </a:r>
              <a:r>
                <a:rPr lang="es-CO" sz="1200" dirty="0" smtClean="0">
                  <a:solidFill>
                    <a:srgbClr val="333333"/>
                  </a:solidFill>
                  <a:latin typeface="Gotham Light" pitchFamily="50" charset="0"/>
                  <a:cs typeface="Gotham Light" pitchFamily="50" charset="0"/>
                </a:rPr>
                <a:t>&gt;</a:t>
              </a:r>
            </a:p>
            <a:p>
              <a:r>
                <a:rPr lang="es-CO" sz="1200" dirty="0" smtClean="0">
                  <a:solidFill>
                    <a:srgbClr val="333333"/>
                  </a:solidFill>
                  <a:latin typeface="Gotham Light" pitchFamily="50" charset="0"/>
                  <a:cs typeface="Gotham Light" pitchFamily="50" charset="0"/>
                </a:rPr>
                <a:t>&lt;</a:t>
              </a:r>
              <a:r>
                <a:rPr lang="es-CO" sz="1200" dirty="0" err="1" smtClean="0">
                  <a:solidFill>
                    <a:srgbClr val="333333"/>
                  </a:solidFill>
                  <a:latin typeface="Gotham Light" pitchFamily="50" charset="0"/>
                  <a:cs typeface="Gotham Light" pitchFamily="50" charset="0"/>
                </a:rPr>
                <a:t>svg</a:t>
              </a:r>
              <a:r>
                <a:rPr lang="es-CO" sz="1200" dirty="0" smtClean="0">
                  <a:solidFill>
                    <a:srgbClr val="333333"/>
                  </a:solidFill>
                  <a:latin typeface="Gotham Light" pitchFamily="50" charset="0"/>
                  <a:cs typeface="Gotham Light" pitchFamily="50" charset="0"/>
                </a:rPr>
                <a:t>&gt;</a:t>
              </a:r>
              <a:endParaRPr lang="en-GB" sz="1200" dirty="0">
                <a:latin typeface="Gotham Light" pitchFamily="50" charset="0"/>
                <a:cs typeface="Gotham Light" pitchFamily="50" charset="0"/>
              </a:endParaRPr>
            </a:p>
          </p:txBody>
        </p:sp>
      </p:grpSp>
      <p:grpSp>
        <p:nvGrpSpPr>
          <p:cNvPr id="14" name="Grupo 13"/>
          <p:cNvGrpSpPr/>
          <p:nvPr/>
        </p:nvGrpSpPr>
        <p:grpSpPr>
          <a:xfrm>
            <a:off x="1717057" y="2368845"/>
            <a:ext cx="2721933" cy="1333524"/>
            <a:chOff x="1717057" y="2368845"/>
            <a:chExt cx="2721933" cy="1333524"/>
          </a:xfrm>
        </p:grpSpPr>
        <p:sp>
          <p:nvSpPr>
            <p:cNvPr id="28" name="Rectángulo 27"/>
            <p:cNvSpPr/>
            <p:nvPr/>
          </p:nvSpPr>
          <p:spPr>
            <a:xfrm>
              <a:off x="1717057" y="2590797"/>
              <a:ext cx="2329656" cy="11115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CuadroTexto 17"/>
            <p:cNvSpPr txBox="1"/>
            <p:nvPr/>
          </p:nvSpPr>
          <p:spPr>
            <a:xfrm>
              <a:off x="1955247" y="2368845"/>
              <a:ext cx="1915298" cy="276999"/>
            </a:xfrm>
            <a:prstGeom prst="rect">
              <a:avLst/>
            </a:prstGeom>
            <a:noFill/>
          </p:spPr>
          <p:txBody>
            <a:bodyPr wrap="square" rtlCol="0">
              <a:spAutoFit/>
            </a:bodyPr>
            <a:lstStyle/>
            <a:p>
              <a:r>
                <a:rPr lang="en-GB" sz="1200" dirty="0" err="1" smtClean="0">
                  <a:latin typeface="Gotham Light" pitchFamily="50" charset="0"/>
                  <a:cs typeface="Gotham Light" pitchFamily="50" charset="0"/>
                </a:rPr>
                <a:t>atributes</a:t>
              </a:r>
              <a:endParaRPr lang="en-GB" sz="1200" dirty="0" smtClean="0">
                <a:latin typeface="Gotham Light" pitchFamily="50" charset="0"/>
                <a:cs typeface="Gotham Light" pitchFamily="50" charset="0"/>
              </a:endParaRPr>
            </a:p>
          </p:txBody>
        </p:sp>
        <p:sp>
          <p:nvSpPr>
            <p:cNvPr id="23" name="Rectángulo 22"/>
            <p:cNvSpPr/>
            <p:nvPr/>
          </p:nvSpPr>
          <p:spPr>
            <a:xfrm>
              <a:off x="1864243" y="2653287"/>
              <a:ext cx="2574747" cy="1015663"/>
            </a:xfrm>
            <a:prstGeom prst="rect">
              <a:avLst/>
            </a:prstGeom>
          </p:spPr>
          <p:txBody>
            <a:bodyPr wrap="square">
              <a:spAutoFit/>
            </a:bodyPr>
            <a:lstStyle/>
            <a:p>
              <a:r>
                <a:rPr lang="en-GB" sz="1200" dirty="0" smtClean="0">
                  <a:latin typeface="Gotham Light" pitchFamily="50" charset="0"/>
                  <a:cs typeface="Gotham Light" pitchFamily="50" charset="0"/>
                </a:rPr>
                <a:t>&lt;div style = “</a:t>
              </a:r>
              <a:r>
                <a:rPr lang="en-GB" sz="1200" dirty="0" err="1" smtClean="0">
                  <a:latin typeface="Gotham Light" pitchFamily="50" charset="0"/>
                  <a:cs typeface="Gotham Light" pitchFamily="50" charset="0"/>
                </a:rPr>
                <a:t>color:blue</a:t>
              </a:r>
              <a:r>
                <a:rPr lang="en-GB" sz="1200" dirty="0" smtClean="0">
                  <a:latin typeface="Gotham Light" pitchFamily="50" charset="0"/>
                  <a:cs typeface="Gotham Light" pitchFamily="50" charset="0"/>
                </a:rPr>
                <a:t>;”&gt;</a:t>
              </a:r>
            </a:p>
            <a:p>
              <a:r>
                <a:rPr lang="en-GB" sz="1200" dirty="0" smtClean="0">
                  <a:latin typeface="Gotham Light" pitchFamily="50" charset="0"/>
                  <a:cs typeface="Gotham Light" pitchFamily="50" charset="0"/>
                </a:rPr>
                <a:t>Id </a:t>
              </a:r>
            </a:p>
            <a:p>
              <a:r>
                <a:rPr lang="en-GB" sz="1200" dirty="0" smtClean="0">
                  <a:latin typeface="Gotham Light" pitchFamily="50" charset="0"/>
                  <a:cs typeface="Gotham Light" pitchFamily="50" charset="0"/>
                </a:rPr>
                <a:t>Class</a:t>
              </a:r>
            </a:p>
            <a:p>
              <a:r>
                <a:rPr lang="en-GB" sz="1200" dirty="0" err="1" smtClean="0">
                  <a:latin typeface="Gotham Light" pitchFamily="50" charset="0"/>
                  <a:cs typeface="Gotham Light" pitchFamily="50" charset="0"/>
                </a:rPr>
                <a:t>Href</a:t>
              </a:r>
              <a:endParaRPr lang="en-GB" sz="1200" dirty="0" smtClean="0">
                <a:latin typeface="Gotham Light" pitchFamily="50" charset="0"/>
                <a:cs typeface="Gotham Light" pitchFamily="50" charset="0"/>
              </a:endParaRPr>
            </a:p>
            <a:p>
              <a:r>
                <a:rPr lang="es-CO" sz="1200" i="1" dirty="0" err="1">
                  <a:solidFill>
                    <a:srgbClr val="444444"/>
                  </a:solidFill>
                  <a:latin typeface="Consolas" panose="020B0609020204030204" pitchFamily="49" charset="0"/>
                </a:rPr>
                <a:t>width</a:t>
              </a:r>
              <a:r>
                <a:rPr lang="es-CO" sz="1200" i="1" dirty="0">
                  <a:solidFill>
                    <a:srgbClr val="444444"/>
                  </a:solidFill>
                  <a:latin typeface="Consolas" panose="020B0609020204030204" pitchFamily="49" charset="0"/>
                </a:rPr>
                <a:t>="104" </a:t>
              </a:r>
              <a:r>
                <a:rPr lang="es-CO" sz="1200" i="1" dirty="0" err="1">
                  <a:solidFill>
                    <a:srgbClr val="444444"/>
                  </a:solidFill>
                  <a:latin typeface="Consolas" panose="020B0609020204030204" pitchFamily="49" charset="0"/>
                </a:rPr>
                <a:t>height</a:t>
              </a:r>
              <a:r>
                <a:rPr lang="es-CO" sz="1200" i="1" dirty="0">
                  <a:solidFill>
                    <a:srgbClr val="444444"/>
                  </a:solidFill>
                  <a:latin typeface="Consolas" panose="020B0609020204030204" pitchFamily="49" charset="0"/>
                </a:rPr>
                <a:t>="142"&gt;</a:t>
              </a:r>
              <a:endParaRPr lang="en-GB" sz="1200" dirty="0">
                <a:latin typeface="Gotham Light" pitchFamily="50" charset="0"/>
                <a:cs typeface="Gotham Light" pitchFamily="50" charset="0"/>
              </a:endParaRPr>
            </a:p>
          </p:txBody>
        </p:sp>
      </p:grpSp>
      <p:grpSp>
        <p:nvGrpSpPr>
          <p:cNvPr id="39" name="Grupo 38"/>
          <p:cNvGrpSpPr/>
          <p:nvPr/>
        </p:nvGrpSpPr>
        <p:grpSpPr>
          <a:xfrm>
            <a:off x="8020369" y="4177822"/>
            <a:ext cx="736012" cy="1002841"/>
            <a:chOff x="8021810" y="4190644"/>
            <a:chExt cx="736012" cy="1002841"/>
          </a:xfrm>
        </p:grpSpPr>
        <p:sp>
          <p:nvSpPr>
            <p:cNvPr id="36" name="Rectángulo 35"/>
            <p:cNvSpPr/>
            <p:nvPr/>
          </p:nvSpPr>
          <p:spPr>
            <a:xfrm>
              <a:off x="8021810" y="4190644"/>
              <a:ext cx="715436" cy="10028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Gotham Light" pitchFamily="50" charset="0"/>
                <a:cs typeface="Gotham Light" pitchFamily="50" charset="0"/>
              </a:endParaRPr>
            </a:p>
          </p:txBody>
        </p:sp>
        <p:sp>
          <p:nvSpPr>
            <p:cNvPr id="25" name="Rectángulo 24"/>
            <p:cNvSpPr/>
            <p:nvPr/>
          </p:nvSpPr>
          <p:spPr>
            <a:xfrm>
              <a:off x="8029738" y="4311979"/>
              <a:ext cx="728084" cy="830997"/>
            </a:xfrm>
            <a:prstGeom prst="rect">
              <a:avLst/>
            </a:prstGeom>
          </p:spPr>
          <p:txBody>
            <a:bodyPr wrap="none">
              <a:spAutoFit/>
            </a:bodyPr>
            <a:lstStyle/>
            <a:p>
              <a:r>
                <a:rPr lang="es-CO" sz="1200" dirty="0" smtClean="0">
                  <a:solidFill>
                    <a:srgbClr val="333333"/>
                  </a:solidFill>
                  <a:latin typeface="Gotham Light" pitchFamily="50" charset="0"/>
                  <a:cs typeface="Gotham Light" pitchFamily="50" charset="0"/>
                </a:rPr>
                <a:t>Media</a:t>
              </a:r>
            </a:p>
            <a:p>
              <a:r>
                <a:rPr lang="en-GB" sz="1200" dirty="0" smtClean="0">
                  <a:latin typeface="Gotham Light" pitchFamily="50" charset="0"/>
                  <a:cs typeface="Gotham Light" pitchFamily="50" charset="0"/>
                </a:rPr>
                <a:t>Video </a:t>
              </a:r>
            </a:p>
            <a:p>
              <a:r>
                <a:rPr lang="en-GB" sz="1200" dirty="0" smtClean="0">
                  <a:solidFill>
                    <a:srgbClr val="333333"/>
                  </a:solidFill>
                  <a:latin typeface="Gotham Light" pitchFamily="50" charset="0"/>
                  <a:cs typeface="Gotham Light" pitchFamily="50" charset="0"/>
                </a:rPr>
                <a:t>Audio</a:t>
              </a:r>
            </a:p>
            <a:p>
              <a:r>
                <a:rPr lang="en-GB" sz="1200" dirty="0" smtClean="0">
                  <a:solidFill>
                    <a:srgbClr val="333333"/>
                  </a:solidFill>
                  <a:latin typeface="Gotham Light" pitchFamily="50" charset="0"/>
                  <a:cs typeface="Gotham Light" pitchFamily="50" charset="0"/>
                </a:rPr>
                <a:t>Images</a:t>
              </a:r>
              <a:endParaRPr lang="es-CO" sz="1200" dirty="0">
                <a:solidFill>
                  <a:srgbClr val="333333"/>
                </a:solidFill>
                <a:latin typeface="Gotham Light" pitchFamily="50" charset="0"/>
                <a:cs typeface="Gotham Light" pitchFamily="50" charset="0"/>
              </a:endParaRPr>
            </a:p>
          </p:txBody>
        </p:sp>
      </p:grpSp>
      <p:grpSp>
        <p:nvGrpSpPr>
          <p:cNvPr id="42" name="Grupo 41"/>
          <p:cNvGrpSpPr/>
          <p:nvPr/>
        </p:nvGrpSpPr>
        <p:grpSpPr>
          <a:xfrm>
            <a:off x="9697696" y="4177822"/>
            <a:ext cx="2306761" cy="1496144"/>
            <a:chOff x="9697696" y="4177822"/>
            <a:chExt cx="2306761" cy="1496144"/>
          </a:xfrm>
        </p:grpSpPr>
        <p:sp>
          <p:nvSpPr>
            <p:cNvPr id="37" name="Rectángulo 36"/>
            <p:cNvSpPr/>
            <p:nvPr/>
          </p:nvSpPr>
          <p:spPr>
            <a:xfrm>
              <a:off x="9716081" y="4190644"/>
              <a:ext cx="2288376" cy="148332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ángulo 23"/>
            <p:cNvSpPr/>
            <p:nvPr/>
          </p:nvSpPr>
          <p:spPr>
            <a:xfrm>
              <a:off x="10138542" y="4177822"/>
              <a:ext cx="1654620" cy="276999"/>
            </a:xfrm>
            <a:prstGeom prst="rect">
              <a:avLst/>
            </a:prstGeom>
          </p:spPr>
          <p:txBody>
            <a:bodyPr wrap="none">
              <a:spAutoFit/>
            </a:bodyPr>
            <a:lstStyle/>
            <a:p>
              <a:r>
                <a:rPr lang="es-CO" sz="1200" dirty="0">
                  <a:latin typeface="Gotham Light" pitchFamily="50" charset="0"/>
                  <a:cs typeface="Gotham Light" pitchFamily="50" charset="0"/>
                </a:rPr>
                <a:t>&lt;</a:t>
              </a:r>
              <a:r>
                <a:rPr lang="es-CO" sz="1200" dirty="0" err="1">
                  <a:latin typeface="Gotham Light" pitchFamily="50" charset="0"/>
                  <a:cs typeface="Gotham Light" pitchFamily="50" charset="0"/>
                </a:rPr>
                <a:t>embed</a:t>
              </a:r>
              <a:r>
                <a:rPr lang="es-CO" sz="1200" dirty="0" smtClean="0">
                  <a:latin typeface="Gotham Light" pitchFamily="50" charset="0"/>
                  <a:cs typeface="Gotham Light" pitchFamily="50" charset="0"/>
                </a:rPr>
                <a:t>&gt;, &lt;</a:t>
              </a:r>
              <a:r>
                <a:rPr lang="es-CO" sz="1200" dirty="0" err="1" smtClean="0">
                  <a:latin typeface="Gotham Light" pitchFamily="50" charset="0"/>
                  <a:cs typeface="Gotham Light" pitchFamily="50" charset="0"/>
                </a:rPr>
                <a:t>object</a:t>
              </a:r>
              <a:r>
                <a:rPr lang="es-CO" sz="1200" dirty="0" smtClean="0">
                  <a:latin typeface="Gotham Light" pitchFamily="50" charset="0"/>
                  <a:cs typeface="Gotham Light" pitchFamily="50" charset="0"/>
                </a:rPr>
                <a:t>&gt;</a:t>
              </a:r>
              <a:endParaRPr lang="en-GB" sz="1200" dirty="0">
                <a:latin typeface="Gotham Light" pitchFamily="50" charset="0"/>
                <a:cs typeface="Gotham Light" pitchFamily="50" charset="0"/>
              </a:endParaRPr>
            </a:p>
          </p:txBody>
        </p:sp>
        <p:sp>
          <p:nvSpPr>
            <p:cNvPr id="26" name="Rectángulo 25"/>
            <p:cNvSpPr/>
            <p:nvPr/>
          </p:nvSpPr>
          <p:spPr>
            <a:xfrm>
              <a:off x="9697696" y="4209628"/>
              <a:ext cx="450764" cy="276999"/>
            </a:xfrm>
            <a:prstGeom prst="rect">
              <a:avLst/>
            </a:prstGeom>
          </p:spPr>
          <p:txBody>
            <a:bodyPr wrap="none">
              <a:spAutoFit/>
            </a:bodyPr>
            <a:lstStyle/>
            <a:p>
              <a:r>
                <a:rPr lang="es-CO" sz="1200" dirty="0" smtClean="0">
                  <a:solidFill>
                    <a:srgbClr val="333333"/>
                  </a:solidFill>
                  <a:latin typeface="Gotham Light" pitchFamily="50" charset="0"/>
                  <a:cs typeface="Gotham Light" pitchFamily="50" charset="0"/>
                </a:rPr>
                <a:t>API</a:t>
              </a:r>
              <a:endParaRPr lang="en-GB" sz="1200" dirty="0">
                <a:latin typeface="Gotham Light" pitchFamily="50" charset="0"/>
                <a:cs typeface="Gotham Light" pitchFamily="50" charset="0"/>
              </a:endParaRPr>
            </a:p>
          </p:txBody>
        </p:sp>
        <p:sp>
          <p:nvSpPr>
            <p:cNvPr id="27" name="Rectángulo 26"/>
            <p:cNvSpPr/>
            <p:nvPr/>
          </p:nvSpPr>
          <p:spPr>
            <a:xfrm>
              <a:off x="9804046" y="4617112"/>
              <a:ext cx="1432123" cy="830997"/>
            </a:xfrm>
            <a:prstGeom prst="rect">
              <a:avLst/>
            </a:prstGeom>
          </p:spPr>
          <p:txBody>
            <a:bodyPr wrap="none">
              <a:spAutoFit/>
            </a:bodyPr>
            <a:lstStyle/>
            <a:p>
              <a:r>
                <a:rPr lang="es-CO" sz="1200" dirty="0" err="1" smtClean="0">
                  <a:solidFill>
                    <a:srgbClr val="333333"/>
                  </a:solidFill>
                  <a:latin typeface="Gotham Light" pitchFamily="50" charset="0"/>
                  <a:cs typeface="Gotham Light" pitchFamily="50" charset="0"/>
                </a:rPr>
                <a:t>Youtube</a:t>
              </a:r>
              <a:endParaRPr lang="es-CO" sz="1200" dirty="0">
                <a:solidFill>
                  <a:srgbClr val="333333"/>
                </a:solidFill>
                <a:latin typeface="Gotham Light" pitchFamily="50" charset="0"/>
                <a:cs typeface="Gotham Light" pitchFamily="50" charset="0"/>
              </a:endParaRPr>
            </a:p>
            <a:p>
              <a:r>
                <a:rPr lang="es-CO" sz="1200" dirty="0" smtClean="0">
                  <a:solidFill>
                    <a:srgbClr val="333333"/>
                  </a:solidFill>
                  <a:latin typeface="Gotham Light" pitchFamily="50" charset="0"/>
                  <a:cs typeface="Gotham Light" pitchFamily="50" charset="0"/>
                </a:rPr>
                <a:t>Geo-</a:t>
              </a:r>
              <a:r>
                <a:rPr lang="es-CO" sz="1200" dirty="0" err="1" smtClean="0">
                  <a:solidFill>
                    <a:srgbClr val="333333"/>
                  </a:solidFill>
                  <a:latin typeface="Gotham Light" pitchFamily="50" charset="0"/>
                  <a:cs typeface="Gotham Light" pitchFamily="50" charset="0"/>
                </a:rPr>
                <a:t>location</a:t>
              </a:r>
              <a:endParaRPr lang="es-CO" sz="1200" dirty="0" smtClean="0">
                <a:solidFill>
                  <a:srgbClr val="333333"/>
                </a:solidFill>
                <a:latin typeface="Gotham Light" pitchFamily="50" charset="0"/>
                <a:cs typeface="Gotham Light" pitchFamily="50" charset="0"/>
              </a:endParaRPr>
            </a:p>
            <a:p>
              <a:r>
                <a:rPr lang="es-CO" sz="1200" dirty="0" err="1" smtClean="0">
                  <a:solidFill>
                    <a:srgbClr val="333333"/>
                  </a:solidFill>
                  <a:latin typeface="Gotham Light" pitchFamily="50" charset="0"/>
                  <a:cs typeface="Gotham Light" pitchFamily="50" charset="0"/>
                </a:rPr>
                <a:t>Drag</a:t>
              </a:r>
              <a:r>
                <a:rPr lang="es-CO" sz="1200" dirty="0" smtClean="0">
                  <a:solidFill>
                    <a:srgbClr val="333333"/>
                  </a:solidFill>
                  <a:latin typeface="Gotham Light" pitchFamily="50" charset="0"/>
                  <a:cs typeface="Gotham Light" pitchFamily="50" charset="0"/>
                </a:rPr>
                <a:t> – and </a:t>
              </a:r>
              <a:r>
                <a:rPr lang="es-CO" sz="1200" dirty="0" err="1" smtClean="0">
                  <a:solidFill>
                    <a:srgbClr val="333333"/>
                  </a:solidFill>
                  <a:latin typeface="Gotham Light" pitchFamily="50" charset="0"/>
                  <a:cs typeface="Gotham Light" pitchFamily="50" charset="0"/>
                </a:rPr>
                <a:t>Drop</a:t>
              </a:r>
              <a:endParaRPr lang="es-CO" sz="1200" dirty="0" smtClean="0">
                <a:solidFill>
                  <a:srgbClr val="333333"/>
                </a:solidFill>
                <a:latin typeface="Gotham Light" pitchFamily="50" charset="0"/>
                <a:cs typeface="Gotham Light" pitchFamily="50" charset="0"/>
              </a:endParaRPr>
            </a:p>
            <a:p>
              <a:r>
                <a:rPr lang="es-CO" sz="1200" dirty="0" err="1" smtClean="0">
                  <a:solidFill>
                    <a:srgbClr val="333333"/>
                  </a:solidFill>
                  <a:latin typeface="Gotham Light" pitchFamily="50" charset="0"/>
                  <a:cs typeface="Gotham Light" pitchFamily="50" charset="0"/>
                </a:rPr>
                <a:t>localstorage</a:t>
              </a:r>
              <a:endParaRPr lang="en-GB" sz="1200" dirty="0">
                <a:latin typeface="Gotham Light" pitchFamily="50" charset="0"/>
                <a:cs typeface="Gotham Light" pitchFamily="50" charset="0"/>
              </a:endParaRPr>
            </a:p>
          </p:txBody>
        </p:sp>
      </p:grpSp>
      <p:cxnSp>
        <p:nvCxnSpPr>
          <p:cNvPr id="40" name="Conector recto de flecha 39"/>
          <p:cNvCxnSpPr/>
          <p:nvPr/>
        </p:nvCxnSpPr>
        <p:spPr>
          <a:xfrm>
            <a:off x="7081090" y="3573923"/>
            <a:ext cx="127032" cy="536828"/>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p:cNvCxnSpPr/>
          <p:nvPr/>
        </p:nvCxnSpPr>
        <p:spPr>
          <a:xfrm>
            <a:off x="7711466" y="3488147"/>
            <a:ext cx="811211" cy="597342"/>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p:cNvCxnSpPr/>
          <p:nvPr/>
        </p:nvCxnSpPr>
        <p:spPr>
          <a:xfrm>
            <a:off x="8117071" y="3382992"/>
            <a:ext cx="2021471" cy="702497"/>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ector recto de flecha 48"/>
          <p:cNvCxnSpPr/>
          <p:nvPr/>
        </p:nvCxnSpPr>
        <p:spPr>
          <a:xfrm flipH="1">
            <a:off x="5252168" y="3519878"/>
            <a:ext cx="637424" cy="542569"/>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upo 57"/>
          <p:cNvGrpSpPr/>
          <p:nvPr/>
        </p:nvGrpSpPr>
        <p:grpSpPr>
          <a:xfrm>
            <a:off x="5334927" y="4180807"/>
            <a:ext cx="1486048" cy="1093343"/>
            <a:chOff x="4537852" y="3664995"/>
            <a:chExt cx="1486048" cy="1093343"/>
          </a:xfrm>
        </p:grpSpPr>
        <p:sp>
          <p:nvSpPr>
            <p:cNvPr id="59" name="Rectángulo 58"/>
            <p:cNvSpPr/>
            <p:nvPr/>
          </p:nvSpPr>
          <p:spPr>
            <a:xfrm>
              <a:off x="4552418" y="3664995"/>
              <a:ext cx="1409824" cy="10933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Gotham Light" pitchFamily="50" charset="0"/>
                <a:cs typeface="Gotham Light" pitchFamily="50" charset="0"/>
              </a:endParaRPr>
            </a:p>
          </p:txBody>
        </p:sp>
        <p:sp>
          <p:nvSpPr>
            <p:cNvPr id="60" name="Rectángulo 59"/>
            <p:cNvSpPr/>
            <p:nvPr/>
          </p:nvSpPr>
          <p:spPr>
            <a:xfrm>
              <a:off x="4537852" y="3742675"/>
              <a:ext cx="1486048" cy="1015663"/>
            </a:xfrm>
            <a:prstGeom prst="rect">
              <a:avLst/>
            </a:prstGeom>
          </p:spPr>
          <p:txBody>
            <a:bodyPr wrap="none">
              <a:spAutoFit/>
            </a:bodyPr>
            <a:lstStyle/>
            <a:p>
              <a:r>
                <a:rPr lang="es-CO" sz="1200" dirty="0" err="1" smtClean="0">
                  <a:solidFill>
                    <a:srgbClr val="333333"/>
                  </a:solidFill>
                  <a:latin typeface="Gotham Light" pitchFamily="50" charset="0"/>
                  <a:cs typeface="Gotham Light" pitchFamily="50" charset="0"/>
                </a:rPr>
                <a:t>Linck</a:t>
              </a:r>
              <a:r>
                <a:rPr lang="es-CO" sz="1200" dirty="0" smtClean="0">
                  <a:solidFill>
                    <a:srgbClr val="333333"/>
                  </a:solidFill>
                  <a:latin typeface="Gotham Light" pitchFamily="50" charset="0"/>
                  <a:cs typeface="Gotham Light" pitchFamily="50" charset="0"/>
                </a:rPr>
                <a:t> </a:t>
              </a:r>
              <a:r>
                <a:rPr lang="es-CO" sz="1200" dirty="0" err="1" smtClean="0">
                  <a:solidFill>
                    <a:srgbClr val="333333"/>
                  </a:solidFill>
                  <a:latin typeface="Gotham Light" pitchFamily="50" charset="0"/>
                  <a:cs typeface="Gotham Light" pitchFamily="50" charset="0"/>
                </a:rPr>
                <a:t>tags</a:t>
              </a:r>
              <a:r>
                <a:rPr lang="es-CO" sz="1200" dirty="0" smtClean="0">
                  <a:solidFill>
                    <a:srgbClr val="333333"/>
                  </a:solidFill>
                  <a:latin typeface="Gotham Light" pitchFamily="50" charset="0"/>
                  <a:cs typeface="Gotham Light" pitchFamily="50" charset="0"/>
                </a:rPr>
                <a:t> </a:t>
              </a:r>
              <a:r>
                <a:rPr lang="es-CO" sz="1200" dirty="0" err="1" smtClean="0">
                  <a:solidFill>
                    <a:srgbClr val="333333"/>
                  </a:solidFill>
                  <a:latin typeface="Gotham Light" pitchFamily="50" charset="0"/>
                  <a:cs typeface="Gotham Light" pitchFamily="50" charset="0"/>
                </a:rPr>
                <a:t>tags</a:t>
              </a:r>
              <a:endParaRPr lang="es-CO" sz="1200" dirty="0">
                <a:solidFill>
                  <a:srgbClr val="333333"/>
                </a:solidFill>
                <a:latin typeface="Gotham Light" pitchFamily="50" charset="0"/>
                <a:cs typeface="Gotham Light" pitchFamily="50" charset="0"/>
              </a:endParaRPr>
            </a:p>
            <a:p>
              <a:endParaRPr lang="es-CO" sz="1200" dirty="0" smtClean="0">
                <a:solidFill>
                  <a:srgbClr val="333333"/>
                </a:solidFill>
                <a:latin typeface="Gotham Light" pitchFamily="50" charset="0"/>
                <a:cs typeface="Gotham Light" pitchFamily="50" charset="0"/>
              </a:endParaRPr>
            </a:p>
            <a:p>
              <a:r>
                <a:rPr lang="es-CO" sz="1200" dirty="0" smtClean="0">
                  <a:solidFill>
                    <a:srgbClr val="333333"/>
                  </a:solidFill>
                  <a:latin typeface="Gotham Light" pitchFamily="50" charset="0"/>
                  <a:cs typeface="Gotham Light" pitchFamily="50" charset="0"/>
                </a:rPr>
                <a:t>&lt;link&gt;&lt;link/&gt;</a:t>
              </a:r>
            </a:p>
            <a:p>
              <a:r>
                <a:rPr lang="es-CO" sz="1200" dirty="0" smtClean="0">
                  <a:solidFill>
                    <a:srgbClr val="333333"/>
                  </a:solidFill>
                  <a:latin typeface="Gotham Light" pitchFamily="50" charset="0"/>
                  <a:cs typeface="Gotham Light" pitchFamily="50" charset="0"/>
                </a:rPr>
                <a:t>&lt;script&gt;&lt;/script&gt;</a:t>
              </a:r>
            </a:p>
            <a:p>
              <a:r>
                <a:rPr lang="es-CO" sz="1200" dirty="0" smtClean="0">
                  <a:solidFill>
                    <a:srgbClr val="333333"/>
                  </a:solidFill>
                  <a:latin typeface="Gotham Light" pitchFamily="50" charset="0"/>
                  <a:cs typeface="Gotham Light" pitchFamily="50" charset="0"/>
                </a:rPr>
                <a:t>&lt;</a:t>
              </a:r>
              <a:r>
                <a:rPr lang="es-CO" sz="1200" dirty="0" err="1" smtClean="0">
                  <a:solidFill>
                    <a:srgbClr val="333333"/>
                  </a:solidFill>
                  <a:latin typeface="Gotham Light" pitchFamily="50" charset="0"/>
                  <a:cs typeface="Gotham Light" pitchFamily="50" charset="0"/>
                </a:rPr>
                <a:t>style</a:t>
              </a:r>
              <a:r>
                <a:rPr lang="es-CO" sz="1200" dirty="0" smtClean="0">
                  <a:solidFill>
                    <a:srgbClr val="333333"/>
                  </a:solidFill>
                  <a:latin typeface="Gotham Light" pitchFamily="50" charset="0"/>
                  <a:cs typeface="Gotham Light" pitchFamily="50" charset="0"/>
                </a:rPr>
                <a:t>&gt;&lt;/</a:t>
              </a:r>
              <a:r>
                <a:rPr lang="es-CO" sz="1200" dirty="0" err="1" smtClean="0">
                  <a:solidFill>
                    <a:srgbClr val="333333"/>
                  </a:solidFill>
                  <a:latin typeface="Gotham Light" pitchFamily="50" charset="0"/>
                  <a:cs typeface="Gotham Light" pitchFamily="50" charset="0"/>
                </a:rPr>
                <a:t>style</a:t>
              </a:r>
              <a:r>
                <a:rPr lang="es-CO" sz="1200" dirty="0" smtClean="0">
                  <a:solidFill>
                    <a:srgbClr val="333333"/>
                  </a:solidFill>
                  <a:latin typeface="Gotham Light" pitchFamily="50" charset="0"/>
                  <a:cs typeface="Gotham Light" pitchFamily="50" charset="0"/>
                </a:rPr>
                <a:t>&gt;</a:t>
              </a:r>
              <a:endParaRPr lang="en-GB" sz="1200" dirty="0">
                <a:latin typeface="Gotham Light" pitchFamily="50" charset="0"/>
                <a:cs typeface="Gotham Light" pitchFamily="50" charset="0"/>
              </a:endParaRPr>
            </a:p>
          </p:txBody>
        </p:sp>
      </p:grpSp>
      <p:cxnSp>
        <p:nvCxnSpPr>
          <p:cNvPr id="61" name="Conector recto de flecha 60"/>
          <p:cNvCxnSpPr/>
          <p:nvPr/>
        </p:nvCxnSpPr>
        <p:spPr>
          <a:xfrm flipH="1">
            <a:off x="6392936" y="3531398"/>
            <a:ext cx="58045" cy="531049"/>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1" name="Grupo 40"/>
          <p:cNvGrpSpPr/>
          <p:nvPr/>
        </p:nvGrpSpPr>
        <p:grpSpPr>
          <a:xfrm>
            <a:off x="8831271" y="4190644"/>
            <a:ext cx="801992" cy="1136998"/>
            <a:chOff x="8831271" y="4190644"/>
            <a:chExt cx="801992" cy="1136998"/>
          </a:xfrm>
        </p:grpSpPr>
        <p:sp>
          <p:nvSpPr>
            <p:cNvPr id="64" name="Rectángulo 63"/>
            <p:cNvSpPr/>
            <p:nvPr/>
          </p:nvSpPr>
          <p:spPr>
            <a:xfrm>
              <a:off x="8831271" y="4190644"/>
              <a:ext cx="801992" cy="11369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Gotham Light" pitchFamily="50" charset="0"/>
                <a:cs typeface="Gotham Light" pitchFamily="50" charset="0"/>
              </a:endParaRPr>
            </a:p>
          </p:txBody>
        </p:sp>
        <p:sp>
          <p:nvSpPr>
            <p:cNvPr id="65" name="Rectángulo 64"/>
            <p:cNvSpPr/>
            <p:nvPr/>
          </p:nvSpPr>
          <p:spPr>
            <a:xfrm>
              <a:off x="8839199" y="4311979"/>
              <a:ext cx="794064" cy="1015663"/>
            </a:xfrm>
            <a:prstGeom prst="rect">
              <a:avLst/>
            </a:prstGeom>
          </p:spPr>
          <p:txBody>
            <a:bodyPr wrap="none">
              <a:spAutoFit/>
            </a:bodyPr>
            <a:lstStyle/>
            <a:p>
              <a:r>
                <a:rPr lang="es-CO" sz="1200" dirty="0" smtClean="0">
                  <a:solidFill>
                    <a:srgbClr val="333333"/>
                  </a:solidFill>
                  <a:latin typeface="Gotham Light" pitchFamily="50" charset="0"/>
                  <a:cs typeface="Gotham Light" pitchFamily="50" charset="0"/>
                </a:rPr>
                <a:t>Text </a:t>
              </a:r>
              <a:r>
                <a:rPr lang="es-CO" sz="1200" dirty="0" err="1" smtClean="0">
                  <a:solidFill>
                    <a:srgbClr val="333333"/>
                  </a:solidFill>
                  <a:latin typeface="Gotham Light" pitchFamily="50" charset="0"/>
                  <a:cs typeface="Gotham Light" pitchFamily="50" charset="0"/>
                </a:rPr>
                <a:t>tag</a:t>
              </a:r>
              <a:endParaRPr lang="es-CO" sz="1200" dirty="0" smtClean="0">
                <a:solidFill>
                  <a:srgbClr val="333333"/>
                </a:solidFill>
                <a:latin typeface="Gotham Light" pitchFamily="50" charset="0"/>
                <a:cs typeface="Gotham Light" pitchFamily="50" charset="0"/>
              </a:endParaRPr>
            </a:p>
            <a:p>
              <a:r>
                <a:rPr lang="es-CO" sz="1200" dirty="0" smtClean="0">
                  <a:solidFill>
                    <a:srgbClr val="333333"/>
                  </a:solidFill>
                  <a:latin typeface="Gotham Light" pitchFamily="50" charset="0"/>
                  <a:cs typeface="Gotham Light" pitchFamily="50" charset="0"/>
                </a:rPr>
                <a:t>&lt;h1&gt;</a:t>
              </a:r>
            </a:p>
            <a:p>
              <a:r>
                <a:rPr lang="es-CO" sz="1200" dirty="0" smtClean="0">
                  <a:solidFill>
                    <a:srgbClr val="333333"/>
                  </a:solidFill>
                  <a:latin typeface="Gotham Light" pitchFamily="50" charset="0"/>
                  <a:cs typeface="Gotham Light" pitchFamily="50" charset="0"/>
                </a:rPr>
                <a:t>&lt;p&gt;</a:t>
              </a:r>
            </a:p>
            <a:p>
              <a:r>
                <a:rPr lang="es-CO" sz="1200" dirty="0" smtClean="0">
                  <a:solidFill>
                    <a:srgbClr val="333333"/>
                  </a:solidFill>
                  <a:latin typeface="Gotham Light" pitchFamily="50" charset="0"/>
                  <a:cs typeface="Gotham Light" pitchFamily="50" charset="0"/>
                </a:rPr>
                <a:t>&lt;</a:t>
              </a:r>
              <a:r>
                <a:rPr lang="es-CO" sz="1200" dirty="0" err="1" smtClean="0">
                  <a:solidFill>
                    <a:srgbClr val="333333"/>
                  </a:solidFill>
                  <a:latin typeface="Gotham Light" pitchFamily="50" charset="0"/>
                  <a:cs typeface="Gotham Light" pitchFamily="50" charset="0"/>
                </a:rPr>
                <a:t>table</a:t>
              </a:r>
              <a:r>
                <a:rPr lang="es-CO" sz="1200" dirty="0" smtClean="0">
                  <a:solidFill>
                    <a:srgbClr val="333333"/>
                  </a:solidFill>
                  <a:latin typeface="Gotham Light" pitchFamily="50" charset="0"/>
                  <a:cs typeface="Gotham Light" pitchFamily="50" charset="0"/>
                </a:rPr>
                <a:t>&gt;</a:t>
              </a:r>
            </a:p>
            <a:p>
              <a:r>
                <a:rPr lang="es-CO" sz="1200" dirty="0" smtClean="0">
                  <a:solidFill>
                    <a:srgbClr val="333333"/>
                  </a:solidFill>
                  <a:latin typeface="Gotham Light" pitchFamily="50" charset="0"/>
                  <a:cs typeface="Gotham Light" pitchFamily="50" charset="0"/>
                </a:rPr>
                <a:t>&lt;a&gt;</a:t>
              </a:r>
              <a:endParaRPr lang="es-CO" sz="1200" dirty="0">
                <a:solidFill>
                  <a:srgbClr val="333333"/>
                </a:solidFill>
                <a:latin typeface="Gotham Light" pitchFamily="50" charset="0"/>
                <a:cs typeface="Gotham Light" pitchFamily="50" charset="0"/>
              </a:endParaRPr>
            </a:p>
          </p:txBody>
        </p:sp>
      </p:grpSp>
      <p:cxnSp>
        <p:nvCxnSpPr>
          <p:cNvPr id="68" name="Conector recto de flecha 67"/>
          <p:cNvCxnSpPr/>
          <p:nvPr/>
        </p:nvCxnSpPr>
        <p:spPr>
          <a:xfrm>
            <a:off x="7923387" y="3462769"/>
            <a:ext cx="1326117" cy="657890"/>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2" name="Grupo 31"/>
          <p:cNvGrpSpPr/>
          <p:nvPr/>
        </p:nvGrpSpPr>
        <p:grpSpPr>
          <a:xfrm>
            <a:off x="187315" y="4190644"/>
            <a:ext cx="2662474" cy="2104645"/>
            <a:chOff x="187315" y="4190644"/>
            <a:chExt cx="2662474" cy="2104645"/>
          </a:xfrm>
        </p:grpSpPr>
        <p:sp>
          <p:nvSpPr>
            <p:cNvPr id="31" name="Rectángulo 30"/>
            <p:cNvSpPr/>
            <p:nvPr/>
          </p:nvSpPr>
          <p:spPr>
            <a:xfrm>
              <a:off x="218380" y="4190644"/>
              <a:ext cx="1947944" cy="21046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Gotham Light" pitchFamily="50" charset="0"/>
                <a:cs typeface="Gotham Light" pitchFamily="50" charset="0"/>
              </a:endParaRPr>
            </a:p>
          </p:txBody>
        </p:sp>
        <p:sp>
          <p:nvSpPr>
            <p:cNvPr id="20" name="Rectángulo 19"/>
            <p:cNvSpPr/>
            <p:nvPr/>
          </p:nvSpPr>
          <p:spPr>
            <a:xfrm>
              <a:off x="187315" y="5579880"/>
              <a:ext cx="2662474" cy="646331"/>
            </a:xfrm>
            <a:prstGeom prst="rect">
              <a:avLst/>
            </a:prstGeom>
          </p:spPr>
          <p:txBody>
            <a:bodyPr wrap="square">
              <a:spAutoFit/>
            </a:bodyPr>
            <a:lstStyle/>
            <a:p>
              <a:r>
                <a:rPr lang="en-GB" sz="1200" dirty="0" smtClean="0">
                  <a:latin typeface="Gotham Light" pitchFamily="50" charset="0"/>
                  <a:cs typeface="Gotham Light" pitchFamily="50" charset="0"/>
                </a:rPr>
                <a:t>&lt;</a:t>
              </a:r>
              <a:r>
                <a:rPr lang="en-GB" sz="1200" dirty="0" err="1" smtClean="0">
                  <a:latin typeface="Gotham Light" pitchFamily="50" charset="0"/>
                  <a:cs typeface="Gotham Light" pitchFamily="50" charset="0"/>
                </a:rPr>
                <a:t>youCanCreateNames</a:t>
              </a:r>
              <a:r>
                <a:rPr lang="en-GB" sz="1200" dirty="0" smtClean="0">
                  <a:latin typeface="Gotham Light" pitchFamily="50" charset="0"/>
                  <a:cs typeface="Gotham Light" pitchFamily="50" charset="0"/>
                </a:rPr>
                <a:t>&gt;</a:t>
              </a:r>
            </a:p>
            <a:p>
              <a:r>
                <a:rPr lang="en-GB" sz="1200" dirty="0" smtClean="0">
                  <a:latin typeface="Gotham Light" pitchFamily="50" charset="0"/>
                  <a:cs typeface="Gotham Light" pitchFamily="50" charset="0"/>
                </a:rPr>
                <a:t>&lt;</a:t>
              </a:r>
              <a:r>
                <a:rPr lang="en-GB" sz="1200" dirty="0" err="1" smtClean="0">
                  <a:latin typeface="Gotham Light" pitchFamily="50" charset="0"/>
                  <a:cs typeface="Gotham Light" pitchFamily="50" charset="0"/>
                </a:rPr>
                <a:t>youCanCreateNames</a:t>
              </a:r>
              <a:r>
                <a:rPr lang="en-GB" sz="1200" dirty="0" smtClean="0">
                  <a:latin typeface="Gotham Light" pitchFamily="50" charset="0"/>
                  <a:cs typeface="Gotham Light" pitchFamily="50" charset="0"/>
                </a:rPr>
                <a:t> /&gt;</a:t>
              </a:r>
            </a:p>
            <a:p>
              <a:r>
                <a:rPr lang="es-CO" sz="1200" dirty="0" err="1">
                  <a:latin typeface="Gotham Light" pitchFamily="50" charset="0"/>
                  <a:cs typeface="Gotham Light" pitchFamily="50" charset="0"/>
                </a:rPr>
                <a:t>Shiv</a:t>
              </a:r>
              <a:r>
                <a:rPr lang="es-CO" sz="1200" dirty="0">
                  <a:latin typeface="Gotham Light" pitchFamily="50" charset="0"/>
                  <a:cs typeface="Gotham Light" pitchFamily="50" charset="0"/>
                </a:rPr>
                <a:t> </a:t>
              </a:r>
              <a:r>
                <a:rPr lang="es-CO" sz="1200" dirty="0" err="1" smtClean="0">
                  <a:latin typeface="Gotham Light" pitchFamily="50" charset="0"/>
                  <a:cs typeface="Gotham Light" pitchFamily="50" charset="0"/>
                </a:rPr>
                <a:t>Solution</a:t>
              </a:r>
              <a:endParaRPr lang="es-CO" sz="1200" dirty="0">
                <a:latin typeface="Gotham Light" pitchFamily="50" charset="0"/>
                <a:cs typeface="Gotham Light" pitchFamily="50" charset="0"/>
              </a:endParaRPr>
            </a:p>
          </p:txBody>
        </p:sp>
        <p:sp>
          <p:nvSpPr>
            <p:cNvPr id="70" name="Rectángulo 69"/>
            <p:cNvSpPr/>
            <p:nvPr/>
          </p:nvSpPr>
          <p:spPr>
            <a:xfrm>
              <a:off x="187315" y="4562097"/>
              <a:ext cx="2662474" cy="461665"/>
            </a:xfrm>
            <a:prstGeom prst="rect">
              <a:avLst/>
            </a:prstGeom>
          </p:spPr>
          <p:txBody>
            <a:bodyPr wrap="square">
              <a:spAutoFit/>
            </a:bodyPr>
            <a:lstStyle/>
            <a:p>
              <a:r>
                <a:rPr lang="en-GB" sz="1200" dirty="0" smtClean="0">
                  <a:latin typeface="Gotham Light" pitchFamily="50" charset="0"/>
                  <a:cs typeface="Gotham Light" pitchFamily="50" charset="0"/>
                </a:rPr>
                <a:t>&lt;div&gt;&lt;/div&gt;</a:t>
              </a:r>
            </a:p>
            <a:p>
              <a:r>
                <a:rPr lang="en-GB" sz="1200" dirty="0" smtClean="0">
                  <a:latin typeface="Gotham Light" pitchFamily="50" charset="0"/>
                  <a:cs typeface="Gotham Light" pitchFamily="50" charset="0"/>
                </a:rPr>
                <a:t>&lt;span&gt;&lt;/span&gt; </a:t>
              </a:r>
              <a:endParaRPr lang="es-CO" sz="1200" dirty="0">
                <a:latin typeface="Gotham Light" pitchFamily="50" charset="0"/>
                <a:cs typeface="Gotham Light" pitchFamily="50" charset="0"/>
              </a:endParaRPr>
            </a:p>
          </p:txBody>
        </p:sp>
      </p:grpSp>
      <p:grpSp>
        <p:nvGrpSpPr>
          <p:cNvPr id="5" name="Grupo 4"/>
          <p:cNvGrpSpPr/>
          <p:nvPr/>
        </p:nvGrpSpPr>
        <p:grpSpPr>
          <a:xfrm>
            <a:off x="146933" y="2368845"/>
            <a:ext cx="1364360" cy="1151033"/>
            <a:chOff x="146933" y="2368845"/>
            <a:chExt cx="1364360" cy="1151033"/>
          </a:xfrm>
        </p:grpSpPr>
        <p:sp>
          <p:nvSpPr>
            <p:cNvPr id="71" name="Rectángulo 70"/>
            <p:cNvSpPr/>
            <p:nvPr/>
          </p:nvSpPr>
          <p:spPr>
            <a:xfrm>
              <a:off x="146933" y="2590797"/>
              <a:ext cx="1364360" cy="9290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CuadroTexto 71"/>
            <p:cNvSpPr txBox="1"/>
            <p:nvPr/>
          </p:nvSpPr>
          <p:spPr>
            <a:xfrm>
              <a:off x="385123" y="2368845"/>
              <a:ext cx="1121692" cy="276999"/>
            </a:xfrm>
            <a:prstGeom prst="rect">
              <a:avLst/>
            </a:prstGeom>
            <a:noFill/>
          </p:spPr>
          <p:txBody>
            <a:bodyPr wrap="square" rtlCol="0">
              <a:spAutoFit/>
            </a:bodyPr>
            <a:lstStyle/>
            <a:p>
              <a:r>
                <a:rPr lang="en-GB" sz="1200" dirty="0" err="1" smtClean="0">
                  <a:latin typeface="Gotham Light" pitchFamily="50" charset="0"/>
                  <a:cs typeface="Gotham Light" pitchFamily="50" charset="0"/>
                </a:rPr>
                <a:t>Sintax</a:t>
              </a:r>
              <a:endParaRPr lang="en-GB" sz="1200" dirty="0" smtClean="0">
                <a:latin typeface="Gotham Light" pitchFamily="50" charset="0"/>
                <a:cs typeface="Gotham Light" pitchFamily="50" charset="0"/>
              </a:endParaRPr>
            </a:p>
          </p:txBody>
        </p:sp>
      </p:grpSp>
      <p:sp>
        <p:nvSpPr>
          <p:cNvPr id="73" name="Rectángulo 72"/>
          <p:cNvSpPr/>
          <p:nvPr/>
        </p:nvSpPr>
        <p:spPr>
          <a:xfrm>
            <a:off x="294119" y="2653287"/>
            <a:ext cx="1507897" cy="830997"/>
          </a:xfrm>
          <a:prstGeom prst="rect">
            <a:avLst/>
          </a:prstGeom>
        </p:spPr>
        <p:txBody>
          <a:bodyPr wrap="square">
            <a:spAutoFit/>
          </a:bodyPr>
          <a:lstStyle/>
          <a:p>
            <a:r>
              <a:rPr lang="en-GB" sz="1200" dirty="0" smtClean="0">
                <a:latin typeface="Gotham Light" pitchFamily="50" charset="0"/>
                <a:cs typeface="Gotham Light" pitchFamily="50" charset="0"/>
              </a:rPr>
              <a:t>&lt;&gt;&lt;/&gt;</a:t>
            </a:r>
          </a:p>
          <a:p>
            <a:r>
              <a:rPr lang="en-GB" sz="1200" dirty="0" smtClean="0">
                <a:latin typeface="Gotham Light" pitchFamily="50" charset="0"/>
                <a:cs typeface="Gotham Light" pitchFamily="50" charset="0"/>
              </a:rPr>
              <a:t>&lt; element attribute = “</a:t>
            </a:r>
            <a:r>
              <a:rPr lang="en-GB" sz="1200" dirty="0" err="1" smtClean="0">
                <a:latin typeface="Gotham Light" pitchFamily="50" charset="0"/>
                <a:cs typeface="Gotham Light" pitchFamily="50" charset="0"/>
              </a:rPr>
              <a:t>ection</a:t>
            </a:r>
            <a:r>
              <a:rPr lang="en-GB" sz="1200" dirty="0" smtClean="0">
                <a:latin typeface="Gotham Light" pitchFamily="50" charset="0"/>
                <a:cs typeface="Gotham Light" pitchFamily="50" charset="0"/>
              </a:rPr>
              <a:t>”;&gt;</a:t>
            </a:r>
            <a:endParaRPr lang="en-GB" sz="1200" dirty="0">
              <a:latin typeface="Gotham Light" pitchFamily="50" charset="0"/>
              <a:cs typeface="Gotham Light" pitchFamily="50" charset="0"/>
            </a:endParaRPr>
          </a:p>
        </p:txBody>
      </p:sp>
      <p:grpSp>
        <p:nvGrpSpPr>
          <p:cNvPr id="44" name="Grupo 43"/>
          <p:cNvGrpSpPr/>
          <p:nvPr/>
        </p:nvGrpSpPr>
        <p:grpSpPr>
          <a:xfrm>
            <a:off x="3811026" y="4180807"/>
            <a:ext cx="1425390" cy="2696380"/>
            <a:chOff x="3811026" y="4180807"/>
            <a:chExt cx="1425390" cy="2696380"/>
          </a:xfrm>
        </p:grpSpPr>
        <p:grpSp>
          <p:nvGrpSpPr>
            <p:cNvPr id="56" name="Grupo 55"/>
            <p:cNvGrpSpPr/>
            <p:nvPr/>
          </p:nvGrpSpPr>
          <p:grpSpPr>
            <a:xfrm>
              <a:off x="3811026" y="4180807"/>
              <a:ext cx="1425390" cy="1093343"/>
              <a:chOff x="4537852" y="3664995"/>
              <a:chExt cx="1425390" cy="1093343"/>
            </a:xfrm>
          </p:grpSpPr>
          <p:sp>
            <p:nvSpPr>
              <p:cNvPr id="52" name="Rectángulo 51"/>
              <p:cNvSpPr/>
              <p:nvPr/>
            </p:nvSpPr>
            <p:spPr>
              <a:xfrm>
                <a:off x="4552418" y="3664995"/>
                <a:ext cx="1409824" cy="10933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Gotham Light" pitchFamily="50" charset="0"/>
                  <a:cs typeface="Gotham Light" pitchFamily="50" charset="0"/>
                </a:endParaRPr>
              </a:p>
            </p:txBody>
          </p:sp>
          <p:sp>
            <p:nvSpPr>
              <p:cNvPr id="53" name="Rectángulo 52"/>
              <p:cNvSpPr/>
              <p:nvPr/>
            </p:nvSpPr>
            <p:spPr>
              <a:xfrm>
                <a:off x="4537852" y="3742675"/>
                <a:ext cx="1425390" cy="1015663"/>
              </a:xfrm>
              <a:prstGeom prst="rect">
                <a:avLst/>
              </a:prstGeom>
            </p:spPr>
            <p:txBody>
              <a:bodyPr wrap="none">
                <a:spAutoFit/>
              </a:bodyPr>
              <a:lstStyle/>
              <a:p>
                <a:r>
                  <a:rPr lang="es-CO" sz="1200" dirty="0" err="1" smtClean="0">
                    <a:solidFill>
                      <a:srgbClr val="333333"/>
                    </a:solidFill>
                    <a:latin typeface="Gotham Light" pitchFamily="50" charset="0"/>
                    <a:cs typeface="Gotham Light" pitchFamily="50" charset="0"/>
                  </a:rPr>
                  <a:t>Structure</a:t>
                </a:r>
                <a:r>
                  <a:rPr lang="es-CO" sz="1200" dirty="0" smtClean="0">
                    <a:solidFill>
                      <a:srgbClr val="333333"/>
                    </a:solidFill>
                    <a:latin typeface="Gotham Light" pitchFamily="50" charset="0"/>
                    <a:cs typeface="Gotham Light" pitchFamily="50" charset="0"/>
                  </a:rPr>
                  <a:t> </a:t>
                </a:r>
                <a:r>
                  <a:rPr lang="es-CO" sz="1200" dirty="0" err="1" smtClean="0">
                    <a:solidFill>
                      <a:srgbClr val="333333"/>
                    </a:solidFill>
                    <a:latin typeface="Gotham Light" pitchFamily="50" charset="0"/>
                    <a:cs typeface="Gotham Light" pitchFamily="50" charset="0"/>
                  </a:rPr>
                  <a:t>tags</a:t>
                </a:r>
                <a:endParaRPr lang="es-CO" sz="1200" dirty="0">
                  <a:solidFill>
                    <a:srgbClr val="333333"/>
                  </a:solidFill>
                  <a:latin typeface="Gotham Light" pitchFamily="50" charset="0"/>
                  <a:cs typeface="Gotham Light" pitchFamily="50" charset="0"/>
                </a:endParaRPr>
              </a:p>
              <a:p>
                <a:endParaRPr lang="es-CO" sz="1200" dirty="0" smtClean="0">
                  <a:solidFill>
                    <a:srgbClr val="333333"/>
                  </a:solidFill>
                  <a:latin typeface="Gotham Light" pitchFamily="50" charset="0"/>
                  <a:cs typeface="Gotham Light" pitchFamily="50" charset="0"/>
                </a:endParaRPr>
              </a:p>
              <a:p>
                <a:r>
                  <a:rPr lang="es-CO" sz="1200" dirty="0" smtClean="0">
                    <a:solidFill>
                      <a:srgbClr val="333333"/>
                    </a:solidFill>
                    <a:latin typeface="Gotham Light" pitchFamily="50" charset="0"/>
                    <a:cs typeface="Gotham Light" pitchFamily="50" charset="0"/>
                  </a:rPr>
                  <a:t>&lt;head&gt;&lt;head/&gt;</a:t>
                </a:r>
              </a:p>
              <a:p>
                <a:r>
                  <a:rPr lang="es-CO" sz="1200" dirty="0" smtClean="0">
                    <a:solidFill>
                      <a:srgbClr val="333333"/>
                    </a:solidFill>
                    <a:latin typeface="Gotham Light" pitchFamily="50" charset="0"/>
                    <a:cs typeface="Gotham Light" pitchFamily="50" charset="0"/>
                  </a:rPr>
                  <a:t>&lt;</a:t>
                </a:r>
                <a:r>
                  <a:rPr lang="es-CO" sz="1200" dirty="0" err="1" smtClean="0">
                    <a:solidFill>
                      <a:srgbClr val="333333"/>
                    </a:solidFill>
                    <a:latin typeface="Gotham Light" pitchFamily="50" charset="0"/>
                    <a:cs typeface="Gotham Light" pitchFamily="50" charset="0"/>
                  </a:rPr>
                  <a:t>body</a:t>
                </a:r>
                <a:r>
                  <a:rPr lang="es-CO" sz="1200" dirty="0" smtClean="0">
                    <a:solidFill>
                      <a:srgbClr val="333333"/>
                    </a:solidFill>
                    <a:latin typeface="Gotham Light" pitchFamily="50" charset="0"/>
                    <a:cs typeface="Gotham Light" pitchFamily="50" charset="0"/>
                  </a:rPr>
                  <a:t>&gt;&lt;/</a:t>
                </a:r>
                <a:r>
                  <a:rPr lang="es-CO" sz="1200" dirty="0" err="1" smtClean="0">
                    <a:solidFill>
                      <a:srgbClr val="333333"/>
                    </a:solidFill>
                    <a:latin typeface="Gotham Light" pitchFamily="50" charset="0"/>
                    <a:cs typeface="Gotham Light" pitchFamily="50" charset="0"/>
                  </a:rPr>
                  <a:t>body</a:t>
                </a:r>
                <a:r>
                  <a:rPr lang="es-CO" sz="1200" dirty="0" smtClean="0">
                    <a:solidFill>
                      <a:srgbClr val="333333"/>
                    </a:solidFill>
                    <a:latin typeface="Gotham Light" pitchFamily="50" charset="0"/>
                    <a:cs typeface="Gotham Light" pitchFamily="50" charset="0"/>
                  </a:rPr>
                  <a:t>&gt;</a:t>
                </a:r>
              </a:p>
              <a:p>
                <a:r>
                  <a:rPr lang="es-CO" sz="1200" dirty="0" smtClean="0">
                    <a:solidFill>
                      <a:srgbClr val="333333"/>
                    </a:solidFill>
                    <a:latin typeface="Gotham Light" pitchFamily="50" charset="0"/>
                    <a:cs typeface="Gotham Light" pitchFamily="50" charset="0"/>
                  </a:rPr>
                  <a:t>&lt;</a:t>
                </a:r>
                <a:r>
                  <a:rPr lang="es-CO" sz="1200" dirty="0" err="1" smtClean="0">
                    <a:solidFill>
                      <a:srgbClr val="333333"/>
                    </a:solidFill>
                    <a:latin typeface="Gotham Light" pitchFamily="50" charset="0"/>
                    <a:cs typeface="Gotham Light" pitchFamily="50" charset="0"/>
                  </a:rPr>
                  <a:t>foot</a:t>
                </a:r>
                <a:r>
                  <a:rPr lang="es-CO" sz="1200" dirty="0" smtClean="0">
                    <a:solidFill>
                      <a:srgbClr val="333333"/>
                    </a:solidFill>
                    <a:latin typeface="Gotham Light" pitchFamily="50" charset="0"/>
                    <a:cs typeface="Gotham Light" pitchFamily="50" charset="0"/>
                  </a:rPr>
                  <a:t>&gt;&lt;/</a:t>
                </a:r>
                <a:r>
                  <a:rPr lang="es-CO" sz="1200" dirty="0" err="1" smtClean="0">
                    <a:solidFill>
                      <a:srgbClr val="333333"/>
                    </a:solidFill>
                    <a:latin typeface="Gotham Light" pitchFamily="50" charset="0"/>
                    <a:cs typeface="Gotham Light" pitchFamily="50" charset="0"/>
                  </a:rPr>
                  <a:t>foot</a:t>
                </a:r>
                <a:r>
                  <a:rPr lang="es-CO" sz="1200" dirty="0" smtClean="0">
                    <a:solidFill>
                      <a:srgbClr val="333333"/>
                    </a:solidFill>
                    <a:latin typeface="Gotham Light" pitchFamily="50" charset="0"/>
                    <a:cs typeface="Gotham Light" pitchFamily="50" charset="0"/>
                  </a:rPr>
                  <a:t>&gt;</a:t>
                </a:r>
                <a:endParaRPr lang="en-GB" sz="1200" dirty="0">
                  <a:latin typeface="Gotham Light" pitchFamily="50" charset="0"/>
                  <a:cs typeface="Gotham Light" pitchFamily="50" charset="0"/>
                </a:endParaRPr>
              </a:p>
            </p:txBody>
          </p:sp>
        </p:grpSp>
        <p:pic>
          <p:nvPicPr>
            <p:cNvPr id="74" name="Imagen 73"/>
            <p:cNvPicPr>
              <a:picLocks noChangeAspect="1"/>
            </p:cNvPicPr>
            <p:nvPr/>
          </p:nvPicPr>
          <p:blipFill>
            <a:blip r:embed="rId3" cstate="print"/>
            <a:stretch>
              <a:fillRect/>
            </a:stretch>
          </p:blipFill>
          <p:spPr>
            <a:xfrm>
              <a:off x="3853026" y="5327642"/>
              <a:ext cx="1314765" cy="1549545"/>
            </a:xfrm>
            <a:prstGeom prst="rect">
              <a:avLst/>
            </a:prstGeom>
          </p:spPr>
        </p:pic>
      </p:grpSp>
      <p:sp>
        <p:nvSpPr>
          <p:cNvPr id="75" name="Rectángulo 74"/>
          <p:cNvSpPr/>
          <p:nvPr/>
        </p:nvSpPr>
        <p:spPr>
          <a:xfrm>
            <a:off x="6421958" y="1548573"/>
            <a:ext cx="5629298" cy="307777"/>
          </a:xfrm>
          <a:prstGeom prst="rect">
            <a:avLst/>
          </a:prstGeom>
        </p:spPr>
        <p:txBody>
          <a:bodyPr wrap="none">
            <a:spAutoFit/>
          </a:bodyPr>
          <a:lstStyle/>
          <a:p>
            <a:r>
              <a:rPr lang="en-GB" sz="1400" dirty="0">
                <a:latin typeface="Gotham Light" pitchFamily="50" charset="0"/>
                <a:cs typeface="Gotham Light" pitchFamily="50" charset="0"/>
              </a:rPr>
              <a:t>You can nest </a:t>
            </a:r>
            <a:r>
              <a:rPr lang="en-GB" sz="1400" dirty="0" smtClean="0">
                <a:latin typeface="Gotham Light" pitchFamily="50" charset="0"/>
                <a:cs typeface="Gotham Light" pitchFamily="50" charset="0"/>
              </a:rPr>
              <a:t>elements, it is the place to connect all the pages</a:t>
            </a:r>
            <a:endParaRPr lang="en-GB" sz="1400" dirty="0">
              <a:latin typeface="Gotham Light" pitchFamily="50" charset="0"/>
              <a:cs typeface="Gotham Light" pitchFamily="50" charset="0"/>
            </a:endParaRPr>
          </a:p>
        </p:txBody>
      </p:sp>
      <p:sp>
        <p:nvSpPr>
          <p:cNvPr id="76" name="CuadroTexto 75"/>
          <p:cNvSpPr txBox="1"/>
          <p:nvPr/>
        </p:nvSpPr>
        <p:spPr>
          <a:xfrm>
            <a:off x="117230" y="132028"/>
            <a:ext cx="12074770" cy="830997"/>
          </a:xfrm>
          <a:prstGeom prst="rect">
            <a:avLst/>
          </a:prstGeom>
          <a:noFill/>
        </p:spPr>
        <p:txBody>
          <a:bodyPr wrap="square" rtlCol="0">
            <a:spAutoFit/>
          </a:bodyPr>
          <a:lstStyle/>
          <a:p>
            <a:r>
              <a:rPr lang="en-GB" sz="2400" dirty="0" smtClean="0">
                <a:latin typeface="Gotham Light" pitchFamily="50" charset="0"/>
                <a:cs typeface="Gotham Light" pitchFamily="50" charset="0"/>
              </a:rPr>
              <a:t>HTML is a system that trough tags </a:t>
            </a:r>
            <a:r>
              <a:rPr lang="en-GB" sz="2400" dirty="0">
                <a:latin typeface="Gotham Light" pitchFamily="50" charset="0"/>
                <a:cs typeface="Gotham Light" pitchFamily="50" charset="0"/>
              </a:rPr>
              <a:t>and </a:t>
            </a:r>
            <a:r>
              <a:rPr lang="en-GB" sz="2400" dirty="0" smtClean="0">
                <a:latin typeface="Gotham Light" pitchFamily="50" charset="0"/>
                <a:cs typeface="Gotham Light" pitchFamily="50" charset="0"/>
              </a:rPr>
              <a:t>properties manage blocks of information that the users will see on in witch user can put information. </a:t>
            </a:r>
            <a:endParaRPr lang="en-GB" sz="2400" b="1" dirty="0">
              <a:latin typeface="Gotham Light" pitchFamily="50" charset="0"/>
              <a:cs typeface="Gotham Light" pitchFamily="50" charset="0"/>
            </a:endParaRPr>
          </a:p>
        </p:txBody>
      </p:sp>
      <p:grpSp>
        <p:nvGrpSpPr>
          <p:cNvPr id="21" name="Grupo 20"/>
          <p:cNvGrpSpPr/>
          <p:nvPr/>
        </p:nvGrpSpPr>
        <p:grpSpPr>
          <a:xfrm>
            <a:off x="10327236" y="2566321"/>
            <a:ext cx="1864764" cy="797953"/>
            <a:chOff x="10327236" y="2566321"/>
            <a:chExt cx="1864764" cy="797953"/>
          </a:xfrm>
        </p:grpSpPr>
        <p:sp>
          <p:nvSpPr>
            <p:cNvPr id="51" name="Rectángulo 50"/>
            <p:cNvSpPr/>
            <p:nvPr/>
          </p:nvSpPr>
          <p:spPr>
            <a:xfrm>
              <a:off x="10327236" y="2566321"/>
              <a:ext cx="1864764" cy="7979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CuadroTexto 53"/>
            <p:cNvSpPr txBox="1"/>
            <p:nvPr/>
          </p:nvSpPr>
          <p:spPr>
            <a:xfrm>
              <a:off x="10462340" y="2566321"/>
              <a:ext cx="1649400" cy="307777"/>
            </a:xfrm>
            <a:prstGeom prst="rect">
              <a:avLst/>
            </a:prstGeom>
            <a:noFill/>
          </p:spPr>
          <p:txBody>
            <a:bodyPr wrap="square" rtlCol="0">
              <a:spAutoFit/>
            </a:bodyPr>
            <a:lstStyle/>
            <a:p>
              <a:r>
                <a:rPr lang="en-GB" sz="1400" dirty="0" smtClean="0"/>
                <a:t>Entities/</a:t>
              </a:r>
              <a:r>
                <a:rPr lang="en-GB" sz="1400" dirty="0" err="1" smtClean="0"/>
                <a:t>simbol</a:t>
              </a:r>
              <a:endParaRPr lang="en-GB" sz="1400" dirty="0" smtClean="0"/>
            </a:p>
          </p:txBody>
        </p:sp>
        <p:sp>
          <p:nvSpPr>
            <p:cNvPr id="55" name="Rectángulo 54"/>
            <p:cNvSpPr/>
            <p:nvPr/>
          </p:nvSpPr>
          <p:spPr>
            <a:xfrm>
              <a:off x="10476104" y="2945943"/>
              <a:ext cx="1439818" cy="276999"/>
            </a:xfrm>
            <a:prstGeom prst="rect">
              <a:avLst/>
            </a:prstGeom>
          </p:spPr>
          <p:txBody>
            <a:bodyPr wrap="none">
              <a:spAutoFit/>
            </a:bodyPr>
            <a:lstStyle/>
            <a:p>
              <a:r>
                <a:rPr lang="es-CO" sz="1200" dirty="0" smtClean="0">
                  <a:solidFill>
                    <a:srgbClr val="333333"/>
                  </a:solidFill>
                  <a:latin typeface="Verdana" panose="020B0604030504040204" pitchFamily="34" charset="0"/>
                </a:rPr>
                <a:t>Unicode - UTF-8</a:t>
              </a:r>
              <a:endParaRPr lang="en-GB" sz="1200" dirty="0"/>
            </a:p>
          </p:txBody>
        </p:sp>
      </p:grpSp>
      <p:grpSp>
        <p:nvGrpSpPr>
          <p:cNvPr id="2" name="Grupo 1"/>
          <p:cNvGrpSpPr/>
          <p:nvPr/>
        </p:nvGrpSpPr>
        <p:grpSpPr>
          <a:xfrm>
            <a:off x="121545" y="1111937"/>
            <a:ext cx="2089134" cy="843142"/>
            <a:chOff x="121545" y="1111937"/>
            <a:chExt cx="2089134" cy="843142"/>
          </a:xfrm>
        </p:grpSpPr>
        <p:sp>
          <p:nvSpPr>
            <p:cNvPr id="57" name="Rectángulo 56"/>
            <p:cNvSpPr/>
            <p:nvPr/>
          </p:nvSpPr>
          <p:spPr>
            <a:xfrm>
              <a:off x="121545" y="1157126"/>
              <a:ext cx="2089134" cy="7979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CuadroTexto 61"/>
            <p:cNvSpPr txBox="1"/>
            <p:nvPr/>
          </p:nvSpPr>
          <p:spPr>
            <a:xfrm>
              <a:off x="479775" y="1111937"/>
              <a:ext cx="1649400" cy="369332"/>
            </a:xfrm>
            <a:prstGeom prst="rect">
              <a:avLst/>
            </a:prstGeom>
            <a:noFill/>
          </p:spPr>
          <p:txBody>
            <a:bodyPr wrap="square" rtlCol="0">
              <a:spAutoFit/>
            </a:bodyPr>
            <a:lstStyle/>
            <a:p>
              <a:r>
                <a:rPr lang="en-GB" dirty="0" smtClean="0"/>
                <a:t>Events</a:t>
              </a:r>
            </a:p>
          </p:txBody>
        </p:sp>
        <p:sp>
          <p:nvSpPr>
            <p:cNvPr id="63" name="Rectángulo 62"/>
            <p:cNvSpPr/>
            <p:nvPr/>
          </p:nvSpPr>
          <p:spPr>
            <a:xfrm>
              <a:off x="175068" y="1441499"/>
              <a:ext cx="1872603" cy="430887"/>
            </a:xfrm>
            <a:prstGeom prst="rect">
              <a:avLst/>
            </a:prstGeom>
          </p:spPr>
          <p:txBody>
            <a:bodyPr wrap="square">
              <a:spAutoFit/>
            </a:bodyPr>
            <a:lstStyle/>
            <a:p>
              <a:r>
                <a:rPr lang="es-CO" sz="1100" dirty="0" err="1" smtClean="0">
                  <a:solidFill>
                    <a:srgbClr val="333333"/>
                  </a:solidFill>
                  <a:latin typeface="Verdana" panose="020B0604030504040204" pitchFamily="34" charset="0"/>
                </a:rPr>
                <a:t>They</a:t>
              </a:r>
              <a:r>
                <a:rPr lang="es-CO" sz="1100" dirty="0" smtClean="0">
                  <a:solidFill>
                    <a:srgbClr val="333333"/>
                  </a:solidFill>
                  <a:latin typeface="Verdana" panose="020B0604030504040204" pitchFamily="34" charset="0"/>
                </a:rPr>
                <a:t> </a:t>
              </a:r>
              <a:r>
                <a:rPr lang="es-CO" sz="1100" dirty="0" err="1" smtClean="0">
                  <a:solidFill>
                    <a:srgbClr val="333333"/>
                  </a:solidFill>
                  <a:latin typeface="Verdana" panose="020B0604030504040204" pitchFamily="34" charset="0"/>
                </a:rPr>
                <a:t>work</a:t>
              </a:r>
              <a:r>
                <a:rPr lang="es-CO" sz="1100" dirty="0" smtClean="0">
                  <a:solidFill>
                    <a:srgbClr val="333333"/>
                  </a:solidFill>
                  <a:latin typeface="Verdana" panose="020B0604030504040204" pitchFamily="34" charset="0"/>
                </a:rPr>
                <a:t> </a:t>
              </a:r>
              <a:r>
                <a:rPr lang="es-CO" sz="1100" dirty="0" err="1" smtClean="0">
                  <a:solidFill>
                    <a:srgbClr val="333333"/>
                  </a:solidFill>
                  <a:latin typeface="Verdana" panose="020B0604030504040204" pitchFamily="34" charset="0"/>
                </a:rPr>
                <a:t>like</a:t>
              </a:r>
              <a:r>
                <a:rPr lang="es-CO" sz="1100" dirty="0" smtClean="0">
                  <a:solidFill>
                    <a:srgbClr val="333333"/>
                  </a:solidFill>
                  <a:latin typeface="Verdana" panose="020B0604030504040204" pitchFamily="34" charset="0"/>
                </a:rPr>
                <a:t> </a:t>
              </a:r>
              <a:r>
                <a:rPr lang="es-CO" sz="1100" dirty="0" err="1" smtClean="0">
                  <a:solidFill>
                    <a:srgbClr val="333333"/>
                  </a:solidFill>
                  <a:latin typeface="Verdana" panose="020B0604030504040204" pitchFamily="34" charset="0"/>
                </a:rPr>
                <a:t>if</a:t>
              </a:r>
              <a:r>
                <a:rPr lang="es-CO" sz="1100" dirty="0" smtClean="0">
                  <a:solidFill>
                    <a:srgbClr val="333333"/>
                  </a:solidFill>
                  <a:latin typeface="Verdana" panose="020B0604030504040204" pitchFamily="34" charset="0"/>
                </a:rPr>
                <a:t> </a:t>
              </a:r>
              <a:r>
                <a:rPr lang="es-CO" sz="1100" dirty="0" err="1" smtClean="0">
                  <a:solidFill>
                    <a:srgbClr val="333333"/>
                  </a:solidFill>
                  <a:latin typeface="Verdana" panose="020B0604030504040204" pitchFamily="34" charset="0"/>
                </a:rPr>
                <a:t>it</a:t>
              </a:r>
              <a:r>
                <a:rPr lang="es-CO" sz="1100" dirty="0" smtClean="0">
                  <a:solidFill>
                    <a:srgbClr val="333333"/>
                  </a:solidFill>
                  <a:latin typeface="Verdana" panose="020B0604030504040204" pitchFamily="34" charset="0"/>
                </a:rPr>
                <a:t> </a:t>
              </a:r>
              <a:r>
                <a:rPr lang="es-CO" sz="1100" dirty="0" err="1" smtClean="0">
                  <a:solidFill>
                    <a:srgbClr val="333333"/>
                  </a:solidFill>
                  <a:latin typeface="Verdana" panose="020B0604030504040204" pitchFamily="34" charset="0"/>
                </a:rPr>
                <a:t>was</a:t>
              </a:r>
              <a:r>
                <a:rPr lang="es-CO" sz="1100" dirty="0" smtClean="0">
                  <a:solidFill>
                    <a:srgbClr val="333333"/>
                  </a:solidFill>
                  <a:latin typeface="Verdana" panose="020B0604030504040204" pitchFamily="34" charset="0"/>
                </a:rPr>
                <a:t> java</a:t>
              </a:r>
              <a:endParaRPr lang="en-GB" sz="1100" dirty="0"/>
            </a:p>
          </p:txBody>
        </p:sp>
      </p:grpSp>
      <p:cxnSp>
        <p:nvCxnSpPr>
          <p:cNvPr id="66" name="Conector recto de flecha 65"/>
          <p:cNvCxnSpPr>
            <a:stCxn id="18" idx="0"/>
            <a:endCxn id="30" idx="2"/>
          </p:cNvCxnSpPr>
          <p:nvPr/>
        </p:nvCxnSpPr>
        <p:spPr>
          <a:xfrm flipV="1">
            <a:off x="2912896" y="1955079"/>
            <a:ext cx="374645" cy="413766"/>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ector recto de flecha 66"/>
          <p:cNvCxnSpPr/>
          <p:nvPr/>
        </p:nvCxnSpPr>
        <p:spPr>
          <a:xfrm flipH="1" flipV="1">
            <a:off x="2129175" y="2065347"/>
            <a:ext cx="501241" cy="316462"/>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ángulo 68"/>
          <p:cNvSpPr/>
          <p:nvPr/>
        </p:nvSpPr>
        <p:spPr>
          <a:xfrm>
            <a:off x="8234720" y="2559709"/>
            <a:ext cx="1717861" cy="7979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Line and block elements</a:t>
            </a:r>
            <a:endParaRPr lang="en-GB" dirty="0">
              <a:solidFill>
                <a:schemeClr val="tx1"/>
              </a:solidFill>
            </a:endParaRPr>
          </a:p>
        </p:txBody>
      </p:sp>
    </p:spTree>
    <p:extLst>
      <p:ext uri="{BB962C8B-B14F-4D97-AF65-F5344CB8AC3E}">
        <p14:creationId xmlns:p14="http://schemas.microsoft.com/office/powerpoint/2010/main" xmlns="" val="399949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CuadroTexto 31"/>
          <p:cNvSpPr txBox="1"/>
          <p:nvPr/>
        </p:nvSpPr>
        <p:spPr>
          <a:xfrm>
            <a:off x="5118168" y="4228815"/>
            <a:ext cx="2004646" cy="1015663"/>
          </a:xfrm>
          <a:prstGeom prst="rect">
            <a:avLst/>
          </a:prstGeom>
          <a:noFill/>
        </p:spPr>
        <p:txBody>
          <a:bodyPr wrap="square" rtlCol="0">
            <a:spAutoFit/>
          </a:bodyPr>
          <a:lstStyle/>
          <a:p>
            <a:r>
              <a:rPr lang="en-GB" sz="1200" dirty="0" smtClean="0">
                <a:latin typeface="Gotham Light" pitchFamily="50" charset="0"/>
                <a:cs typeface="Gotham Light" pitchFamily="50" charset="0"/>
              </a:rPr>
              <a:t>Style that only act over characteristics of elements </a:t>
            </a:r>
          </a:p>
          <a:p>
            <a:endParaRPr lang="en-GB" sz="1200" dirty="0">
              <a:latin typeface="Gotham Light" pitchFamily="50" charset="0"/>
              <a:cs typeface="Gotham Light" pitchFamily="50" charset="0"/>
            </a:endParaRPr>
          </a:p>
          <a:p>
            <a:endParaRPr lang="en-GB" sz="1200" dirty="0">
              <a:latin typeface="Gotham Light" pitchFamily="50" charset="0"/>
              <a:cs typeface="Gotham Light" pitchFamily="50" charset="0"/>
            </a:endParaRPr>
          </a:p>
        </p:txBody>
      </p:sp>
      <p:sp>
        <p:nvSpPr>
          <p:cNvPr id="4" name="CuadroTexto 3"/>
          <p:cNvSpPr txBox="1"/>
          <p:nvPr/>
        </p:nvSpPr>
        <p:spPr>
          <a:xfrm>
            <a:off x="422031" y="272705"/>
            <a:ext cx="11242432"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The different types of selectors</a:t>
            </a:r>
            <a:endParaRPr lang="en-GB" sz="2400" b="1" dirty="0">
              <a:latin typeface="Gotham Light" pitchFamily="50" charset="0"/>
              <a:cs typeface="Gotham Light" pitchFamily="50" charset="0"/>
            </a:endParaRPr>
          </a:p>
        </p:txBody>
      </p:sp>
      <p:pic>
        <p:nvPicPr>
          <p:cNvPr id="6"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28" descr="http://4.bp.blogspot.com/-v9sfR-Tmcww/UuppSBoOlTI/AAAAAAAAABo/3Vtrw2iQlbM/s1600/w3schools.com_02.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6" descr="http://wpsites.net/wp-content/uploads/2011/08/What-Is-CSS.png"/>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t="14994" r="75819" b="36529"/>
          <a:stretch/>
        </p:blipFill>
        <p:spPr bwMode="auto">
          <a:xfrm>
            <a:off x="6853617" y="817732"/>
            <a:ext cx="1239681" cy="1242647"/>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1" name="Conector recto de flecha 10"/>
          <p:cNvCxnSpPr/>
          <p:nvPr/>
        </p:nvCxnSpPr>
        <p:spPr>
          <a:xfrm flipH="1">
            <a:off x="6236673" y="2060379"/>
            <a:ext cx="703384" cy="794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CuadroTexto 11"/>
          <p:cNvSpPr txBox="1"/>
          <p:nvPr/>
        </p:nvSpPr>
        <p:spPr>
          <a:xfrm>
            <a:off x="5310549" y="2854460"/>
            <a:ext cx="1543068" cy="1477328"/>
          </a:xfrm>
          <a:prstGeom prst="rect">
            <a:avLst/>
          </a:prstGeom>
          <a:noFill/>
        </p:spPr>
        <p:txBody>
          <a:bodyPr wrap="square" rtlCol="0">
            <a:spAutoFit/>
          </a:bodyPr>
          <a:lstStyle/>
          <a:p>
            <a:r>
              <a:rPr lang="en-GB" dirty="0" err="1" smtClean="0"/>
              <a:t>Eelement</a:t>
            </a:r>
            <a:r>
              <a:rPr lang="en-GB" dirty="0" smtClean="0"/>
              <a:t> </a:t>
            </a:r>
          </a:p>
          <a:p>
            <a:endParaRPr lang="en-GB" dirty="0"/>
          </a:p>
          <a:p>
            <a:r>
              <a:rPr lang="en-GB" dirty="0" smtClean="0"/>
              <a:t>P {</a:t>
            </a:r>
            <a:r>
              <a:rPr lang="en-GB" dirty="0" err="1" smtClean="0"/>
              <a:t>xx:xx</a:t>
            </a:r>
            <a:r>
              <a:rPr lang="en-GB" dirty="0" smtClean="0"/>
              <a:t>;}</a:t>
            </a:r>
          </a:p>
          <a:p>
            <a:r>
              <a:rPr lang="en-GB" dirty="0"/>
              <a:t>a</a:t>
            </a:r>
            <a:r>
              <a:rPr lang="en-GB" dirty="0" smtClean="0"/>
              <a:t>{}</a:t>
            </a:r>
            <a:endParaRPr lang="en-GB" dirty="0"/>
          </a:p>
          <a:p>
            <a:r>
              <a:rPr lang="en-GB" dirty="0" smtClean="0"/>
              <a:t>Table{}</a:t>
            </a:r>
            <a:endParaRPr lang="en-GB" dirty="0"/>
          </a:p>
        </p:txBody>
      </p:sp>
      <p:sp>
        <p:nvSpPr>
          <p:cNvPr id="13" name="CuadroTexto 12"/>
          <p:cNvSpPr txBox="1"/>
          <p:nvPr/>
        </p:nvSpPr>
        <p:spPr>
          <a:xfrm>
            <a:off x="7216957" y="2554806"/>
            <a:ext cx="2060295" cy="923330"/>
          </a:xfrm>
          <a:prstGeom prst="rect">
            <a:avLst/>
          </a:prstGeom>
          <a:noFill/>
        </p:spPr>
        <p:txBody>
          <a:bodyPr wrap="square" rtlCol="0">
            <a:spAutoFit/>
          </a:bodyPr>
          <a:lstStyle/>
          <a:p>
            <a:r>
              <a:rPr lang="en-GB" dirty="0" smtClean="0"/>
              <a:t>Id</a:t>
            </a:r>
          </a:p>
          <a:p>
            <a:r>
              <a:rPr lang="en-GB" dirty="0" smtClean="0"/>
              <a:t>#</a:t>
            </a:r>
            <a:r>
              <a:rPr lang="en-GB" dirty="0" err="1" smtClean="0"/>
              <a:t>makeUpAName</a:t>
            </a:r>
            <a:r>
              <a:rPr lang="en-GB" dirty="0" smtClean="0"/>
              <a:t> { </a:t>
            </a:r>
            <a:r>
              <a:rPr lang="en-GB" dirty="0" err="1" smtClean="0"/>
              <a:t>xx:xx</a:t>
            </a:r>
            <a:r>
              <a:rPr lang="en-GB" dirty="0" smtClean="0"/>
              <a:t>; }</a:t>
            </a:r>
          </a:p>
        </p:txBody>
      </p:sp>
      <p:cxnSp>
        <p:nvCxnSpPr>
          <p:cNvPr id="14" name="Conector recto de flecha 13"/>
          <p:cNvCxnSpPr>
            <a:stCxn id="9" idx="2"/>
          </p:cNvCxnSpPr>
          <p:nvPr/>
        </p:nvCxnSpPr>
        <p:spPr>
          <a:xfrm>
            <a:off x="7473458" y="2060379"/>
            <a:ext cx="153141" cy="397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uadroTexto 16"/>
          <p:cNvSpPr txBox="1"/>
          <p:nvPr/>
        </p:nvSpPr>
        <p:spPr>
          <a:xfrm>
            <a:off x="9361785" y="2509982"/>
            <a:ext cx="2060295" cy="923330"/>
          </a:xfrm>
          <a:prstGeom prst="rect">
            <a:avLst/>
          </a:prstGeom>
          <a:noFill/>
        </p:spPr>
        <p:txBody>
          <a:bodyPr wrap="square" rtlCol="0">
            <a:spAutoFit/>
          </a:bodyPr>
          <a:lstStyle/>
          <a:p>
            <a:r>
              <a:rPr lang="en-GB" dirty="0" smtClean="0"/>
              <a:t>class</a:t>
            </a:r>
            <a:endParaRPr lang="en-GB" dirty="0"/>
          </a:p>
          <a:p>
            <a:r>
              <a:rPr lang="en-GB" dirty="0"/>
              <a:t>.</a:t>
            </a:r>
            <a:r>
              <a:rPr lang="en-GB" dirty="0" err="1" smtClean="0"/>
              <a:t>makeUpAName</a:t>
            </a:r>
            <a:r>
              <a:rPr lang="en-GB" dirty="0" smtClean="0"/>
              <a:t> { </a:t>
            </a:r>
            <a:r>
              <a:rPr lang="en-GB" dirty="0" err="1" smtClean="0"/>
              <a:t>xx:xx</a:t>
            </a:r>
            <a:r>
              <a:rPr lang="en-GB" dirty="0" smtClean="0"/>
              <a:t>; }</a:t>
            </a:r>
          </a:p>
        </p:txBody>
      </p:sp>
      <p:cxnSp>
        <p:nvCxnSpPr>
          <p:cNvPr id="18" name="Conector recto de flecha 17"/>
          <p:cNvCxnSpPr/>
          <p:nvPr/>
        </p:nvCxnSpPr>
        <p:spPr>
          <a:xfrm>
            <a:off x="8197321" y="1887621"/>
            <a:ext cx="1164464" cy="608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CuadroTexto 19"/>
          <p:cNvSpPr txBox="1"/>
          <p:nvPr/>
        </p:nvSpPr>
        <p:spPr>
          <a:xfrm>
            <a:off x="7473457" y="4049179"/>
            <a:ext cx="1700900" cy="1200329"/>
          </a:xfrm>
          <a:prstGeom prst="rect">
            <a:avLst/>
          </a:prstGeom>
        </p:spPr>
        <p:txBody>
          <a:bodyPr wrap="square">
            <a:spAutoFit/>
          </a:bodyPr>
          <a:lstStyle>
            <a:defPPr>
              <a:defRPr lang="es-CO"/>
            </a:defPPr>
            <a:lvl1pPr>
              <a:defRPr sz="1200" b="1">
                <a:solidFill>
                  <a:srgbClr val="333333"/>
                </a:solidFill>
                <a:latin typeface="Verdana" panose="020B0604030504040204" pitchFamily="34" charset="0"/>
              </a:defRPr>
            </a:lvl1pPr>
          </a:lstStyle>
          <a:p>
            <a:r>
              <a:rPr lang="en-GB" b="0" dirty="0"/>
              <a:t>Class that only affects a specific element</a:t>
            </a:r>
          </a:p>
          <a:p>
            <a:endParaRPr lang="en-GB" b="0" dirty="0"/>
          </a:p>
          <a:p>
            <a:r>
              <a:rPr lang="en-GB" b="0" dirty="0" err="1"/>
              <a:t>p.makeUpAName</a:t>
            </a:r>
            <a:r>
              <a:rPr lang="en-GB" b="0" dirty="0"/>
              <a:t> { </a:t>
            </a:r>
            <a:r>
              <a:rPr lang="en-GB" b="0" dirty="0" err="1"/>
              <a:t>xx:xx</a:t>
            </a:r>
            <a:r>
              <a:rPr lang="en-GB" b="0" dirty="0"/>
              <a:t>; }</a:t>
            </a:r>
          </a:p>
        </p:txBody>
      </p:sp>
      <p:cxnSp>
        <p:nvCxnSpPr>
          <p:cNvPr id="21" name="Conector recto de flecha 20"/>
          <p:cNvCxnSpPr/>
          <p:nvPr/>
        </p:nvCxnSpPr>
        <p:spPr>
          <a:xfrm flipV="1">
            <a:off x="6365627" y="4086384"/>
            <a:ext cx="892643" cy="73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p:cNvCxnSpPr/>
          <p:nvPr/>
        </p:nvCxnSpPr>
        <p:spPr>
          <a:xfrm flipH="1">
            <a:off x="9659815" y="3716215"/>
            <a:ext cx="175848" cy="267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p:cNvCxnSpPr/>
          <p:nvPr/>
        </p:nvCxnSpPr>
        <p:spPr>
          <a:xfrm flipH="1">
            <a:off x="4479230" y="4086384"/>
            <a:ext cx="625120" cy="531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ángulo 26"/>
          <p:cNvSpPr/>
          <p:nvPr/>
        </p:nvSpPr>
        <p:spPr>
          <a:xfrm>
            <a:off x="2547511" y="4129004"/>
            <a:ext cx="2145665" cy="1107996"/>
          </a:xfrm>
          <a:prstGeom prst="rect">
            <a:avLst/>
          </a:prstGeom>
        </p:spPr>
        <p:txBody>
          <a:bodyPr wrap="square">
            <a:spAutoFit/>
          </a:bodyPr>
          <a:lstStyle/>
          <a:p>
            <a:r>
              <a:rPr lang="es-CO" sz="1100" i="1" dirty="0" err="1" smtClean="0">
                <a:solidFill>
                  <a:srgbClr val="444444"/>
                </a:solidFill>
                <a:latin typeface="Consolas" panose="020B0609020204030204" pitchFamily="49" charset="0"/>
              </a:rPr>
              <a:t>You</a:t>
            </a:r>
            <a:r>
              <a:rPr lang="es-CO" sz="1100" i="1" dirty="0" smtClean="0">
                <a:solidFill>
                  <a:srgbClr val="444444"/>
                </a:solidFill>
                <a:latin typeface="Consolas" panose="020B0609020204030204" pitchFamily="49" charset="0"/>
              </a:rPr>
              <a:t> can </a:t>
            </a:r>
            <a:r>
              <a:rPr lang="es-CO" sz="1100" i="1" dirty="0" err="1" smtClean="0">
                <a:solidFill>
                  <a:srgbClr val="444444"/>
                </a:solidFill>
                <a:latin typeface="Consolas" panose="020B0609020204030204" pitchFamily="49" charset="0"/>
              </a:rPr>
              <a:t>group</a:t>
            </a:r>
            <a:r>
              <a:rPr lang="es-CO" sz="1100" i="1" dirty="0" smtClean="0">
                <a:solidFill>
                  <a:srgbClr val="444444"/>
                </a:solidFill>
                <a:latin typeface="Consolas" panose="020B0609020204030204" pitchFamily="49" charset="0"/>
              </a:rPr>
              <a:t> </a:t>
            </a:r>
            <a:r>
              <a:rPr lang="es-CO" sz="1100" i="1" dirty="0" err="1" smtClean="0">
                <a:solidFill>
                  <a:srgbClr val="444444"/>
                </a:solidFill>
                <a:latin typeface="Consolas" panose="020B0609020204030204" pitchFamily="49" charset="0"/>
              </a:rPr>
              <a:t>elements</a:t>
            </a:r>
            <a:endParaRPr lang="es-CO" sz="1100" i="1" dirty="0" smtClean="0">
              <a:solidFill>
                <a:srgbClr val="444444"/>
              </a:solidFill>
              <a:latin typeface="Consolas" panose="020B0609020204030204" pitchFamily="49" charset="0"/>
            </a:endParaRPr>
          </a:p>
          <a:p>
            <a:endParaRPr lang="es-CO" sz="1100" i="1" dirty="0">
              <a:solidFill>
                <a:srgbClr val="444444"/>
              </a:solidFill>
              <a:latin typeface="Consolas" panose="020B0609020204030204" pitchFamily="49" charset="0"/>
            </a:endParaRPr>
          </a:p>
          <a:p>
            <a:r>
              <a:rPr lang="es-CO" sz="1100" i="1" dirty="0" smtClean="0">
                <a:solidFill>
                  <a:srgbClr val="444444"/>
                </a:solidFill>
                <a:latin typeface="Consolas" panose="020B0609020204030204" pitchFamily="49" charset="0"/>
              </a:rPr>
              <a:t>h1</a:t>
            </a:r>
            <a:r>
              <a:rPr lang="es-CO" sz="1100" i="1" dirty="0">
                <a:solidFill>
                  <a:srgbClr val="444444"/>
                </a:solidFill>
                <a:latin typeface="Consolas" panose="020B0609020204030204" pitchFamily="49" charset="0"/>
              </a:rPr>
              <a:t>, h2, p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red;</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endParaRPr lang="en-GB" sz="1100" i="1" dirty="0">
              <a:solidFill>
                <a:srgbClr val="444444"/>
              </a:solidFill>
              <a:latin typeface="Consolas" panose="020B0609020204030204" pitchFamily="49" charset="0"/>
            </a:endParaRPr>
          </a:p>
        </p:txBody>
      </p:sp>
      <p:cxnSp>
        <p:nvCxnSpPr>
          <p:cNvPr id="29" name="Conector recto de flecha 28"/>
          <p:cNvCxnSpPr/>
          <p:nvPr/>
        </p:nvCxnSpPr>
        <p:spPr>
          <a:xfrm flipH="1">
            <a:off x="5377415" y="4933921"/>
            <a:ext cx="107871" cy="41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ángulo 32"/>
          <p:cNvSpPr/>
          <p:nvPr/>
        </p:nvSpPr>
        <p:spPr>
          <a:xfrm>
            <a:off x="7026705" y="5459895"/>
            <a:ext cx="1786894" cy="1569660"/>
          </a:xfrm>
          <a:prstGeom prst="rect">
            <a:avLst/>
          </a:prstGeom>
        </p:spPr>
        <p:txBody>
          <a:bodyPr wrap="square">
            <a:spAutoFit/>
          </a:bodyPr>
          <a:lstStyle/>
          <a:p>
            <a:r>
              <a:rPr lang="es-CO" sz="600" dirty="0">
                <a:solidFill>
                  <a:srgbClr val="008000"/>
                </a:solidFill>
                <a:latin typeface="Consolas" panose="020B0609020204030204" pitchFamily="49" charset="0"/>
              </a:rPr>
              <a:t>/* </a:t>
            </a:r>
            <a:r>
              <a:rPr lang="es-CO" sz="600" dirty="0" err="1">
                <a:solidFill>
                  <a:srgbClr val="008000"/>
                </a:solidFill>
                <a:latin typeface="Consolas" panose="020B0609020204030204" pitchFamily="49" charset="0"/>
              </a:rPr>
              <a:t>unvisited</a:t>
            </a:r>
            <a:r>
              <a:rPr lang="es-CO" sz="600" dirty="0">
                <a:solidFill>
                  <a:srgbClr val="008000"/>
                </a:solidFill>
                <a:latin typeface="Consolas" panose="020B0609020204030204" pitchFamily="49" charset="0"/>
              </a:rPr>
              <a:t> link */</a:t>
            </a:r>
            <a:r>
              <a:rPr lang="es-CO" sz="600" dirty="0"/>
              <a:t/>
            </a:r>
            <a:br>
              <a:rPr lang="es-CO" sz="600" dirty="0"/>
            </a:br>
            <a:r>
              <a:rPr lang="es-CO" sz="600" dirty="0">
                <a:solidFill>
                  <a:srgbClr val="A52A2A"/>
                </a:solidFill>
                <a:latin typeface="Consolas" panose="020B0609020204030204" pitchFamily="49" charset="0"/>
              </a:rPr>
              <a:t>a:link </a:t>
            </a:r>
            <a:r>
              <a:rPr lang="es-CO" sz="600" dirty="0">
                <a:solidFill>
                  <a:srgbClr val="000000"/>
                </a:solidFill>
                <a:latin typeface="Consolas" panose="020B0609020204030204" pitchFamily="49" charset="0"/>
              </a:rPr>
              <a:t>{</a:t>
            </a:r>
            <a:r>
              <a:rPr lang="es-CO" sz="600" dirty="0"/>
              <a:t/>
            </a:r>
            <a:br>
              <a:rPr lang="es-CO" sz="600" dirty="0"/>
            </a:br>
            <a:r>
              <a:rPr lang="es-CO" sz="600" dirty="0">
                <a:solidFill>
                  <a:srgbClr val="000000"/>
                </a:solidFill>
                <a:latin typeface="Consolas" panose="020B0609020204030204" pitchFamily="49" charset="0"/>
              </a:rPr>
              <a:t>    </a:t>
            </a:r>
            <a:r>
              <a:rPr lang="es-CO" sz="600" dirty="0">
                <a:solidFill>
                  <a:srgbClr val="FF0000"/>
                </a:solidFill>
                <a:latin typeface="Consolas" panose="020B0609020204030204" pitchFamily="49" charset="0"/>
              </a:rPr>
              <a:t>color:</a:t>
            </a:r>
            <a:r>
              <a:rPr lang="es-CO" sz="600" dirty="0">
                <a:solidFill>
                  <a:srgbClr val="0000CD"/>
                </a:solidFill>
                <a:latin typeface="Consolas" panose="020B0609020204030204" pitchFamily="49" charset="0"/>
              </a:rPr>
              <a:t> #FF0000;</a:t>
            </a:r>
            <a:r>
              <a:rPr lang="es-CO" sz="600" dirty="0"/>
              <a:t/>
            </a:r>
            <a:br>
              <a:rPr lang="es-CO" sz="600" dirty="0"/>
            </a:br>
            <a:r>
              <a:rPr lang="es-CO" sz="600" dirty="0" smtClean="0">
                <a:solidFill>
                  <a:srgbClr val="000000"/>
                </a:solidFill>
                <a:latin typeface="Consolas" panose="020B0609020204030204" pitchFamily="49" charset="0"/>
              </a:rPr>
              <a:t>}</a:t>
            </a:r>
            <a:r>
              <a:rPr lang="es-CO" sz="600" dirty="0"/>
              <a:t/>
            </a:r>
            <a:br>
              <a:rPr lang="es-CO" sz="600" dirty="0"/>
            </a:br>
            <a:r>
              <a:rPr lang="es-CO" sz="600" dirty="0">
                <a:solidFill>
                  <a:srgbClr val="008000"/>
                </a:solidFill>
                <a:latin typeface="Consolas" panose="020B0609020204030204" pitchFamily="49" charset="0"/>
              </a:rPr>
              <a:t>/* </a:t>
            </a:r>
            <a:r>
              <a:rPr lang="es-CO" sz="600" dirty="0" err="1">
                <a:solidFill>
                  <a:srgbClr val="008000"/>
                </a:solidFill>
                <a:latin typeface="Consolas" panose="020B0609020204030204" pitchFamily="49" charset="0"/>
              </a:rPr>
              <a:t>visited</a:t>
            </a:r>
            <a:r>
              <a:rPr lang="es-CO" sz="600" dirty="0">
                <a:solidFill>
                  <a:srgbClr val="008000"/>
                </a:solidFill>
                <a:latin typeface="Consolas" panose="020B0609020204030204" pitchFamily="49" charset="0"/>
              </a:rPr>
              <a:t> link */</a:t>
            </a:r>
            <a:r>
              <a:rPr lang="es-CO" sz="600" dirty="0"/>
              <a:t/>
            </a:r>
            <a:br>
              <a:rPr lang="es-CO" sz="600" dirty="0"/>
            </a:br>
            <a:r>
              <a:rPr lang="es-CO" sz="600" dirty="0">
                <a:solidFill>
                  <a:srgbClr val="A52A2A"/>
                </a:solidFill>
                <a:latin typeface="Consolas" panose="020B0609020204030204" pitchFamily="49" charset="0"/>
              </a:rPr>
              <a:t>a:visited </a:t>
            </a:r>
            <a:r>
              <a:rPr lang="es-CO" sz="600" dirty="0">
                <a:solidFill>
                  <a:srgbClr val="000000"/>
                </a:solidFill>
                <a:latin typeface="Consolas" panose="020B0609020204030204" pitchFamily="49" charset="0"/>
              </a:rPr>
              <a:t>{</a:t>
            </a:r>
            <a:r>
              <a:rPr lang="es-CO" sz="600" dirty="0"/>
              <a:t/>
            </a:r>
            <a:br>
              <a:rPr lang="es-CO" sz="600" dirty="0"/>
            </a:br>
            <a:r>
              <a:rPr lang="es-CO" sz="600" dirty="0">
                <a:solidFill>
                  <a:srgbClr val="000000"/>
                </a:solidFill>
                <a:latin typeface="Consolas" panose="020B0609020204030204" pitchFamily="49" charset="0"/>
              </a:rPr>
              <a:t>    </a:t>
            </a:r>
            <a:r>
              <a:rPr lang="es-CO" sz="600" dirty="0">
                <a:solidFill>
                  <a:srgbClr val="FF0000"/>
                </a:solidFill>
                <a:latin typeface="Consolas" panose="020B0609020204030204" pitchFamily="49" charset="0"/>
              </a:rPr>
              <a:t>color:</a:t>
            </a:r>
            <a:r>
              <a:rPr lang="es-CO" sz="600" dirty="0">
                <a:solidFill>
                  <a:srgbClr val="0000CD"/>
                </a:solidFill>
                <a:latin typeface="Consolas" panose="020B0609020204030204" pitchFamily="49" charset="0"/>
              </a:rPr>
              <a:t> #00FF00;</a:t>
            </a:r>
            <a:r>
              <a:rPr lang="es-CO" sz="600" dirty="0"/>
              <a:t/>
            </a:r>
            <a:br>
              <a:rPr lang="es-CO" sz="600" dirty="0"/>
            </a:br>
            <a:r>
              <a:rPr lang="es-CO" sz="600" dirty="0" smtClean="0">
                <a:solidFill>
                  <a:srgbClr val="000000"/>
                </a:solidFill>
                <a:latin typeface="Consolas" panose="020B0609020204030204" pitchFamily="49" charset="0"/>
              </a:rPr>
              <a:t>}</a:t>
            </a:r>
            <a:r>
              <a:rPr lang="es-CO" sz="600" dirty="0"/>
              <a:t/>
            </a:r>
            <a:br>
              <a:rPr lang="es-CO" sz="600" dirty="0"/>
            </a:br>
            <a:r>
              <a:rPr lang="es-CO" sz="600" dirty="0">
                <a:solidFill>
                  <a:srgbClr val="008000"/>
                </a:solidFill>
                <a:latin typeface="Consolas" panose="020B0609020204030204" pitchFamily="49" charset="0"/>
              </a:rPr>
              <a:t>/* mouse </a:t>
            </a:r>
            <a:r>
              <a:rPr lang="es-CO" sz="600" dirty="0" err="1">
                <a:solidFill>
                  <a:srgbClr val="008000"/>
                </a:solidFill>
                <a:latin typeface="Consolas" panose="020B0609020204030204" pitchFamily="49" charset="0"/>
              </a:rPr>
              <a:t>over</a:t>
            </a:r>
            <a:r>
              <a:rPr lang="es-CO" sz="600" dirty="0">
                <a:solidFill>
                  <a:srgbClr val="008000"/>
                </a:solidFill>
                <a:latin typeface="Consolas" panose="020B0609020204030204" pitchFamily="49" charset="0"/>
              </a:rPr>
              <a:t> link */</a:t>
            </a:r>
            <a:r>
              <a:rPr lang="es-CO" sz="600" dirty="0"/>
              <a:t/>
            </a:r>
            <a:br>
              <a:rPr lang="es-CO" sz="600" dirty="0"/>
            </a:br>
            <a:r>
              <a:rPr lang="es-CO" sz="600" dirty="0">
                <a:solidFill>
                  <a:srgbClr val="A52A2A"/>
                </a:solidFill>
                <a:latin typeface="Consolas" panose="020B0609020204030204" pitchFamily="49" charset="0"/>
              </a:rPr>
              <a:t>a:hover </a:t>
            </a:r>
            <a:r>
              <a:rPr lang="es-CO" sz="600" dirty="0">
                <a:solidFill>
                  <a:srgbClr val="000000"/>
                </a:solidFill>
                <a:latin typeface="Consolas" panose="020B0609020204030204" pitchFamily="49" charset="0"/>
              </a:rPr>
              <a:t>{</a:t>
            </a:r>
            <a:r>
              <a:rPr lang="es-CO" sz="600" dirty="0"/>
              <a:t/>
            </a:r>
            <a:br>
              <a:rPr lang="es-CO" sz="600" dirty="0"/>
            </a:br>
            <a:r>
              <a:rPr lang="es-CO" sz="600" dirty="0">
                <a:solidFill>
                  <a:srgbClr val="000000"/>
                </a:solidFill>
                <a:latin typeface="Consolas" panose="020B0609020204030204" pitchFamily="49" charset="0"/>
              </a:rPr>
              <a:t>    </a:t>
            </a:r>
            <a:r>
              <a:rPr lang="es-CO" sz="600" dirty="0">
                <a:solidFill>
                  <a:srgbClr val="FF0000"/>
                </a:solidFill>
                <a:latin typeface="Consolas" panose="020B0609020204030204" pitchFamily="49" charset="0"/>
              </a:rPr>
              <a:t>color:</a:t>
            </a:r>
            <a:r>
              <a:rPr lang="es-CO" sz="600" dirty="0">
                <a:solidFill>
                  <a:srgbClr val="0000CD"/>
                </a:solidFill>
                <a:latin typeface="Consolas" panose="020B0609020204030204" pitchFamily="49" charset="0"/>
              </a:rPr>
              <a:t> #FF00FF</a:t>
            </a:r>
            <a:r>
              <a:rPr lang="es-CO" sz="600" dirty="0" smtClean="0">
                <a:solidFill>
                  <a:srgbClr val="0000CD"/>
                </a:solidFill>
                <a:latin typeface="Consolas" panose="020B0609020204030204" pitchFamily="49" charset="0"/>
              </a:rPr>
              <a:t>;</a:t>
            </a:r>
            <a:endParaRPr lang="es-CO" sz="600" dirty="0" smtClean="0"/>
          </a:p>
          <a:p>
            <a:r>
              <a:rPr lang="es-CO" sz="600" dirty="0" smtClean="0">
                <a:solidFill>
                  <a:srgbClr val="000000"/>
                </a:solidFill>
                <a:latin typeface="Consolas" panose="020B0609020204030204" pitchFamily="49" charset="0"/>
              </a:rPr>
              <a:t>}</a:t>
            </a:r>
            <a:r>
              <a:rPr lang="es-CO" sz="600" dirty="0"/>
              <a:t/>
            </a:r>
            <a:br>
              <a:rPr lang="es-CO" sz="600" dirty="0"/>
            </a:br>
            <a:r>
              <a:rPr lang="es-CO" sz="600" dirty="0">
                <a:solidFill>
                  <a:srgbClr val="008000"/>
                </a:solidFill>
                <a:latin typeface="Consolas" panose="020B0609020204030204" pitchFamily="49" charset="0"/>
              </a:rPr>
              <a:t>/* </a:t>
            </a:r>
            <a:r>
              <a:rPr lang="es-CO" sz="600" dirty="0" err="1">
                <a:solidFill>
                  <a:srgbClr val="008000"/>
                </a:solidFill>
                <a:latin typeface="Consolas" panose="020B0609020204030204" pitchFamily="49" charset="0"/>
              </a:rPr>
              <a:t>selected</a:t>
            </a:r>
            <a:r>
              <a:rPr lang="es-CO" sz="600" dirty="0">
                <a:solidFill>
                  <a:srgbClr val="008000"/>
                </a:solidFill>
                <a:latin typeface="Consolas" panose="020B0609020204030204" pitchFamily="49" charset="0"/>
              </a:rPr>
              <a:t> link */</a:t>
            </a:r>
            <a:r>
              <a:rPr lang="es-CO" sz="600" dirty="0"/>
              <a:t/>
            </a:r>
            <a:br>
              <a:rPr lang="es-CO" sz="600" dirty="0"/>
            </a:br>
            <a:r>
              <a:rPr lang="es-CO" sz="600" dirty="0">
                <a:solidFill>
                  <a:srgbClr val="A52A2A"/>
                </a:solidFill>
                <a:latin typeface="Consolas" panose="020B0609020204030204" pitchFamily="49" charset="0"/>
              </a:rPr>
              <a:t>a:active </a:t>
            </a:r>
            <a:r>
              <a:rPr lang="es-CO" sz="600" dirty="0">
                <a:solidFill>
                  <a:srgbClr val="000000"/>
                </a:solidFill>
                <a:latin typeface="Consolas" panose="020B0609020204030204" pitchFamily="49" charset="0"/>
              </a:rPr>
              <a:t>{</a:t>
            </a:r>
            <a:r>
              <a:rPr lang="es-CO" sz="600" dirty="0"/>
              <a:t/>
            </a:r>
            <a:br>
              <a:rPr lang="es-CO" sz="600" dirty="0"/>
            </a:br>
            <a:r>
              <a:rPr lang="es-CO" sz="600" dirty="0">
                <a:solidFill>
                  <a:srgbClr val="000000"/>
                </a:solidFill>
                <a:latin typeface="Consolas" panose="020B0609020204030204" pitchFamily="49" charset="0"/>
              </a:rPr>
              <a:t>    </a:t>
            </a:r>
            <a:r>
              <a:rPr lang="es-CO" sz="600" dirty="0">
                <a:solidFill>
                  <a:srgbClr val="FF0000"/>
                </a:solidFill>
                <a:latin typeface="Consolas" panose="020B0609020204030204" pitchFamily="49" charset="0"/>
              </a:rPr>
              <a:t>color:</a:t>
            </a:r>
            <a:r>
              <a:rPr lang="es-CO" sz="600" dirty="0">
                <a:solidFill>
                  <a:srgbClr val="0000CD"/>
                </a:solidFill>
                <a:latin typeface="Consolas" panose="020B0609020204030204" pitchFamily="49" charset="0"/>
              </a:rPr>
              <a:t> #0000FF;</a:t>
            </a:r>
            <a:r>
              <a:rPr lang="es-CO" sz="600" dirty="0"/>
              <a:t/>
            </a:r>
            <a:br>
              <a:rPr lang="es-CO" sz="600" dirty="0"/>
            </a:br>
            <a:r>
              <a:rPr lang="es-CO" sz="600" dirty="0">
                <a:solidFill>
                  <a:srgbClr val="000000"/>
                </a:solidFill>
                <a:latin typeface="Consolas" panose="020B0609020204030204" pitchFamily="49" charset="0"/>
              </a:rPr>
              <a:t>}</a:t>
            </a:r>
            <a:endParaRPr lang="en-GB" sz="600" dirty="0"/>
          </a:p>
        </p:txBody>
      </p:sp>
      <p:sp>
        <p:nvSpPr>
          <p:cNvPr id="5" name="CuadroTexto 4"/>
          <p:cNvSpPr txBox="1"/>
          <p:nvPr/>
        </p:nvSpPr>
        <p:spPr>
          <a:xfrm>
            <a:off x="2159667" y="1081358"/>
            <a:ext cx="1634978" cy="369332"/>
          </a:xfrm>
          <a:prstGeom prst="rect">
            <a:avLst/>
          </a:prstGeom>
          <a:noFill/>
        </p:spPr>
        <p:txBody>
          <a:bodyPr wrap="square" rtlCol="0">
            <a:spAutoFit/>
          </a:bodyPr>
          <a:lstStyle/>
          <a:p>
            <a:r>
              <a:rPr lang="en-GB" dirty="0" err="1" smtClean="0"/>
              <a:t>Combinators</a:t>
            </a:r>
            <a:r>
              <a:rPr lang="en-GB" dirty="0" smtClean="0"/>
              <a:t> </a:t>
            </a:r>
            <a:endParaRPr lang="en-GB" dirty="0"/>
          </a:p>
        </p:txBody>
      </p:sp>
      <p:sp>
        <p:nvSpPr>
          <p:cNvPr id="8" name="Rectángulo 7"/>
          <p:cNvSpPr/>
          <p:nvPr/>
        </p:nvSpPr>
        <p:spPr>
          <a:xfrm>
            <a:off x="113744" y="838830"/>
            <a:ext cx="1542489" cy="1384995"/>
          </a:xfrm>
          <a:prstGeom prst="rect">
            <a:avLst/>
          </a:prstGeom>
        </p:spPr>
        <p:txBody>
          <a:bodyPr wrap="square">
            <a:spAutoFit/>
          </a:bodyPr>
          <a:lstStyle/>
          <a:p>
            <a:r>
              <a:rPr lang="en-US" sz="1200" b="1" dirty="0" smtClean="0">
                <a:solidFill>
                  <a:srgbClr val="333333"/>
                </a:solidFill>
                <a:latin typeface="Verdana" panose="020B0604030504040204" pitchFamily="34" charset="0"/>
              </a:rPr>
              <a:t>general </a:t>
            </a:r>
            <a:r>
              <a:rPr lang="en-US" sz="1200" b="1" dirty="0">
                <a:solidFill>
                  <a:srgbClr val="333333"/>
                </a:solidFill>
                <a:latin typeface="Verdana" panose="020B0604030504040204" pitchFamily="34" charset="0"/>
              </a:rPr>
              <a:t>sibling </a:t>
            </a:r>
            <a:r>
              <a:rPr lang="en-US" sz="1200" b="1" dirty="0" smtClean="0">
                <a:solidFill>
                  <a:srgbClr val="333333"/>
                </a:solidFill>
                <a:latin typeface="Verdana" panose="020B0604030504040204" pitchFamily="34" charset="0"/>
              </a:rPr>
              <a:t>selector</a:t>
            </a:r>
          </a:p>
          <a:p>
            <a:r>
              <a:rPr lang="en-US" sz="1200" b="0" i="0" dirty="0" err="1" smtClean="0">
                <a:solidFill>
                  <a:srgbClr val="333333"/>
                </a:solidFill>
                <a:effectLst/>
                <a:latin typeface="Verdana" panose="020B0604030504040204" pitchFamily="34" charset="0"/>
              </a:rPr>
              <a:t>Div</a:t>
            </a:r>
            <a:r>
              <a:rPr lang="en-US" sz="1200" b="0" i="0" dirty="0" smtClean="0">
                <a:solidFill>
                  <a:srgbClr val="333333"/>
                </a:solidFill>
                <a:effectLst/>
                <a:latin typeface="Verdana" panose="020B0604030504040204" pitchFamily="34" charset="0"/>
              </a:rPr>
              <a:t> ~ p {}</a:t>
            </a:r>
            <a:endParaRPr lang="en-US" sz="1200" b="0" i="0" dirty="0">
              <a:solidFill>
                <a:srgbClr val="333333"/>
              </a:solidFill>
              <a:effectLst/>
              <a:latin typeface="Verdana" panose="020B0604030504040204" pitchFamily="34" charset="0"/>
            </a:endParaRPr>
          </a:p>
          <a:p>
            <a:r>
              <a:rPr lang="en-US" sz="1200" dirty="0">
                <a:solidFill>
                  <a:srgbClr val="333333"/>
                </a:solidFill>
                <a:latin typeface="Verdana" panose="020B0604030504040204" pitchFamily="34" charset="0"/>
              </a:rPr>
              <a:t>all &lt;p&gt; elements that are siblings of &lt;div&gt; elements</a:t>
            </a:r>
          </a:p>
        </p:txBody>
      </p:sp>
      <p:sp>
        <p:nvSpPr>
          <p:cNvPr id="28" name="Rectángulo 27"/>
          <p:cNvSpPr/>
          <p:nvPr/>
        </p:nvSpPr>
        <p:spPr>
          <a:xfrm>
            <a:off x="1760256" y="1461028"/>
            <a:ext cx="2301394" cy="830997"/>
          </a:xfrm>
          <a:prstGeom prst="rect">
            <a:avLst/>
          </a:prstGeom>
        </p:spPr>
        <p:txBody>
          <a:bodyPr wrap="square">
            <a:spAutoFit/>
          </a:bodyPr>
          <a:lstStyle/>
          <a:p>
            <a:r>
              <a:rPr lang="en-US" sz="1200" dirty="0" err="1" smtClean="0">
                <a:solidFill>
                  <a:srgbClr val="333333"/>
                </a:solidFill>
                <a:latin typeface="Verdana" panose="020B0604030504040204" pitchFamily="34" charset="0"/>
              </a:rPr>
              <a:t>Div</a:t>
            </a:r>
            <a:r>
              <a:rPr lang="en-US" sz="1200" dirty="0" smtClean="0">
                <a:solidFill>
                  <a:srgbClr val="333333"/>
                </a:solidFill>
                <a:latin typeface="Verdana" panose="020B0604030504040204" pitchFamily="34" charset="0"/>
              </a:rPr>
              <a:t> p { </a:t>
            </a:r>
            <a:r>
              <a:rPr lang="en-US" sz="1200" dirty="0" err="1" smtClean="0">
                <a:solidFill>
                  <a:srgbClr val="333333"/>
                </a:solidFill>
                <a:latin typeface="Verdana" panose="020B0604030504040204" pitchFamily="34" charset="0"/>
              </a:rPr>
              <a:t>xx:xx</a:t>
            </a:r>
            <a:r>
              <a:rPr lang="en-US" sz="1200" dirty="0" smtClean="0">
                <a:solidFill>
                  <a:srgbClr val="333333"/>
                </a:solidFill>
                <a:latin typeface="Verdana" panose="020B0604030504040204" pitchFamily="34" charset="0"/>
              </a:rPr>
              <a:t>;}</a:t>
            </a:r>
          </a:p>
          <a:p>
            <a:r>
              <a:rPr lang="en-US" sz="1200" dirty="0" err="1" smtClean="0">
                <a:solidFill>
                  <a:srgbClr val="333333"/>
                </a:solidFill>
                <a:latin typeface="Verdana" panose="020B0604030504040204" pitchFamily="34" charset="0"/>
              </a:rPr>
              <a:t>Div</a:t>
            </a:r>
            <a:r>
              <a:rPr lang="en-US" sz="1200" dirty="0" smtClean="0">
                <a:solidFill>
                  <a:srgbClr val="333333"/>
                </a:solidFill>
                <a:latin typeface="Verdana" panose="020B0604030504040204" pitchFamily="34" charset="0"/>
              </a:rPr>
              <a:t> &gt; p {</a:t>
            </a:r>
            <a:r>
              <a:rPr lang="en-US" sz="1200" dirty="0" err="1" smtClean="0">
                <a:solidFill>
                  <a:srgbClr val="333333"/>
                </a:solidFill>
                <a:latin typeface="Verdana" panose="020B0604030504040204" pitchFamily="34" charset="0"/>
              </a:rPr>
              <a:t>xx:xx</a:t>
            </a:r>
            <a:r>
              <a:rPr lang="en-US" sz="1200" dirty="0" smtClean="0">
                <a:solidFill>
                  <a:srgbClr val="333333"/>
                </a:solidFill>
                <a:latin typeface="Verdana" panose="020B0604030504040204" pitchFamily="34" charset="0"/>
              </a:rPr>
              <a:t>;}</a:t>
            </a:r>
          </a:p>
          <a:p>
            <a:r>
              <a:rPr lang="en-US" sz="1200" dirty="0" err="1" smtClean="0">
                <a:solidFill>
                  <a:srgbClr val="333333"/>
                </a:solidFill>
                <a:latin typeface="Verdana" panose="020B0604030504040204" pitchFamily="34" charset="0"/>
              </a:rPr>
              <a:t>Div</a:t>
            </a:r>
            <a:r>
              <a:rPr lang="en-US" sz="1200" dirty="0" smtClean="0">
                <a:solidFill>
                  <a:srgbClr val="333333"/>
                </a:solidFill>
                <a:latin typeface="Verdana" panose="020B0604030504040204" pitchFamily="34" charset="0"/>
              </a:rPr>
              <a:t> + p {}</a:t>
            </a:r>
          </a:p>
          <a:p>
            <a:r>
              <a:rPr lang="en-US" sz="1200" dirty="0" err="1" smtClean="0">
                <a:solidFill>
                  <a:srgbClr val="333333"/>
                </a:solidFill>
                <a:latin typeface="Verdana" panose="020B0604030504040204" pitchFamily="34" charset="0"/>
              </a:rPr>
              <a:t>Div</a:t>
            </a:r>
            <a:r>
              <a:rPr lang="en-US" sz="1200" dirty="0" smtClean="0">
                <a:solidFill>
                  <a:srgbClr val="333333"/>
                </a:solidFill>
                <a:latin typeface="Verdana" panose="020B0604030504040204" pitchFamily="34" charset="0"/>
              </a:rPr>
              <a:t> ~ p {}</a:t>
            </a:r>
          </a:p>
        </p:txBody>
      </p:sp>
      <p:sp>
        <p:nvSpPr>
          <p:cNvPr id="16" name="Rectángulo 15"/>
          <p:cNvSpPr/>
          <p:nvPr/>
        </p:nvSpPr>
        <p:spPr>
          <a:xfrm>
            <a:off x="853445" y="2726297"/>
            <a:ext cx="2043435" cy="1200329"/>
          </a:xfrm>
          <a:prstGeom prst="rect">
            <a:avLst/>
          </a:prstGeom>
        </p:spPr>
        <p:txBody>
          <a:bodyPr wrap="square">
            <a:spAutoFit/>
          </a:bodyPr>
          <a:lstStyle/>
          <a:p>
            <a:r>
              <a:rPr lang="en-US" sz="1200" b="1" dirty="0" smtClean="0">
                <a:solidFill>
                  <a:srgbClr val="333333"/>
                </a:solidFill>
                <a:latin typeface="Verdana" panose="020B0604030504040204" pitchFamily="34" charset="0"/>
              </a:rPr>
              <a:t>descendant selector</a:t>
            </a:r>
            <a:endParaRPr lang="en-US" sz="1200" b="1" dirty="0">
              <a:solidFill>
                <a:srgbClr val="333333"/>
              </a:solidFill>
              <a:latin typeface="Verdana" panose="020B0604030504040204" pitchFamily="34" charset="0"/>
            </a:endParaRPr>
          </a:p>
          <a:p>
            <a:endParaRPr lang="en-US" sz="1200" dirty="0" smtClean="0">
              <a:solidFill>
                <a:srgbClr val="333333"/>
              </a:solidFill>
              <a:latin typeface="Verdana" panose="020B0604030504040204" pitchFamily="34" charset="0"/>
            </a:endParaRPr>
          </a:p>
          <a:p>
            <a:r>
              <a:rPr lang="en-US" sz="1200" dirty="0" err="1" smtClean="0">
                <a:solidFill>
                  <a:srgbClr val="333333"/>
                </a:solidFill>
                <a:latin typeface="Verdana" panose="020B0604030504040204" pitchFamily="34" charset="0"/>
              </a:rPr>
              <a:t>Div</a:t>
            </a:r>
            <a:r>
              <a:rPr lang="en-US" sz="1200" dirty="0" smtClean="0">
                <a:solidFill>
                  <a:srgbClr val="333333"/>
                </a:solidFill>
                <a:latin typeface="Verdana" panose="020B0604030504040204" pitchFamily="34" charset="0"/>
              </a:rPr>
              <a:t> p {}</a:t>
            </a:r>
          </a:p>
          <a:p>
            <a:r>
              <a:rPr lang="en-US" sz="1200" dirty="0" smtClean="0">
                <a:solidFill>
                  <a:srgbClr val="333333"/>
                </a:solidFill>
                <a:latin typeface="Verdana" panose="020B0604030504040204" pitchFamily="34" charset="0"/>
              </a:rPr>
              <a:t>selects </a:t>
            </a:r>
            <a:r>
              <a:rPr lang="en-US" sz="1200" dirty="0">
                <a:solidFill>
                  <a:srgbClr val="333333"/>
                </a:solidFill>
                <a:latin typeface="Verdana" panose="020B0604030504040204" pitchFamily="34" charset="0"/>
              </a:rPr>
              <a:t>all &lt;p&gt; elements inside &lt;div&gt; elements: </a:t>
            </a:r>
            <a:endParaRPr lang="en-GB" sz="1200" dirty="0">
              <a:solidFill>
                <a:srgbClr val="333333"/>
              </a:solidFill>
              <a:latin typeface="Verdana" panose="020B0604030504040204" pitchFamily="34" charset="0"/>
            </a:endParaRPr>
          </a:p>
        </p:txBody>
      </p:sp>
      <p:cxnSp>
        <p:nvCxnSpPr>
          <p:cNvPr id="22" name="Conector recto de flecha 21"/>
          <p:cNvCxnSpPr/>
          <p:nvPr/>
        </p:nvCxnSpPr>
        <p:spPr>
          <a:xfrm flipH="1">
            <a:off x="1453656" y="2376150"/>
            <a:ext cx="300994" cy="246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ángulo 30"/>
          <p:cNvSpPr/>
          <p:nvPr/>
        </p:nvSpPr>
        <p:spPr>
          <a:xfrm>
            <a:off x="2998499" y="2726297"/>
            <a:ext cx="2043435" cy="1200329"/>
          </a:xfrm>
          <a:prstGeom prst="rect">
            <a:avLst/>
          </a:prstGeom>
        </p:spPr>
        <p:txBody>
          <a:bodyPr wrap="square">
            <a:spAutoFit/>
          </a:bodyPr>
          <a:lstStyle/>
          <a:p>
            <a:r>
              <a:rPr lang="en-US" sz="1200" b="1" dirty="0">
                <a:solidFill>
                  <a:srgbClr val="333333"/>
                </a:solidFill>
                <a:latin typeface="Verdana" panose="020B0604030504040204" pitchFamily="34" charset="0"/>
              </a:rPr>
              <a:t>child selector</a:t>
            </a:r>
          </a:p>
          <a:p>
            <a:endParaRPr lang="en-US" sz="1200" dirty="0" smtClean="0">
              <a:solidFill>
                <a:srgbClr val="333333"/>
              </a:solidFill>
              <a:latin typeface="Verdana" panose="020B0604030504040204" pitchFamily="34" charset="0"/>
            </a:endParaRPr>
          </a:p>
          <a:p>
            <a:r>
              <a:rPr lang="en-US" sz="1200" dirty="0" err="1" smtClean="0">
                <a:solidFill>
                  <a:srgbClr val="333333"/>
                </a:solidFill>
                <a:latin typeface="Verdana" panose="020B0604030504040204" pitchFamily="34" charset="0"/>
              </a:rPr>
              <a:t>Div</a:t>
            </a:r>
            <a:r>
              <a:rPr lang="en-US" sz="1200" dirty="0" smtClean="0">
                <a:solidFill>
                  <a:srgbClr val="333333"/>
                </a:solidFill>
                <a:latin typeface="Verdana" panose="020B0604030504040204" pitchFamily="34" charset="0"/>
              </a:rPr>
              <a:t> &gt; p {}</a:t>
            </a:r>
          </a:p>
          <a:p>
            <a:r>
              <a:rPr lang="en-US" sz="1200" dirty="0">
                <a:solidFill>
                  <a:srgbClr val="333333"/>
                </a:solidFill>
                <a:latin typeface="Verdana" panose="020B0604030504040204" pitchFamily="34" charset="0"/>
              </a:rPr>
              <a:t> &lt;p&gt; elements that are immediate children of a &lt;div&gt;</a:t>
            </a:r>
            <a:endParaRPr lang="en-GB" sz="1200" dirty="0">
              <a:solidFill>
                <a:srgbClr val="333333"/>
              </a:solidFill>
              <a:latin typeface="Verdana" panose="020B0604030504040204" pitchFamily="34" charset="0"/>
            </a:endParaRPr>
          </a:p>
        </p:txBody>
      </p:sp>
      <p:sp>
        <p:nvSpPr>
          <p:cNvPr id="25" name="Rectángulo 24"/>
          <p:cNvSpPr/>
          <p:nvPr/>
        </p:nvSpPr>
        <p:spPr>
          <a:xfrm>
            <a:off x="1859132" y="3984174"/>
            <a:ext cx="2433519" cy="276999"/>
          </a:xfrm>
          <a:prstGeom prst="rect">
            <a:avLst/>
          </a:prstGeom>
        </p:spPr>
        <p:txBody>
          <a:bodyPr wrap="square">
            <a:spAutoFit/>
          </a:bodyPr>
          <a:lstStyle/>
          <a:p>
            <a:r>
              <a:rPr lang="en-US" sz="1200" dirty="0">
                <a:solidFill>
                  <a:srgbClr val="333333"/>
                </a:solidFill>
                <a:latin typeface="Verdana" panose="020B0604030504040204" pitchFamily="34" charset="0"/>
              </a:rPr>
              <a:t> </a:t>
            </a:r>
            <a:endParaRPr lang="en-GB" sz="1200" dirty="0">
              <a:solidFill>
                <a:srgbClr val="333333"/>
              </a:solidFill>
              <a:latin typeface="Verdana" panose="020B0604030504040204" pitchFamily="34" charset="0"/>
            </a:endParaRPr>
          </a:p>
        </p:txBody>
      </p:sp>
      <p:sp>
        <p:nvSpPr>
          <p:cNvPr id="34" name="Rectángulo 33"/>
          <p:cNvSpPr/>
          <p:nvPr/>
        </p:nvSpPr>
        <p:spPr>
          <a:xfrm>
            <a:off x="3958574" y="1296195"/>
            <a:ext cx="2297674" cy="1200329"/>
          </a:xfrm>
          <a:prstGeom prst="rect">
            <a:avLst/>
          </a:prstGeom>
        </p:spPr>
        <p:txBody>
          <a:bodyPr wrap="square">
            <a:spAutoFit/>
          </a:bodyPr>
          <a:lstStyle/>
          <a:p>
            <a:r>
              <a:rPr lang="en-US" sz="1200" b="1" dirty="0">
                <a:solidFill>
                  <a:srgbClr val="333333"/>
                </a:solidFill>
                <a:latin typeface="Verdana" panose="020B0604030504040204" pitchFamily="34" charset="0"/>
              </a:rPr>
              <a:t>adjacent sibling selector</a:t>
            </a:r>
          </a:p>
          <a:p>
            <a:endParaRPr lang="en-US" sz="1200" dirty="0" smtClean="0">
              <a:solidFill>
                <a:srgbClr val="333333"/>
              </a:solidFill>
              <a:latin typeface="Verdana" panose="020B0604030504040204" pitchFamily="34" charset="0"/>
            </a:endParaRPr>
          </a:p>
          <a:p>
            <a:r>
              <a:rPr lang="en-US" sz="1200" dirty="0" err="1" smtClean="0">
                <a:solidFill>
                  <a:srgbClr val="333333"/>
                </a:solidFill>
                <a:latin typeface="Verdana" panose="020B0604030504040204" pitchFamily="34" charset="0"/>
              </a:rPr>
              <a:t>Div</a:t>
            </a:r>
            <a:r>
              <a:rPr lang="en-US" sz="1200" dirty="0" smtClean="0">
                <a:solidFill>
                  <a:srgbClr val="333333"/>
                </a:solidFill>
                <a:latin typeface="Verdana" panose="020B0604030504040204" pitchFamily="34" charset="0"/>
              </a:rPr>
              <a:t> + p {}</a:t>
            </a:r>
          </a:p>
          <a:p>
            <a:r>
              <a:rPr lang="en-US" sz="1200" dirty="0">
                <a:solidFill>
                  <a:srgbClr val="333333"/>
                </a:solidFill>
                <a:latin typeface="Verdana" panose="020B0604030504040204" pitchFamily="34" charset="0"/>
              </a:rPr>
              <a:t>  &lt;p&gt; elements that are placed immediately after &lt;div&gt; elements</a:t>
            </a:r>
            <a:endParaRPr lang="en-GB" sz="1200" dirty="0">
              <a:solidFill>
                <a:srgbClr val="333333"/>
              </a:solidFill>
              <a:latin typeface="Verdana" panose="020B0604030504040204" pitchFamily="34" charset="0"/>
            </a:endParaRPr>
          </a:p>
        </p:txBody>
      </p:sp>
      <p:cxnSp>
        <p:nvCxnSpPr>
          <p:cNvPr id="36" name="Conector angular 35"/>
          <p:cNvCxnSpPr/>
          <p:nvPr/>
        </p:nvCxnSpPr>
        <p:spPr>
          <a:xfrm rot="10800000">
            <a:off x="2543903" y="914398"/>
            <a:ext cx="4273062" cy="166960"/>
          </a:xfrm>
          <a:prstGeom prst="bentConnector3">
            <a:avLst>
              <a:gd name="adj1" fmla="val 6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p:cNvCxnSpPr/>
          <p:nvPr/>
        </p:nvCxnSpPr>
        <p:spPr>
          <a:xfrm>
            <a:off x="2954995" y="2252480"/>
            <a:ext cx="362774" cy="358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p:cNvCxnSpPr/>
          <p:nvPr/>
        </p:nvCxnSpPr>
        <p:spPr>
          <a:xfrm flipV="1">
            <a:off x="3595069" y="1493425"/>
            <a:ext cx="367159" cy="119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p:cNvCxnSpPr/>
          <p:nvPr/>
        </p:nvCxnSpPr>
        <p:spPr>
          <a:xfrm flipH="1" flipV="1">
            <a:off x="1561119" y="1327280"/>
            <a:ext cx="222432" cy="176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ector recto de flecha 54"/>
          <p:cNvCxnSpPr/>
          <p:nvPr/>
        </p:nvCxnSpPr>
        <p:spPr>
          <a:xfrm>
            <a:off x="10527323" y="3593124"/>
            <a:ext cx="175846" cy="456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Rectángulo 55"/>
          <p:cNvSpPr/>
          <p:nvPr/>
        </p:nvSpPr>
        <p:spPr>
          <a:xfrm>
            <a:off x="10129506" y="4086384"/>
            <a:ext cx="1813317" cy="369332"/>
          </a:xfrm>
          <a:prstGeom prst="rect">
            <a:avLst/>
          </a:prstGeom>
        </p:spPr>
        <p:txBody>
          <a:bodyPr wrap="none">
            <a:spAutoFit/>
          </a:bodyPr>
          <a:lstStyle/>
          <a:p>
            <a:r>
              <a:rPr lang="es-CO" dirty="0" err="1">
                <a:solidFill>
                  <a:srgbClr val="333333"/>
                </a:solidFill>
                <a:latin typeface="Arial" panose="020B0604020202020204" pitchFamily="34" charset="0"/>
              </a:rPr>
              <a:t>Pseudo-classes</a:t>
            </a:r>
            <a:endParaRPr lang="es-CO" b="0" i="0" dirty="0">
              <a:solidFill>
                <a:srgbClr val="333333"/>
              </a:solidFill>
              <a:effectLst/>
              <a:latin typeface="Arial" panose="020B0604020202020204" pitchFamily="34" charset="0"/>
            </a:endParaRPr>
          </a:p>
        </p:txBody>
      </p:sp>
      <p:sp>
        <p:nvSpPr>
          <p:cNvPr id="57" name="Rectángulo 56"/>
          <p:cNvSpPr/>
          <p:nvPr/>
        </p:nvSpPr>
        <p:spPr>
          <a:xfrm>
            <a:off x="9961786" y="4562593"/>
            <a:ext cx="2370753" cy="1754326"/>
          </a:xfrm>
          <a:prstGeom prst="rect">
            <a:avLst/>
          </a:prstGeom>
        </p:spPr>
        <p:txBody>
          <a:bodyPr wrap="square">
            <a:spAutoFit/>
          </a:bodyPr>
          <a:lstStyle/>
          <a:p>
            <a:r>
              <a:rPr lang="es-CO" sz="1200" dirty="0" err="1">
                <a:solidFill>
                  <a:srgbClr val="333333"/>
                </a:solidFill>
                <a:latin typeface="Verdana" panose="020B0604030504040204" pitchFamily="34" charset="0"/>
              </a:rPr>
              <a:t>selector:pseudo-class</a:t>
            </a:r>
            <a:r>
              <a:rPr lang="es-CO" sz="1200" dirty="0">
                <a:solidFill>
                  <a:srgbClr val="333333"/>
                </a:solidFill>
                <a:latin typeface="Verdana" panose="020B0604030504040204" pitchFamily="34" charset="0"/>
              </a:rPr>
              <a:t> {</a:t>
            </a:r>
            <a:br>
              <a:rPr lang="es-CO" sz="1200" dirty="0">
                <a:solidFill>
                  <a:srgbClr val="333333"/>
                </a:solidFill>
                <a:latin typeface="Verdana" panose="020B0604030504040204" pitchFamily="34" charset="0"/>
              </a:rPr>
            </a:br>
            <a:r>
              <a:rPr lang="es-CO" sz="1200" dirty="0">
                <a:solidFill>
                  <a:srgbClr val="333333"/>
                </a:solidFill>
                <a:latin typeface="Verdana" panose="020B0604030504040204" pitchFamily="34" charset="0"/>
              </a:rPr>
              <a:t>    </a:t>
            </a:r>
            <a:r>
              <a:rPr lang="es-CO" sz="1200" dirty="0" err="1">
                <a:solidFill>
                  <a:srgbClr val="333333"/>
                </a:solidFill>
                <a:latin typeface="Verdana" panose="020B0604030504040204" pitchFamily="34" charset="0"/>
              </a:rPr>
              <a:t>property:value</a:t>
            </a:r>
            <a:r>
              <a:rPr lang="es-CO" sz="1200" dirty="0">
                <a:solidFill>
                  <a:srgbClr val="333333"/>
                </a:solidFill>
                <a:latin typeface="Verdana" panose="020B0604030504040204" pitchFamily="34" charset="0"/>
              </a:rPr>
              <a:t>;</a:t>
            </a:r>
            <a:br>
              <a:rPr lang="es-CO" sz="1200" dirty="0">
                <a:solidFill>
                  <a:srgbClr val="333333"/>
                </a:solidFill>
                <a:latin typeface="Verdana" panose="020B0604030504040204" pitchFamily="34" charset="0"/>
              </a:rPr>
            </a:br>
            <a:r>
              <a:rPr lang="es-CO" sz="1200" dirty="0" smtClean="0">
                <a:solidFill>
                  <a:srgbClr val="333333"/>
                </a:solidFill>
                <a:latin typeface="Verdana" panose="020B0604030504040204" pitchFamily="34" charset="0"/>
              </a:rPr>
              <a:t>}</a:t>
            </a:r>
          </a:p>
          <a:p>
            <a:r>
              <a:rPr lang="es-CO" sz="1200" dirty="0" err="1" smtClean="0">
                <a:solidFill>
                  <a:srgbClr val="333333"/>
                </a:solidFill>
                <a:latin typeface="Verdana" panose="020B0604030504040204" pitchFamily="34" charset="0"/>
              </a:rPr>
              <a:t>Or</a:t>
            </a:r>
            <a:endParaRPr lang="es-CO" sz="1200" dirty="0" smtClean="0">
              <a:solidFill>
                <a:srgbClr val="333333"/>
              </a:solidFill>
              <a:latin typeface="Verdana" panose="020B0604030504040204" pitchFamily="34" charset="0"/>
            </a:endParaRPr>
          </a:p>
          <a:p>
            <a:r>
              <a:rPr lang="es-CO" sz="1200" dirty="0" err="1" smtClean="0">
                <a:solidFill>
                  <a:srgbClr val="333333"/>
                </a:solidFill>
                <a:latin typeface="Verdana" panose="020B0604030504040204" pitchFamily="34" charset="0"/>
              </a:rPr>
              <a:t>Selector.class:pseudo-class</a:t>
            </a:r>
            <a:r>
              <a:rPr lang="es-CO" sz="1200" dirty="0" smtClean="0">
                <a:solidFill>
                  <a:srgbClr val="333333"/>
                </a:solidFill>
                <a:latin typeface="Verdana" panose="020B0604030504040204" pitchFamily="34" charset="0"/>
              </a:rPr>
              <a:t> </a:t>
            </a:r>
            <a:r>
              <a:rPr lang="es-CO" sz="1200" dirty="0">
                <a:solidFill>
                  <a:srgbClr val="333333"/>
                </a:solidFill>
                <a:latin typeface="Verdana" panose="020B0604030504040204" pitchFamily="34" charset="0"/>
              </a:rPr>
              <a:t>{</a:t>
            </a:r>
            <a:br>
              <a:rPr lang="es-CO" sz="1200" dirty="0">
                <a:solidFill>
                  <a:srgbClr val="333333"/>
                </a:solidFill>
                <a:latin typeface="Verdana" panose="020B0604030504040204" pitchFamily="34" charset="0"/>
              </a:rPr>
            </a:br>
            <a:r>
              <a:rPr lang="es-CO" sz="1200" dirty="0">
                <a:solidFill>
                  <a:srgbClr val="333333"/>
                </a:solidFill>
                <a:latin typeface="Verdana" panose="020B0604030504040204" pitchFamily="34" charset="0"/>
              </a:rPr>
              <a:t>    </a:t>
            </a:r>
            <a:r>
              <a:rPr lang="es-CO" sz="1200" dirty="0" err="1">
                <a:solidFill>
                  <a:srgbClr val="333333"/>
                </a:solidFill>
                <a:latin typeface="Verdana" panose="020B0604030504040204" pitchFamily="34" charset="0"/>
              </a:rPr>
              <a:t>property:value</a:t>
            </a:r>
            <a:r>
              <a:rPr lang="es-CO" sz="1200" dirty="0">
                <a:solidFill>
                  <a:srgbClr val="333333"/>
                </a:solidFill>
                <a:latin typeface="Verdana" panose="020B0604030504040204" pitchFamily="34" charset="0"/>
              </a:rPr>
              <a:t>;</a:t>
            </a:r>
            <a:br>
              <a:rPr lang="es-CO" sz="1200" dirty="0">
                <a:solidFill>
                  <a:srgbClr val="333333"/>
                </a:solidFill>
                <a:latin typeface="Verdana" panose="020B0604030504040204" pitchFamily="34" charset="0"/>
              </a:rPr>
            </a:br>
            <a:r>
              <a:rPr lang="es-CO" sz="1200" dirty="0">
                <a:solidFill>
                  <a:srgbClr val="333333"/>
                </a:solidFill>
                <a:latin typeface="Verdana" panose="020B0604030504040204" pitchFamily="34" charset="0"/>
              </a:rPr>
              <a:t>}</a:t>
            </a:r>
            <a:endParaRPr lang="en-GB" sz="1200" dirty="0">
              <a:solidFill>
                <a:srgbClr val="333333"/>
              </a:solidFill>
              <a:latin typeface="Verdana" panose="020B0604030504040204" pitchFamily="34" charset="0"/>
            </a:endParaRPr>
          </a:p>
          <a:p>
            <a:endParaRPr lang="en-GB" sz="1200" dirty="0">
              <a:solidFill>
                <a:srgbClr val="333333"/>
              </a:solidFill>
              <a:latin typeface="Verdana" panose="020B0604030504040204" pitchFamily="34" charset="0"/>
            </a:endParaRPr>
          </a:p>
        </p:txBody>
      </p:sp>
      <p:cxnSp>
        <p:nvCxnSpPr>
          <p:cNvPr id="59" name="Conector recto de flecha 58"/>
          <p:cNvCxnSpPr/>
          <p:nvPr/>
        </p:nvCxnSpPr>
        <p:spPr>
          <a:xfrm flipH="1">
            <a:off x="9076726" y="6030941"/>
            <a:ext cx="622789" cy="367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CuadroTexto 59"/>
          <p:cNvSpPr txBox="1"/>
          <p:nvPr/>
        </p:nvSpPr>
        <p:spPr>
          <a:xfrm>
            <a:off x="9341863" y="6423796"/>
            <a:ext cx="2100138" cy="430887"/>
          </a:xfrm>
          <a:prstGeom prst="rect">
            <a:avLst/>
          </a:prstGeom>
          <a:noFill/>
        </p:spPr>
        <p:txBody>
          <a:bodyPr wrap="square" rtlCol="0">
            <a:spAutoFit/>
          </a:bodyPr>
          <a:lstStyle/>
          <a:p>
            <a:r>
              <a:rPr lang="en-GB" sz="1100" dirty="0" smtClean="0"/>
              <a:t>Are already predefine in CSS you don’t make up the names</a:t>
            </a:r>
            <a:endParaRPr lang="en-GB" sz="1100" dirty="0"/>
          </a:p>
        </p:txBody>
      </p:sp>
      <p:cxnSp>
        <p:nvCxnSpPr>
          <p:cNvPr id="64" name="Conector recto de flecha 63"/>
          <p:cNvCxnSpPr/>
          <p:nvPr/>
        </p:nvCxnSpPr>
        <p:spPr>
          <a:xfrm flipH="1">
            <a:off x="10785231" y="6131439"/>
            <a:ext cx="27917" cy="292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CuadroTexto 65"/>
          <p:cNvSpPr txBox="1"/>
          <p:nvPr/>
        </p:nvSpPr>
        <p:spPr>
          <a:xfrm>
            <a:off x="8051287" y="5632899"/>
            <a:ext cx="965163" cy="1277273"/>
          </a:xfrm>
          <a:prstGeom prst="rect">
            <a:avLst/>
          </a:prstGeom>
          <a:noFill/>
        </p:spPr>
        <p:txBody>
          <a:bodyPr wrap="square" rtlCol="0">
            <a:spAutoFit/>
          </a:bodyPr>
          <a:lstStyle/>
          <a:p>
            <a:r>
              <a:rPr lang="en-GB" sz="1100" dirty="0" smtClean="0"/>
              <a:t>P</a:t>
            </a:r>
            <a:r>
              <a:rPr lang="es-CO" sz="1100" u="sng" dirty="0" smtClean="0">
                <a:hlinkClick r:id="rId5"/>
              </a:rPr>
              <a:t>:</a:t>
            </a:r>
            <a:r>
              <a:rPr lang="es-CO" sz="1100" u="sng" dirty="0" err="1" smtClean="0">
                <a:hlinkClick r:id="rId5"/>
              </a:rPr>
              <a:t>first-child</a:t>
            </a:r>
            <a:endParaRPr lang="es-CO" sz="1100" u="sng" dirty="0" smtClean="0"/>
          </a:p>
          <a:p>
            <a:endParaRPr lang="es-CO" sz="1100" u="sng" dirty="0"/>
          </a:p>
          <a:p>
            <a:r>
              <a:rPr lang="es-CO" sz="1100" dirty="0" smtClean="0"/>
              <a:t>a:hover</a:t>
            </a:r>
          </a:p>
          <a:p>
            <a:endParaRPr lang="es-CO" sz="1100" u="sng" dirty="0"/>
          </a:p>
          <a:p>
            <a:r>
              <a:rPr lang="en-GB" sz="1100" dirty="0"/>
              <a:t>a</a:t>
            </a:r>
            <a:r>
              <a:rPr lang="en-GB" sz="1100" dirty="0" smtClean="0"/>
              <a:t>:active</a:t>
            </a:r>
          </a:p>
          <a:p>
            <a:endParaRPr lang="en-GB" sz="1100" dirty="0"/>
          </a:p>
          <a:p>
            <a:r>
              <a:rPr lang="en-GB" sz="1100" dirty="0"/>
              <a:t>a</a:t>
            </a:r>
            <a:r>
              <a:rPr lang="en-GB" sz="1100" dirty="0" smtClean="0"/>
              <a:t>:visited</a:t>
            </a:r>
            <a:endParaRPr lang="en-GB" sz="1100" dirty="0"/>
          </a:p>
        </p:txBody>
      </p:sp>
      <p:sp>
        <p:nvSpPr>
          <p:cNvPr id="67" name="Rectángulo 66"/>
          <p:cNvSpPr/>
          <p:nvPr/>
        </p:nvSpPr>
        <p:spPr>
          <a:xfrm>
            <a:off x="4392962" y="5404141"/>
            <a:ext cx="2044149" cy="369332"/>
          </a:xfrm>
          <a:prstGeom prst="rect">
            <a:avLst/>
          </a:prstGeom>
        </p:spPr>
        <p:txBody>
          <a:bodyPr wrap="none">
            <a:spAutoFit/>
          </a:bodyPr>
          <a:lstStyle/>
          <a:p>
            <a:r>
              <a:rPr lang="es-CO" dirty="0" err="1" smtClean="0">
                <a:solidFill>
                  <a:srgbClr val="333333"/>
                </a:solidFill>
                <a:latin typeface="Arial" panose="020B0604020202020204" pitchFamily="34" charset="0"/>
              </a:rPr>
              <a:t>Pseudo-elements</a:t>
            </a:r>
            <a:endParaRPr lang="es-CO" b="0" i="0" dirty="0">
              <a:solidFill>
                <a:srgbClr val="333333"/>
              </a:solidFill>
              <a:effectLst/>
              <a:latin typeface="Arial" panose="020B0604020202020204" pitchFamily="34" charset="0"/>
            </a:endParaRPr>
          </a:p>
        </p:txBody>
      </p:sp>
      <p:sp>
        <p:nvSpPr>
          <p:cNvPr id="68" name="Rectángulo 67"/>
          <p:cNvSpPr/>
          <p:nvPr/>
        </p:nvSpPr>
        <p:spPr>
          <a:xfrm>
            <a:off x="4175121" y="5815059"/>
            <a:ext cx="2378916" cy="646331"/>
          </a:xfrm>
          <a:prstGeom prst="rect">
            <a:avLst/>
          </a:prstGeom>
        </p:spPr>
        <p:txBody>
          <a:bodyPr wrap="square">
            <a:spAutoFit/>
          </a:bodyPr>
          <a:lstStyle/>
          <a:p>
            <a:r>
              <a:rPr lang="es-CO" sz="1200" dirty="0">
                <a:solidFill>
                  <a:srgbClr val="333333"/>
                </a:solidFill>
                <a:latin typeface="Verdana" panose="020B0604030504040204" pitchFamily="34" charset="0"/>
              </a:rPr>
              <a:t>selector::</a:t>
            </a:r>
            <a:r>
              <a:rPr lang="es-CO" sz="1200" dirty="0" err="1">
                <a:solidFill>
                  <a:srgbClr val="333333"/>
                </a:solidFill>
                <a:latin typeface="Verdana" panose="020B0604030504040204" pitchFamily="34" charset="0"/>
              </a:rPr>
              <a:t>pseudo-element</a:t>
            </a:r>
            <a:r>
              <a:rPr lang="es-CO" sz="1200" dirty="0">
                <a:solidFill>
                  <a:srgbClr val="333333"/>
                </a:solidFill>
                <a:latin typeface="Verdana" panose="020B0604030504040204" pitchFamily="34" charset="0"/>
              </a:rPr>
              <a:t> {</a:t>
            </a:r>
            <a:br>
              <a:rPr lang="es-CO" sz="1200" dirty="0">
                <a:solidFill>
                  <a:srgbClr val="333333"/>
                </a:solidFill>
                <a:latin typeface="Verdana" panose="020B0604030504040204" pitchFamily="34" charset="0"/>
              </a:rPr>
            </a:br>
            <a:r>
              <a:rPr lang="es-CO" sz="1200" dirty="0">
                <a:solidFill>
                  <a:srgbClr val="333333"/>
                </a:solidFill>
                <a:latin typeface="Verdana" panose="020B0604030504040204" pitchFamily="34" charset="0"/>
              </a:rPr>
              <a:t>    </a:t>
            </a:r>
            <a:r>
              <a:rPr lang="es-CO" sz="1200" dirty="0" err="1">
                <a:solidFill>
                  <a:srgbClr val="333333"/>
                </a:solidFill>
                <a:latin typeface="Verdana" panose="020B0604030504040204" pitchFamily="34" charset="0"/>
              </a:rPr>
              <a:t>property:value</a:t>
            </a:r>
            <a:r>
              <a:rPr lang="es-CO" sz="1200" dirty="0">
                <a:solidFill>
                  <a:srgbClr val="333333"/>
                </a:solidFill>
                <a:latin typeface="Verdana" panose="020B0604030504040204" pitchFamily="34" charset="0"/>
              </a:rPr>
              <a:t>;</a:t>
            </a:r>
            <a:br>
              <a:rPr lang="es-CO" sz="1200" dirty="0">
                <a:solidFill>
                  <a:srgbClr val="333333"/>
                </a:solidFill>
                <a:latin typeface="Verdana" panose="020B0604030504040204" pitchFamily="34" charset="0"/>
              </a:rPr>
            </a:br>
            <a:r>
              <a:rPr lang="es-CO" sz="1200" dirty="0">
                <a:solidFill>
                  <a:srgbClr val="333333"/>
                </a:solidFill>
                <a:latin typeface="Verdana" panose="020B0604030504040204" pitchFamily="34" charset="0"/>
              </a:rPr>
              <a:t>}</a:t>
            </a:r>
            <a:endParaRPr lang="en-GB" sz="1200" dirty="0">
              <a:solidFill>
                <a:srgbClr val="333333"/>
              </a:solidFill>
              <a:latin typeface="Verdana" panose="020B0604030504040204" pitchFamily="34" charset="0"/>
            </a:endParaRPr>
          </a:p>
        </p:txBody>
      </p:sp>
      <p:sp>
        <p:nvSpPr>
          <p:cNvPr id="69" name="Rectángulo 68"/>
          <p:cNvSpPr/>
          <p:nvPr/>
        </p:nvSpPr>
        <p:spPr>
          <a:xfrm>
            <a:off x="1875162" y="6509963"/>
            <a:ext cx="1544012" cy="276999"/>
          </a:xfrm>
          <a:prstGeom prst="rect">
            <a:avLst/>
          </a:prstGeom>
        </p:spPr>
        <p:txBody>
          <a:bodyPr wrap="none">
            <a:spAutoFit/>
          </a:bodyPr>
          <a:lstStyle/>
          <a:p>
            <a:r>
              <a:rPr lang="es-CO" sz="1200" dirty="0">
                <a:solidFill>
                  <a:srgbClr val="A52A2A"/>
                </a:solidFill>
                <a:latin typeface="Consolas" panose="020B0609020204030204" pitchFamily="49" charset="0"/>
              </a:rPr>
              <a:t>p::first-line </a:t>
            </a:r>
            <a:r>
              <a:rPr lang="es-CO" sz="1200" dirty="0" smtClean="0">
                <a:solidFill>
                  <a:srgbClr val="000000"/>
                </a:solidFill>
                <a:latin typeface="Consolas" panose="020B0609020204030204" pitchFamily="49" charset="0"/>
              </a:rPr>
              <a:t>{}</a:t>
            </a:r>
            <a:endParaRPr lang="en-GB" sz="1200" dirty="0"/>
          </a:p>
        </p:txBody>
      </p:sp>
      <p:sp>
        <p:nvSpPr>
          <p:cNvPr id="70" name="Rectángulo 69"/>
          <p:cNvSpPr/>
          <p:nvPr/>
        </p:nvSpPr>
        <p:spPr>
          <a:xfrm>
            <a:off x="1955287" y="5680053"/>
            <a:ext cx="6096000" cy="830997"/>
          </a:xfrm>
          <a:prstGeom prst="rect">
            <a:avLst/>
          </a:prstGeom>
        </p:spPr>
        <p:txBody>
          <a:bodyPr>
            <a:spAutoFit/>
          </a:bodyPr>
          <a:lstStyle/>
          <a:p>
            <a:r>
              <a:rPr lang="en-US" sz="1200" dirty="0">
                <a:solidFill>
                  <a:srgbClr val="A52A2A"/>
                </a:solidFill>
                <a:latin typeface="Consolas" panose="020B0609020204030204" pitchFamily="49" charset="0"/>
              </a:rPr>
              <a:t>p::first-letter </a:t>
            </a:r>
            <a:r>
              <a:rPr lang="en-US" sz="1200" dirty="0">
                <a:solidFill>
                  <a:srgbClr val="000000"/>
                </a:solidFill>
                <a:latin typeface="Consolas" panose="020B0609020204030204" pitchFamily="49" charset="0"/>
              </a:rPr>
              <a:t>{</a:t>
            </a:r>
            <a:r>
              <a:rPr lang="en-US" sz="1200" dirty="0"/>
              <a:t/>
            </a:r>
            <a:br>
              <a:rPr lang="en-US" sz="1200" dirty="0"/>
            </a:b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color:</a:t>
            </a:r>
            <a:r>
              <a:rPr lang="en-US" sz="1200" dirty="0">
                <a:solidFill>
                  <a:srgbClr val="0000CD"/>
                </a:solidFill>
                <a:latin typeface="Consolas" panose="020B0609020204030204" pitchFamily="49" charset="0"/>
              </a:rPr>
              <a:t> #ff0000;</a:t>
            </a:r>
            <a:r>
              <a:rPr lang="en-US" sz="1200" dirty="0"/>
              <a:t/>
            </a:r>
            <a:br>
              <a:rPr lang="en-US" sz="1200" dirty="0"/>
            </a:b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font-size:</a:t>
            </a:r>
            <a:r>
              <a:rPr lang="en-US" sz="1200" dirty="0">
                <a:solidFill>
                  <a:srgbClr val="0000CD"/>
                </a:solidFill>
                <a:latin typeface="Consolas" panose="020B0609020204030204" pitchFamily="49" charset="0"/>
              </a:rPr>
              <a:t> xx-large;</a:t>
            </a:r>
            <a:r>
              <a:rPr lang="en-US" sz="1200" dirty="0"/>
              <a:t/>
            </a:r>
            <a:br>
              <a:rPr lang="en-US" sz="1200" dirty="0"/>
            </a:br>
            <a:r>
              <a:rPr lang="en-US" sz="1200" dirty="0">
                <a:solidFill>
                  <a:srgbClr val="000000"/>
                </a:solidFill>
                <a:latin typeface="Consolas" panose="020B0609020204030204" pitchFamily="49" charset="0"/>
              </a:rPr>
              <a:t>}</a:t>
            </a:r>
            <a:endParaRPr lang="en-GB" sz="1200" dirty="0"/>
          </a:p>
        </p:txBody>
      </p:sp>
      <p:cxnSp>
        <p:nvCxnSpPr>
          <p:cNvPr id="71" name="Conector recto de flecha 70"/>
          <p:cNvCxnSpPr/>
          <p:nvPr/>
        </p:nvCxnSpPr>
        <p:spPr>
          <a:xfrm flipH="1">
            <a:off x="3995202" y="5656325"/>
            <a:ext cx="297449" cy="181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Rectángulo 73"/>
          <p:cNvSpPr/>
          <p:nvPr/>
        </p:nvSpPr>
        <p:spPr>
          <a:xfrm>
            <a:off x="111104" y="5734704"/>
            <a:ext cx="1716736" cy="830997"/>
          </a:xfrm>
          <a:prstGeom prst="rect">
            <a:avLst/>
          </a:prstGeom>
        </p:spPr>
        <p:txBody>
          <a:bodyPr wrap="square">
            <a:spAutoFit/>
          </a:bodyPr>
          <a:lstStyle/>
          <a:p>
            <a:r>
              <a:rPr lang="es-CO" sz="1200" dirty="0">
                <a:solidFill>
                  <a:srgbClr val="A52A2A"/>
                </a:solidFill>
                <a:latin typeface="Consolas" panose="020B0609020204030204" pitchFamily="49" charset="0"/>
              </a:rPr>
              <a:t>h1::</a:t>
            </a:r>
            <a:r>
              <a:rPr lang="es-CO" sz="1200" dirty="0" err="1">
                <a:solidFill>
                  <a:srgbClr val="A52A2A"/>
                </a:solidFill>
                <a:latin typeface="Consolas" panose="020B0609020204030204" pitchFamily="49" charset="0"/>
              </a:rPr>
              <a:t>before</a:t>
            </a:r>
            <a:r>
              <a:rPr lang="es-CO" sz="1200" dirty="0">
                <a:solidFill>
                  <a:srgbClr val="A52A2A"/>
                </a:solidFill>
                <a:latin typeface="Consolas" panose="020B0609020204030204" pitchFamily="49" charset="0"/>
              </a:rPr>
              <a:t>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content</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url</a:t>
            </a:r>
            <a:r>
              <a:rPr lang="es-CO" sz="1200" dirty="0">
                <a:solidFill>
                  <a:srgbClr val="0000CD"/>
                </a:solidFill>
                <a:latin typeface="Consolas" panose="020B0609020204030204" pitchFamily="49" charset="0"/>
              </a:rPr>
              <a:t>(smiley.gif);</a:t>
            </a:r>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75" name="Rectángulo 74"/>
          <p:cNvSpPr/>
          <p:nvPr/>
        </p:nvSpPr>
        <p:spPr>
          <a:xfrm>
            <a:off x="248172" y="4923677"/>
            <a:ext cx="6096000" cy="769441"/>
          </a:xfrm>
          <a:prstGeom prst="rect">
            <a:avLst/>
          </a:prstGeom>
        </p:spPr>
        <p:txBody>
          <a:bodyPr>
            <a:spAutoFit/>
          </a:bodyPr>
          <a:lstStyle/>
          <a:p>
            <a:r>
              <a:rPr lang="en-US" sz="1100" dirty="0">
                <a:solidFill>
                  <a:srgbClr val="A52A2A"/>
                </a:solidFill>
                <a:latin typeface="Consolas" panose="020B0609020204030204" pitchFamily="49" charset="0"/>
              </a:rPr>
              <a:t>::selection </a:t>
            </a:r>
            <a:r>
              <a:rPr lang="en-US" sz="1100" dirty="0">
                <a:solidFill>
                  <a:srgbClr val="000000"/>
                </a:solidFill>
                <a:latin typeface="Consolas" panose="020B0609020204030204" pitchFamily="49" charset="0"/>
              </a:rPr>
              <a:t>{</a:t>
            </a:r>
            <a:r>
              <a:rPr lang="en-US" sz="1100" dirty="0"/>
              <a:t/>
            </a:r>
            <a:br>
              <a:rPr lang="en-US" sz="1100" dirty="0"/>
            </a:br>
            <a:r>
              <a:rPr lang="en-US" sz="1100" dirty="0">
                <a:solidFill>
                  <a:srgbClr val="000000"/>
                </a:solidFill>
                <a:latin typeface="Consolas" panose="020B0609020204030204" pitchFamily="49" charset="0"/>
              </a:rPr>
              <a:t>    </a:t>
            </a:r>
            <a:r>
              <a:rPr lang="en-US" sz="1100" dirty="0">
                <a:solidFill>
                  <a:srgbClr val="FF0000"/>
                </a:solidFill>
                <a:latin typeface="Consolas" panose="020B0609020204030204" pitchFamily="49" charset="0"/>
              </a:rPr>
              <a:t>color:</a:t>
            </a:r>
            <a:r>
              <a:rPr lang="en-US" sz="1100" dirty="0">
                <a:solidFill>
                  <a:srgbClr val="0000CD"/>
                </a:solidFill>
                <a:latin typeface="Consolas" panose="020B0609020204030204" pitchFamily="49" charset="0"/>
              </a:rPr>
              <a:t> red;</a:t>
            </a:r>
            <a:r>
              <a:rPr lang="en-US" sz="1100" dirty="0">
                <a:solidFill>
                  <a:srgbClr val="000000"/>
                </a:solidFill>
                <a:latin typeface="Consolas" panose="020B0609020204030204" pitchFamily="49" charset="0"/>
              </a:rPr>
              <a:t> </a:t>
            </a:r>
            <a:r>
              <a:rPr lang="en-US" sz="1100" dirty="0"/>
              <a:t/>
            </a:r>
            <a:br>
              <a:rPr lang="en-US" sz="1100" dirty="0"/>
            </a:br>
            <a:r>
              <a:rPr lang="en-US" sz="1100" dirty="0">
                <a:solidFill>
                  <a:srgbClr val="000000"/>
                </a:solidFill>
                <a:latin typeface="Consolas" panose="020B0609020204030204" pitchFamily="49" charset="0"/>
              </a:rPr>
              <a:t>    </a:t>
            </a:r>
            <a:r>
              <a:rPr lang="en-US" sz="1100" dirty="0">
                <a:solidFill>
                  <a:srgbClr val="FF0000"/>
                </a:solidFill>
                <a:latin typeface="Consolas" panose="020B0609020204030204" pitchFamily="49" charset="0"/>
              </a:rPr>
              <a:t>background:</a:t>
            </a:r>
            <a:r>
              <a:rPr lang="en-US" sz="1100" dirty="0">
                <a:solidFill>
                  <a:srgbClr val="0000CD"/>
                </a:solidFill>
                <a:latin typeface="Consolas" panose="020B0609020204030204" pitchFamily="49" charset="0"/>
              </a:rPr>
              <a:t> yellow;</a:t>
            </a:r>
            <a:r>
              <a:rPr lang="en-US" sz="1100" dirty="0"/>
              <a:t/>
            </a:r>
            <a:br>
              <a:rPr lang="en-US" sz="1100" dirty="0"/>
            </a:br>
            <a:r>
              <a:rPr lang="en-US" sz="1100" dirty="0">
                <a:solidFill>
                  <a:srgbClr val="000000"/>
                </a:solidFill>
                <a:latin typeface="Consolas" panose="020B0609020204030204" pitchFamily="49" charset="0"/>
              </a:rPr>
              <a:t>}</a:t>
            </a:r>
            <a:endParaRPr lang="en-GB" sz="1100" dirty="0"/>
          </a:p>
        </p:txBody>
      </p:sp>
      <p:sp>
        <p:nvSpPr>
          <p:cNvPr id="76" name="Rectángulo 75"/>
          <p:cNvSpPr/>
          <p:nvPr/>
        </p:nvSpPr>
        <p:spPr>
          <a:xfrm>
            <a:off x="6153609" y="80767"/>
            <a:ext cx="4882555" cy="276999"/>
          </a:xfrm>
          <a:prstGeom prst="rect">
            <a:avLst/>
          </a:prstGeom>
        </p:spPr>
        <p:txBody>
          <a:bodyPr wrap="square">
            <a:spAutoFit/>
          </a:bodyPr>
          <a:lstStyle/>
          <a:p>
            <a:r>
              <a:rPr lang="en-GB" sz="1200" dirty="0"/>
              <a:t>http://www.w3schools.com/css/tryit.asp?filename=trycss_image_gallery</a:t>
            </a:r>
          </a:p>
        </p:txBody>
      </p:sp>
      <p:sp>
        <p:nvSpPr>
          <p:cNvPr id="77" name="Rectángulo 76"/>
          <p:cNvSpPr/>
          <p:nvPr/>
        </p:nvSpPr>
        <p:spPr>
          <a:xfrm>
            <a:off x="9858961" y="1875713"/>
            <a:ext cx="2121158" cy="369332"/>
          </a:xfrm>
          <a:prstGeom prst="rect">
            <a:avLst/>
          </a:prstGeom>
        </p:spPr>
        <p:txBody>
          <a:bodyPr wrap="none">
            <a:spAutoFit/>
          </a:bodyPr>
          <a:lstStyle/>
          <a:p>
            <a:r>
              <a:rPr lang="es-CO" dirty="0">
                <a:solidFill>
                  <a:srgbClr val="333333"/>
                </a:solidFill>
                <a:latin typeface="Arial" panose="020B0604020202020204" pitchFamily="34" charset="0"/>
              </a:rPr>
              <a:t> </a:t>
            </a:r>
            <a:r>
              <a:rPr lang="es-CO" dirty="0" err="1">
                <a:solidFill>
                  <a:srgbClr val="333333"/>
                </a:solidFill>
                <a:latin typeface="Arial" panose="020B0604020202020204" pitchFamily="34" charset="0"/>
              </a:rPr>
              <a:t>Attribute</a:t>
            </a:r>
            <a:r>
              <a:rPr lang="es-CO" dirty="0">
                <a:solidFill>
                  <a:srgbClr val="333333"/>
                </a:solidFill>
                <a:latin typeface="Arial" panose="020B0604020202020204" pitchFamily="34" charset="0"/>
              </a:rPr>
              <a:t> </a:t>
            </a:r>
            <a:r>
              <a:rPr lang="es-CO" dirty="0" err="1" smtClean="0">
                <a:solidFill>
                  <a:srgbClr val="333333"/>
                </a:solidFill>
                <a:latin typeface="Arial" panose="020B0604020202020204" pitchFamily="34" charset="0"/>
              </a:rPr>
              <a:t>Selectors</a:t>
            </a:r>
            <a:endParaRPr lang="es-CO" dirty="0" smtClean="0">
              <a:solidFill>
                <a:srgbClr val="333333"/>
              </a:solidFill>
              <a:latin typeface="Arial" panose="020B0604020202020204" pitchFamily="34" charset="0"/>
            </a:endParaRPr>
          </a:p>
        </p:txBody>
      </p:sp>
      <p:cxnSp>
        <p:nvCxnSpPr>
          <p:cNvPr id="79" name="Conector recto de flecha 78"/>
          <p:cNvCxnSpPr>
            <a:stCxn id="9" idx="3"/>
          </p:cNvCxnSpPr>
          <p:nvPr/>
        </p:nvCxnSpPr>
        <p:spPr>
          <a:xfrm>
            <a:off x="8093298" y="1439056"/>
            <a:ext cx="1654441" cy="383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6331844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422031" y="272705"/>
            <a:ext cx="3153507"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The CSS properties</a:t>
            </a:r>
            <a:endParaRPr lang="en-GB" sz="2400" b="1" dirty="0">
              <a:latin typeface="Gotham Light" pitchFamily="50" charset="0"/>
              <a:cs typeface="Gotham Light" pitchFamily="50" charset="0"/>
            </a:endParaRPr>
          </a:p>
        </p:txBody>
      </p:sp>
      <p:pic>
        <p:nvPicPr>
          <p:cNvPr id="6"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28" descr="http://4.bp.blogspot.com/-v9sfR-Tmcww/UuppSBoOlTI/AAAAAAAAABo/3Vtrw2iQlbM/s1600/w3schools.com_02.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6" descr="http://wpsites.net/wp-content/uploads/2011/08/What-Is-CSS.png"/>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l="25782" t="16797" b="24665"/>
          <a:stretch/>
        </p:blipFill>
        <p:spPr bwMode="auto">
          <a:xfrm>
            <a:off x="4797251" y="337777"/>
            <a:ext cx="3804976" cy="1500554"/>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ángulo 1"/>
          <p:cNvSpPr/>
          <p:nvPr/>
        </p:nvSpPr>
        <p:spPr>
          <a:xfrm>
            <a:off x="879230" y="2413753"/>
            <a:ext cx="3918021" cy="738664"/>
          </a:xfrm>
          <a:prstGeom prst="rect">
            <a:avLst/>
          </a:prstGeom>
        </p:spPr>
        <p:txBody>
          <a:bodyPr wrap="square">
            <a:spAutoFit/>
          </a:bodyPr>
          <a:lstStyle/>
          <a:p>
            <a:r>
              <a:rPr lang="es-CO" sz="1400" dirty="0" smtClean="0">
                <a:solidFill>
                  <a:srgbClr val="A52A2A"/>
                </a:solidFill>
                <a:latin typeface="Consolas" panose="020B0609020204030204" pitchFamily="49" charset="0"/>
              </a:rPr>
              <a:t>.</a:t>
            </a:r>
            <a:r>
              <a:rPr lang="es-CO" sz="1400" dirty="0" err="1" smtClean="0">
                <a:solidFill>
                  <a:srgbClr val="A52A2A"/>
                </a:solidFill>
                <a:latin typeface="Consolas" panose="020B0609020204030204" pitchFamily="49" charset="0"/>
              </a:rPr>
              <a:t>body</a:t>
            </a:r>
            <a:r>
              <a:rPr lang="es-CO" sz="1400" dirty="0">
                <a:solidFill>
                  <a:srgbClr val="A52A2A"/>
                </a:solidFill>
                <a:latin typeface="Consolas" panose="020B0609020204030204" pitchFamily="49" charset="0"/>
              </a:rPr>
              <a:t> </a:t>
            </a:r>
            <a:r>
              <a:rPr lang="es-CO" sz="1400" dirty="0">
                <a:solidFill>
                  <a:srgbClr val="000000"/>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background</a:t>
            </a:r>
            <a:r>
              <a:rPr lang="es-CO" sz="1400" dirty="0">
                <a:solidFill>
                  <a:srgbClr val="FF0000"/>
                </a:solidFill>
                <a:latin typeface="Consolas" panose="020B0609020204030204" pitchFamily="49" charset="0"/>
              </a:rPr>
              <a:t>-color:</a:t>
            </a:r>
            <a:r>
              <a:rPr lang="es-CO" sz="1400" dirty="0">
                <a:solidFill>
                  <a:srgbClr val="0000CD"/>
                </a:solidFill>
                <a:latin typeface="Consolas" panose="020B0609020204030204" pitchFamily="49" charset="0"/>
              </a:rPr>
              <a:t> #b0c4de</a:t>
            </a:r>
            <a:r>
              <a:rPr lang="es-CO" sz="1400" dirty="0" smtClean="0">
                <a:solidFill>
                  <a:srgbClr val="0000CD"/>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a:t>
            </a:r>
            <a:endParaRPr lang="en-GB" sz="1400" dirty="0"/>
          </a:p>
        </p:txBody>
      </p:sp>
      <p:sp>
        <p:nvSpPr>
          <p:cNvPr id="3" name="Rectángulo 2"/>
          <p:cNvSpPr/>
          <p:nvPr/>
        </p:nvSpPr>
        <p:spPr>
          <a:xfrm>
            <a:off x="751237" y="3448276"/>
            <a:ext cx="3504239" cy="954107"/>
          </a:xfrm>
          <a:prstGeom prst="rect">
            <a:avLst/>
          </a:prstGeom>
        </p:spPr>
        <p:txBody>
          <a:bodyPr wrap="square">
            <a:spAutoFit/>
          </a:bodyPr>
          <a:lstStyle/>
          <a:p>
            <a:r>
              <a:rPr lang="es-CO" sz="1400" dirty="0" smtClean="0">
                <a:solidFill>
                  <a:srgbClr val="FF0000"/>
                </a:solidFill>
                <a:latin typeface="Consolas" panose="020B0609020204030204" pitchFamily="49" charset="0"/>
              </a:rPr>
              <a:t>.</a:t>
            </a:r>
            <a:r>
              <a:rPr lang="es-CO" sz="1400" dirty="0" err="1" smtClean="0">
                <a:solidFill>
                  <a:srgbClr val="FF0000"/>
                </a:solidFill>
                <a:latin typeface="Consolas" panose="020B0609020204030204" pitchFamily="49" charset="0"/>
              </a:rPr>
              <a:t>body</a:t>
            </a:r>
            <a:r>
              <a:rPr lang="es-CO" sz="1400" dirty="0">
                <a:solidFill>
                  <a:srgbClr val="FF0000"/>
                </a:solidFill>
                <a:latin typeface="Consolas" panose="020B0609020204030204" pitchFamily="49" charset="0"/>
              </a:rPr>
              <a:t> </a:t>
            </a:r>
            <a:r>
              <a:rPr lang="es-CO" sz="1400" dirty="0" smtClean="0">
                <a:solidFill>
                  <a:srgbClr val="FF0000"/>
                </a:solidFill>
                <a:latin typeface="Consolas" panose="020B0609020204030204" pitchFamily="49" charset="0"/>
              </a:rPr>
              <a:t>{</a:t>
            </a:r>
          </a:p>
          <a:p>
            <a:r>
              <a:rPr lang="es-CO" sz="1400" dirty="0" err="1" smtClean="0">
                <a:solidFill>
                  <a:srgbClr val="FF0000"/>
                </a:solidFill>
                <a:latin typeface="Consolas" panose="020B0609020204030204" pitchFamily="49" charset="0"/>
              </a:rPr>
              <a:t>background-image</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a:t>
            </a:r>
            <a:r>
              <a:rPr lang="es-CO" sz="1400" dirty="0" err="1">
                <a:solidFill>
                  <a:srgbClr val="0000CD"/>
                </a:solidFill>
                <a:latin typeface="Consolas" panose="020B0609020204030204" pitchFamily="49" charset="0"/>
              </a:rPr>
              <a:t>url</a:t>
            </a:r>
            <a:r>
              <a:rPr lang="es-CO" sz="1400" dirty="0">
                <a:solidFill>
                  <a:srgbClr val="0000CD"/>
                </a:solidFill>
                <a:latin typeface="Consolas" panose="020B0609020204030204" pitchFamily="49" charset="0"/>
              </a:rPr>
              <a:t>("paper.gif</a:t>
            </a:r>
            <a:r>
              <a:rPr lang="es-CO" sz="1400" dirty="0" smtClean="0">
                <a:solidFill>
                  <a:srgbClr val="0000CD"/>
                </a:solidFill>
                <a:latin typeface="Consolas" panose="020B0609020204030204" pitchFamily="49" charset="0"/>
              </a:rPr>
              <a:t>");</a:t>
            </a:r>
            <a:endParaRPr lang="es-CO" sz="1400" dirty="0">
              <a:solidFill>
                <a:srgbClr val="0000CD"/>
              </a:solidFill>
              <a:latin typeface="Consolas" panose="020B0609020204030204" pitchFamily="49" charset="0"/>
            </a:endParaRPr>
          </a:p>
          <a:p>
            <a:r>
              <a:rPr lang="es-CO" sz="1400" dirty="0" smtClean="0">
                <a:solidFill>
                  <a:srgbClr val="0000CD"/>
                </a:solidFill>
                <a:latin typeface="Consolas" panose="020B0609020204030204" pitchFamily="49" charset="0"/>
              </a:rPr>
              <a:t>}</a:t>
            </a:r>
            <a:endParaRPr lang="en-GB" sz="1400" dirty="0"/>
          </a:p>
        </p:txBody>
      </p:sp>
      <p:sp>
        <p:nvSpPr>
          <p:cNvPr id="8" name="Rectángulo 7"/>
          <p:cNvSpPr/>
          <p:nvPr/>
        </p:nvSpPr>
        <p:spPr>
          <a:xfrm>
            <a:off x="751237" y="4698243"/>
            <a:ext cx="3504238" cy="1815882"/>
          </a:xfrm>
          <a:prstGeom prst="rect">
            <a:avLst/>
          </a:prstGeom>
        </p:spPr>
        <p:txBody>
          <a:bodyPr wrap="square">
            <a:spAutoFit/>
          </a:bodyPr>
          <a:lstStyle/>
          <a:p>
            <a:r>
              <a:rPr lang="en-US" sz="1400" dirty="0">
                <a:solidFill>
                  <a:srgbClr val="A52A2A"/>
                </a:solidFill>
                <a:latin typeface="Consolas" panose="020B0609020204030204" pitchFamily="49" charset="0"/>
              </a:rPr>
              <a:t>body </a:t>
            </a:r>
            <a:r>
              <a:rPr lang="en-US" sz="1400" dirty="0">
                <a:solidFill>
                  <a:srgbClr val="000000"/>
                </a:solidFill>
                <a:latin typeface="Consolas" panose="020B0609020204030204" pitchFamily="49" charset="0"/>
              </a:rPr>
              <a:t>{</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background-image:</a:t>
            </a:r>
            <a:r>
              <a:rPr lang="en-US" sz="1400" dirty="0">
                <a:solidFill>
                  <a:srgbClr val="0000CD"/>
                </a:solidFill>
                <a:latin typeface="Consolas" panose="020B0609020204030204" pitchFamily="49" charset="0"/>
              </a:rPr>
              <a:t> </a:t>
            </a:r>
            <a:r>
              <a:rPr lang="en-US" sz="1400" dirty="0" err="1">
                <a:solidFill>
                  <a:srgbClr val="0000CD"/>
                </a:solidFill>
                <a:latin typeface="Consolas" panose="020B0609020204030204" pitchFamily="49" charset="0"/>
              </a:rPr>
              <a:t>url</a:t>
            </a:r>
            <a:r>
              <a:rPr lang="en-US" sz="1400" dirty="0">
                <a:solidFill>
                  <a:srgbClr val="0000CD"/>
                </a:solidFill>
                <a:latin typeface="Consolas" panose="020B0609020204030204" pitchFamily="49" charset="0"/>
              </a:rPr>
              <a:t>("gradient_bg.png");</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background-repeat:</a:t>
            </a:r>
            <a:r>
              <a:rPr lang="en-US" sz="1400" dirty="0">
                <a:solidFill>
                  <a:srgbClr val="0000CD"/>
                </a:solidFill>
                <a:latin typeface="Consolas" panose="020B0609020204030204" pitchFamily="49" charset="0"/>
              </a:rPr>
              <a:t> repeat-x</a:t>
            </a:r>
            <a:r>
              <a:rPr lang="en-US" sz="1400" dirty="0" smtClean="0">
                <a:solidFill>
                  <a:srgbClr val="0000CD"/>
                </a:solidFill>
                <a:latin typeface="Consolas" panose="020B0609020204030204" pitchFamily="49" charset="0"/>
              </a:rPr>
              <a:t>; /* it could be also repeat-x to repeat the image over the vertical angle */</a:t>
            </a:r>
            <a:r>
              <a:rPr lang="en-US" sz="1400" dirty="0"/>
              <a:t/>
            </a:r>
            <a:br>
              <a:rPr lang="en-US" sz="1400" dirty="0"/>
            </a:br>
            <a:r>
              <a:rPr lang="en-US" sz="1400" dirty="0">
                <a:solidFill>
                  <a:srgbClr val="000000"/>
                </a:solidFill>
                <a:latin typeface="Consolas" panose="020B0609020204030204" pitchFamily="49" charset="0"/>
              </a:rPr>
              <a:t>}</a:t>
            </a:r>
            <a:endParaRPr lang="en-GB" sz="1400" dirty="0"/>
          </a:p>
        </p:txBody>
      </p:sp>
      <p:sp>
        <p:nvSpPr>
          <p:cNvPr id="9" name="CuadroTexto 8"/>
          <p:cNvSpPr txBox="1"/>
          <p:nvPr/>
        </p:nvSpPr>
        <p:spPr>
          <a:xfrm>
            <a:off x="422031" y="1920392"/>
            <a:ext cx="3153507" cy="400110"/>
          </a:xfrm>
          <a:prstGeom prst="rect">
            <a:avLst/>
          </a:prstGeom>
          <a:noFill/>
        </p:spPr>
        <p:txBody>
          <a:bodyPr wrap="square" rtlCol="0">
            <a:spAutoFit/>
          </a:bodyPr>
          <a:lstStyle/>
          <a:p>
            <a:r>
              <a:rPr lang="en-GB" sz="2000" dirty="0" smtClean="0">
                <a:latin typeface="Gotham Light" pitchFamily="50" charset="0"/>
                <a:cs typeface="Gotham Light" pitchFamily="50" charset="0"/>
              </a:rPr>
              <a:t>Background</a:t>
            </a:r>
            <a:endParaRPr lang="en-GB" sz="2000" b="1" dirty="0">
              <a:latin typeface="Gotham Light" pitchFamily="50" charset="0"/>
              <a:cs typeface="Gotham Light" pitchFamily="50" charset="0"/>
            </a:endParaRPr>
          </a:p>
        </p:txBody>
      </p:sp>
      <p:sp>
        <p:nvSpPr>
          <p:cNvPr id="10" name="CuadroTexto 9"/>
          <p:cNvSpPr txBox="1"/>
          <p:nvPr/>
        </p:nvSpPr>
        <p:spPr>
          <a:xfrm>
            <a:off x="5122985" y="1920392"/>
            <a:ext cx="3153507" cy="400110"/>
          </a:xfrm>
          <a:prstGeom prst="rect">
            <a:avLst/>
          </a:prstGeom>
          <a:noFill/>
        </p:spPr>
        <p:txBody>
          <a:bodyPr wrap="square" rtlCol="0">
            <a:spAutoFit/>
          </a:bodyPr>
          <a:lstStyle/>
          <a:p>
            <a:r>
              <a:rPr lang="en-GB" sz="2000" dirty="0" smtClean="0">
                <a:latin typeface="Gotham Light" pitchFamily="50" charset="0"/>
                <a:cs typeface="Gotham Light" pitchFamily="50" charset="0"/>
              </a:rPr>
              <a:t>Text formatting</a:t>
            </a:r>
            <a:endParaRPr lang="en-GB" sz="2000" b="1" dirty="0">
              <a:latin typeface="Gotham Light" pitchFamily="50" charset="0"/>
              <a:cs typeface="Gotham Light" pitchFamily="50" charset="0"/>
            </a:endParaRPr>
          </a:p>
        </p:txBody>
      </p:sp>
      <p:cxnSp>
        <p:nvCxnSpPr>
          <p:cNvPr id="12" name="Conector recto 11"/>
          <p:cNvCxnSpPr/>
          <p:nvPr/>
        </p:nvCxnSpPr>
        <p:spPr>
          <a:xfrm>
            <a:off x="4255475" y="1920392"/>
            <a:ext cx="0" cy="4593733"/>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Conector recto 12"/>
          <p:cNvCxnSpPr/>
          <p:nvPr/>
        </p:nvCxnSpPr>
        <p:spPr>
          <a:xfrm>
            <a:off x="7866183" y="1920392"/>
            <a:ext cx="0" cy="4593733"/>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4" name="Rectángulo 13"/>
          <p:cNvSpPr/>
          <p:nvPr/>
        </p:nvSpPr>
        <p:spPr>
          <a:xfrm>
            <a:off x="4528576" y="2280977"/>
            <a:ext cx="2740687" cy="830997"/>
          </a:xfrm>
          <a:prstGeom prst="rect">
            <a:avLst/>
          </a:prstGeom>
        </p:spPr>
        <p:txBody>
          <a:bodyPr wrap="square">
            <a:spAutoFit/>
          </a:bodyPr>
          <a:lstStyle/>
          <a:p>
            <a:r>
              <a:rPr lang="es-CO" sz="1200" dirty="0">
                <a:solidFill>
                  <a:srgbClr val="A52A2A"/>
                </a:solidFill>
                <a:latin typeface="Consolas" panose="020B0609020204030204" pitchFamily="49" charset="0"/>
              </a:rPr>
              <a:t>h1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a:solidFill>
                  <a:srgbClr val="FF0000"/>
                </a:solidFill>
                <a:latin typeface="Consolas" panose="020B0609020204030204" pitchFamily="49" charset="0"/>
              </a:rPr>
              <a:t>color:</a:t>
            </a:r>
            <a:r>
              <a:rPr lang="es-CO" sz="1200" dirty="0">
                <a:solidFill>
                  <a:srgbClr val="0000CD"/>
                </a:solidFill>
                <a:latin typeface="Consolas" panose="020B0609020204030204" pitchFamily="49" charset="0"/>
              </a:rPr>
              <a:t> #00ff00</a:t>
            </a:r>
            <a:r>
              <a:rPr lang="es-CO" sz="1200" dirty="0" smtClean="0">
                <a:solidFill>
                  <a:srgbClr val="0000CD"/>
                </a:solidFill>
                <a:latin typeface="Consolas" panose="020B0609020204030204" pitchFamily="49" charset="0"/>
              </a:rPr>
              <a:t>;</a:t>
            </a:r>
          </a:p>
          <a:p>
            <a:r>
              <a:rPr lang="es-CO" sz="1200" dirty="0" smtClean="0">
                <a:solidFill>
                  <a:srgbClr val="FF0000"/>
                </a:solidFill>
                <a:latin typeface="Consolas" panose="020B0609020204030204" pitchFamily="49" charset="0"/>
              </a:rPr>
              <a:t>    </a:t>
            </a:r>
            <a:r>
              <a:rPr lang="es-CO" sz="1200" dirty="0" err="1" smtClean="0">
                <a:solidFill>
                  <a:srgbClr val="FF0000"/>
                </a:solidFill>
                <a:latin typeface="Consolas" panose="020B0609020204030204" pitchFamily="49" charset="0"/>
              </a:rPr>
              <a:t>font-size</a:t>
            </a:r>
            <a:r>
              <a:rPr lang="es-CO" sz="1200" dirty="0">
                <a:solidFill>
                  <a:srgbClr val="FF0000"/>
                </a:solidFill>
                <a:latin typeface="Consolas" panose="020B0609020204030204" pitchFamily="49" charset="0"/>
              </a:rPr>
              <a:t>: 40px;</a:t>
            </a:r>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15" name="Rectángulo 14"/>
          <p:cNvSpPr/>
          <p:nvPr/>
        </p:nvSpPr>
        <p:spPr>
          <a:xfrm>
            <a:off x="4572958" y="3031859"/>
            <a:ext cx="3175993" cy="830997"/>
          </a:xfrm>
          <a:prstGeom prst="rect">
            <a:avLst/>
          </a:prstGeom>
        </p:spPr>
        <p:txBody>
          <a:bodyPr wrap="square">
            <a:spAutoFit/>
          </a:bodyPr>
          <a:lstStyle/>
          <a:p>
            <a:r>
              <a:rPr lang="es-CO" sz="1200" dirty="0" err="1">
                <a:solidFill>
                  <a:srgbClr val="A52A2A"/>
                </a:solidFill>
                <a:latin typeface="Consolas" panose="020B0609020204030204" pitchFamily="49" charset="0"/>
              </a:rPr>
              <a:t>p.date</a:t>
            </a:r>
            <a:r>
              <a:rPr lang="es-CO" sz="1200" dirty="0">
                <a:solidFill>
                  <a:srgbClr val="A52A2A"/>
                </a:solidFill>
                <a:latin typeface="Consolas" panose="020B0609020204030204" pitchFamily="49" charset="0"/>
              </a:rPr>
              <a:t>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text-align</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right</a:t>
            </a:r>
            <a:r>
              <a:rPr lang="es-CO" sz="1200" dirty="0" smtClean="0">
                <a:solidFill>
                  <a:srgbClr val="0000CD"/>
                </a:solidFill>
                <a:latin typeface="Consolas" panose="020B0609020204030204" pitchFamily="49" charset="0"/>
              </a:rPr>
              <a:t>;</a:t>
            </a:r>
          </a:p>
          <a:p>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16" name="CuadroTexto 15"/>
          <p:cNvSpPr txBox="1"/>
          <p:nvPr/>
        </p:nvSpPr>
        <p:spPr>
          <a:xfrm>
            <a:off x="422031" y="894840"/>
            <a:ext cx="4161690" cy="954107"/>
          </a:xfrm>
          <a:prstGeom prst="rect">
            <a:avLst/>
          </a:prstGeom>
          <a:noFill/>
        </p:spPr>
        <p:txBody>
          <a:bodyPr wrap="square" rtlCol="0">
            <a:spAutoFit/>
          </a:bodyPr>
          <a:lstStyle/>
          <a:p>
            <a:r>
              <a:rPr lang="en-GB" sz="1400" dirty="0" smtClean="0">
                <a:latin typeface="Gotham Light" pitchFamily="50" charset="0"/>
                <a:cs typeface="Gotham Light" pitchFamily="50" charset="0"/>
              </a:rPr>
              <a:t>Take into account that the editor can give you the options of the value of the property. Making important to know the properties by memory but not the values</a:t>
            </a:r>
            <a:endParaRPr lang="en-GB" sz="1400" b="1" dirty="0">
              <a:latin typeface="Gotham Light" pitchFamily="50" charset="0"/>
              <a:cs typeface="Gotham Light" pitchFamily="50" charset="0"/>
            </a:endParaRPr>
          </a:p>
        </p:txBody>
      </p:sp>
      <p:sp>
        <p:nvSpPr>
          <p:cNvPr id="17" name="Rectángulo 16"/>
          <p:cNvSpPr/>
          <p:nvPr/>
        </p:nvSpPr>
        <p:spPr>
          <a:xfrm>
            <a:off x="4532929" y="3862856"/>
            <a:ext cx="3175993" cy="646331"/>
          </a:xfrm>
          <a:prstGeom prst="rect">
            <a:avLst/>
          </a:prstGeom>
        </p:spPr>
        <p:txBody>
          <a:bodyPr wrap="square">
            <a:spAutoFit/>
          </a:bodyPr>
          <a:lstStyle/>
          <a:p>
            <a:r>
              <a:rPr lang="es-CO" sz="1200" dirty="0" smtClean="0">
                <a:solidFill>
                  <a:srgbClr val="A52A2A"/>
                </a:solidFill>
                <a:latin typeface="Consolas" panose="020B0609020204030204" pitchFamily="49" charset="0"/>
              </a:rPr>
              <a:t>h2 </a:t>
            </a:r>
            <a:r>
              <a:rPr lang="es-CO" sz="1200" dirty="0" smtClean="0">
                <a:solidFill>
                  <a:srgbClr val="000000"/>
                </a:solidFill>
                <a:latin typeface="Consolas" panose="020B0609020204030204" pitchFamily="49" charset="0"/>
              </a:rPr>
              <a:t>{</a:t>
            </a:r>
            <a:r>
              <a:rPr lang="es-CO" sz="1200" dirty="0" smtClean="0"/>
              <a:t/>
            </a:r>
            <a:br>
              <a:rPr lang="es-CO" sz="1200" dirty="0" smtClean="0"/>
            </a:br>
            <a:r>
              <a:rPr lang="es-CO" sz="1200" dirty="0" smtClean="0">
                <a:solidFill>
                  <a:srgbClr val="000000"/>
                </a:solidFill>
                <a:latin typeface="Consolas" panose="020B0609020204030204" pitchFamily="49" charset="0"/>
              </a:rPr>
              <a:t>    </a:t>
            </a:r>
            <a:r>
              <a:rPr lang="es-CO" sz="1200" dirty="0" err="1" smtClean="0">
                <a:solidFill>
                  <a:srgbClr val="FF0000"/>
                </a:solidFill>
                <a:latin typeface="Consolas" panose="020B0609020204030204" pitchFamily="49" charset="0"/>
              </a:rPr>
              <a:t>text-decoration</a:t>
            </a:r>
            <a:r>
              <a:rPr lang="es-CO" sz="1200" dirty="0" smtClean="0">
                <a:solidFill>
                  <a:srgbClr val="FF0000"/>
                </a:solidFill>
                <a:latin typeface="Consolas" panose="020B0609020204030204" pitchFamily="49" charset="0"/>
              </a:rPr>
              <a:t>:</a:t>
            </a:r>
            <a:r>
              <a:rPr lang="es-CO" sz="1200" dirty="0" smtClean="0">
                <a:solidFill>
                  <a:srgbClr val="0000CD"/>
                </a:solidFill>
                <a:latin typeface="Consolas" panose="020B0609020204030204" pitchFamily="49" charset="0"/>
              </a:rPr>
              <a:t> line-</a:t>
            </a:r>
            <a:r>
              <a:rPr lang="es-CO" sz="1200" dirty="0" err="1" smtClean="0">
                <a:solidFill>
                  <a:srgbClr val="0000CD"/>
                </a:solidFill>
                <a:latin typeface="Consolas" panose="020B0609020204030204" pitchFamily="49" charset="0"/>
              </a:rPr>
              <a:t>through</a:t>
            </a:r>
            <a:r>
              <a:rPr lang="es-CO" sz="1200" dirty="0" smtClean="0">
                <a:solidFill>
                  <a:srgbClr val="0000CD"/>
                </a:solidFill>
                <a:latin typeface="Consolas" panose="020B0609020204030204" pitchFamily="49" charset="0"/>
              </a:rPr>
              <a:t>;</a:t>
            </a:r>
            <a:r>
              <a:rPr lang="es-CO" sz="1200" dirty="0" smtClean="0"/>
              <a:t/>
            </a:r>
            <a:br>
              <a:rPr lang="es-CO" sz="1200" dirty="0" smtClean="0"/>
            </a:br>
            <a:r>
              <a:rPr lang="es-CO" sz="1200" dirty="0" smtClean="0">
                <a:solidFill>
                  <a:srgbClr val="000000"/>
                </a:solidFill>
                <a:latin typeface="Consolas" panose="020B0609020204030204" pitchFamily="49" charset="0"/>
              </a:rPr>
              <a:t>}</a:t>
            </a:r>
            <a:endParaRPr lang="en-GB" sz="1200" dirty="0"/>
          </a:p>
        </p:txBody>
      </p:sp>
      <p:sp>
        <p:nvSpPr>
          <p:cNvPr id="18" name="Rectángulo 17"/>
          <p:cNvSpPr/>
          <p:nvPr/>
        </p:nvSpPr>
        <p:spPr>
          <a:xfrm>
            <a:off x="4631574" y="5291349"/>
            <a:ext cx="3175993" cy="830997"/>
          </a:xfrm>
          <a:prstGeom prst="rect">
            <a:avLst/>
          </a:prstGeom>
        </p:spPr>
        <p:txBody>
          <a:bodyPr wrap="square">
            <a:spAutoFit/>
          </a:bodyPr>
          <a:lstStyle/>
          <a:p>
            <a:r>
              <a:rPr lang="es-CO" sz="1200" dirty="0" err="1">
                <a:solidFill>
                  <a:srgbClr val="A52A2A"/>
                </a:solidFill>
                <a:latin typeface="Consolas" panose="020B0609020204030204" pitchFamily="49" charset="0"/>
              </a:rPr>
              <a:t>p.lowercase</a:t>
            </a:r>
            <a:r>
              <a:rPr lang="es-CO" sz="1200" dirty="0">
                <a:solidFill>
                  <a:srgbClr val="A52A2A"/>
                </a:solidFill>
                <a:latin typeface="Consolas" panose="020B0609020204030204" pitchFamily="49" charset="0"/>
              </a:rPr>
              <a:t> {</a:t>
            </a:r>
            <a:br>
              <a:rPr lang="es-CO" sz="1200" dirty="0">
                <a:solidFill>
                  <a:srgbClr val="A52A2A"/>
                </a:solidFill>
                <a:latin typeface="Consolas" panose="020B0609020204030204" pitchFamily="49" charset="0"/>
              </a:rPr>
            </a:br>
            <a:r>
              <a:rPr lang="es-CO" sz="1200" dirty="0">
                <a:solidFill>
                  <a:srgbClr val="A52A2A"/>
                </a:solidFill>
                <a:latin typeface="Consolas" panose="020B0609020204030204" pitchFamily="49" charset="0"/>
              </a:rPr>
              <a:t>    </a:t>
            </a:r>
            <a:r>
              <a:rPr lang="es-CO" sz="1200" dirty="0" err="1">
                <a:solidFill>
                  <a:srgbClr val="A52A2A"/>
                </a:solidFill>
                <a:latin typeface="Consolas" panose="020B0609020204030204" pitchFamily="49" charset="0"/>
              </a:rPr>
              <a:t>text-transform</a:t>
            </a:r>
            <a:r>
              <a:rPr lang="es-CO" sz="1200" dirty="0">
                <a:solidFill>
                  <a:srgbClr val="A52A2A"/>
                </a:solidFill>
                <a:latin typeface="Consolas" panose="020B0609020204030204" pitchFamily="49" charset="0"/>
              </a:rPr>
              <a:t>: </a:t>
            </a:r>
            <a:r>
              <a:rPr lang="es-CO" sz="1200" dirty="0" err="1">
                <a:solidFill>
                  <a:srgbClr val="A52A2A"/>
                </a:solidFill>
                <a:latin typeface="Consolas" panose="020B0609020204030204" pitchFamily="49" charset="0"/>
              </a:rPr>
              <a:t>lowercase</a:t>
            </a:r>
            <a:r>
              <a:rPr lang="es-CO" sz="1200" dirty="0" smtClean="0">
                <a:solidFill>
                  <a:srgbClr val="A52A2A"/>
                </a:solidFill>
                <a:latin typeface="Consolas" panose="020B0609020204030204" pitchFamily="49" charset="0"/>
              </a:rPr>
              <a:t>;</a:t>
            </a:r>
          </a:p>
          <a:p>
            <a:r>
              <a:rPr lang="es-CO" sz="1200" dirty="0">
                <a:solidFill>
                  <a:srgbClr val="A52A2A"/>
                </a:solidFill>
                <a:latin typeface="Consolas" panose="020B0609020204030204" pitchFamily="49" charset="0"/>
              </a:rPr>
              <a:t> </a:t>
            </a:r>
            <a:r>
              <a:rPr lang="es-CO" sz="1200" dirty="0" smtClean="0">
                <a:solidFill>
                  <a:srgbClr val="A52A2A"/>
                </a:solidFill>
                <a:latin typeface="Consolas" panose="020B0609020204030204" pitchFamily="49" charset="0"/>
              </a:rPr>
              <a:t>   </a:t>
            </a:r>
            <a:r>
              <a:rPr lang="es-CO" sz="1200" dirty="0" err="1" smtClean="0">
                <a:solidFill>
                  <a:srgbClr val="A52A2A"/>
                </a:solidFill>
                <a:latin typeface="Consolas" panose="020B0609020204030204" pitchFamily="49" charset="0"/>
              </a:rPr>
              <a:t>font-style</a:t>
            </a:r>
            <a:r>
              <a:rPr lang="es-CO" sz="1200" dirty="0">
                <a:solidFill>
                  <a:srgbClr val="A52A2A"/>
                </a:solidFill>
                <a:latin typeface="Consolas" panose="020B0609020204030204" pitchFamily="49" charset="0"/>
              </a:rPr>
              <a:t>: </a:t>
            </a:r>
            <a:r>
              <a:rPr lang="es-CO" sz="1200" dirty="0"/>
              <a:t> </a:t>
            </a:r>
            <a:r>
              <a:rPr lang="es-CO" sz="1200" dirty="0" err="1"/>
              <a:t>italic</a:t>
            </a:r>
            <a:r>
              <a:rPr lang="es-CO" sz="1200" dirty="0"/>
              <a:t>;</a:t>
            </a:r>
            <a:r>
              <a:rPr lang="es-CO" sz="1200" dirty="0">
                <a:solidFill>
                  <a:srgbClr val="A52A2A"/>
                </a:solidFill>
                <a:latin typeface="Consolas" panose="020B0609020204030204" pitchFamily="49" charset="0"/>
              </a:rPr>
              <a:t/>
            </a:r>
            <a:br>
              <a:rPr lang="es-CO" sz="1200" dirty="0">
                <a:solidFill>
                  <a:srgbClr val="A52A2A"/>
                </a:solidFill>
                <a:latin typeface="Consolas" panose="020B0609020204030204" pitchFamily="49" charset="0"/>
              </a:rPr>
            </a:br>
            <a:r>
              <a:rPr lang="es-CO" sz="1200" dirty="0">
                <a:solidFill>
                  <a:srgbClr val="A52A2A"/>
                </a:solidFill>
                <a:latin typeface="Consolas" panose="020B0609020204030204" pitchFamily="49" charset="0"/>
              </a:rPr>
              <a:t>}</a:t>
            </a:r>
            <a:endParaRPr lang="en-GB" sz="1200" dirty="0">
              <a:solidFill>
                <a:srgbClr val="A52A2A"/>
              </a:solidFill>
              <a:latin typeface="Consolas" panose="020B0609020204030204" pitchFamily="49" charset="0"/>
            </a:endParaRPr>
          </a:p>
        </p:txBody>
      </p:sp>
      <p:sp>
        <p:nvSpPr>
          <p:cNvPr id="19" name="Rectángulo 18"/>
          <p:cNvSpPr/>
          <p:nvPr/>
        </p:nvSpPr>
        <p:spPr>
          <a:xfrm>
            <a:off x="4303476" y="6226192"/>
            <a:ext cx="3562707" cy="646331"/>
          </a:xfrm>
          <a:prstGeom prst="rect">
            <a:avLst/>
          </a:prstGeom>
        </p:spPr>
        <p:txBody>
          <a:bodyPr wrap="square">
            <a:spAutoFit/>
          </a:bodyPr>
          <a:lstStyle/>
          <a:p>
            <a:r>
              <a:rPr lang="en-GB" sz="1200" dirty="0">
                <a:hlinkClick r:id="rId5"/>
              </a:rPr>
              <a:t>http://</a:t>
            </a:r>
            <a:r>
              <a:rPr lang="en-GB" sz="1200" dirty="0" smtClean="0">
                <a:hlinkClick r:id="rId5"/>
              </a:rPr>
              <a:t>www.w3schools.com/css/css_text.asp</a:t>
            </a:r>
            <a:r>
              <a:rPr lang="en-GB" sz="1200" dirty="0" smtClean="0"/>
              <a:t>  -- you can go crazy and change event the space between letters</a:t>
            </a:r>
            <a:endParaRPr lang="en-GB" sz="1200" dirty="0"/>
          </a:p>
        </p:txBody>
      </p:sp>
      <p:sp>
        <p:nvSpPr>
          <p:cNvPr id="20" name="Rectángulo 19"/>
          <p:cNvSpPr/>
          <p:nvPr/>
        </p:nvSpPr>
        <p:spPr>
          <a:xfrm>
            <a:off x="4583720" y="4346468"/>
            <a:ext cx="3175993" cy="830997"/>
          </a:xfrm>
          <a:prstGeom prst="rect">
            <a:avLst/>
          </a:prstGeom>
        </p:spPr>
        <p:txBody>
          <a:bodyPr wrap="square">
            <a:spAutoFit/>
          </a:bodyPr>
          <a:lstStyle/>
          <a:p>
            <a:r>
              <a:rPr lang="en-US" sz="1200" dirty="0">
                <a:solidFill>
                  <a:srgbClr val="A52A2A"/>
                </a:solidFill>
                <a:latin typeface="Consolas" panose="020B0609020204030204" pitchFamily="49" charset="0"/>
              </a:rPr>
              <a:t>p </a:t>
            </a:r>
            <a:r>
              <a:rPr lang="en-US" sz="1200" dirty="0">
                <a:solidFill>
                  <a:srgbClr val="000000"/>
                </a:solidFill>
                <a:latin typeface="Consolas" panose="020B0609020204030204" pitchFamily="49" charset="0"/>
              </a:rPr>
              <a:t>{</a:t>
            </a:r>
            <a:r>
              <a:rPr lang="en-US" sz="1200" dirty="0"/>
              <a:t/>
            </a:r>
            <a:br>
              <a:rPr lang="en-US" sz="1200" dirty="0"/>
            </a:b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font-family:</a:t>
            </a:r>
            <a:r>
              <a:rPr lang="en-US" sz="1200" dirty="0">
                <a:solidFill>
                  <a:srgbClr val="0000CD"/>
                </a:solidFill>
                <a:latin typeface="Consolas" panose="020B0609020204030204" pitchFamily="49" charset="0"/>
              </a:rPr>
              <a:t> "Times New Roman", Times, serif;</a:t>
            </a:r>
            <a:r>
              <a:rPr lang="en-US" sz="1200" dirty="0"/>
              <a:t/>
            </a:r>
            <a:br>
              <a:rPr lang="en-US" sz="1200" dirty="0"/>
            </a:br>
            <a:r>
              <a:rPr lang="en-US" sz="1200" dirty="0">
                <a:solidFill>
                  <a:srgbClr val="000000"/>
                </a:solidFill>
                <a:latin typeface="Consolas" panose="020B0609020204030204" pitchFamily="49" charset="0"/>
              </a:rPr>
              <a:t>}</a:t>
            </a:r>
            <a:endParaRPr lang="en-GB" sz="1200" dirty="0"/>
          </a:p>
        </p:txBody>
      </p:sp>
      <p:sp>
        <p:nvSpPr>
          <p:cNvPr id="21" name="Rectángulo 20"/>
          <p:cNvSpPr/>
          <p:nvPr/>
        </p:nvSpPr>
        <p:spPr>
          <a:xfrm>
            <a:off x="4631574" y="3440224"/>
            <a:ext cx="3328155" cy="276999"/>
          </a:xfrm>
          <a:prstGeom prst="rect">
            <a:avLst/>
          </a:prstGeom>
        </p:spPr>
        <p:txBody>
          <a:bodyPr wrap="none">
            <a:spAutoFit/>
          </a:bodyPr>
          <a:lstStyle/>
          <a:p>
            <a:r>
              <a:rPr lang="es-CO" sz="1200" dirty="0" err="1">
                <a:solidFill>
                  <a:srgbClr val="FF0000"/>
                </a:solidFill>
                <a:latin typeface="Consolas" panose="020B0609020204030204" pitchFamily="49" charset="0"/>
              </a:rPr>
              <a:t>font-size</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2.5em;</a:t>
            </a:r>
            <a:r>
              <a:rPr lang="es-CO" sz="1200" dirty="0">
                <a:solidFill>
                  <a:srgbClr val="000000"/>
                </a:solidFill>
                <a:latin typeface="Consolas" panose="020B0609020204030204" pitchFamily="49" charset="0"/>
              </a:rPr>
              <a:t> </a:t>
            </a:r>
            <a:r>
              <a:rPr lang="es-CO" sz="1200" dirty="0">
                <a:solidFill>
                  <a:srgbClr val="008000"/>
                </a:solidFill>
                <a:latin typeface="Consolas" panose="020B0609020204030204" pitchFamily="49" charset="0"/>
              </a:rPr>
              <a:t>/* 40px/16=2.5em */</a:t>
            </a:r>
            <a:endParaRPr lang="en-GB" sz="1200" dirty="0"/>
          </a:p>
        </p:txBody>
      </p:sp>
      <p:sp>
        <p:nvSpPr>
          <p:cNvPr id="22" name="CuadroTexto 21"/>
          <p:cNvSpPr txBox="1"/>
          <p:nvPr/>
        </p:nvSpPr>
        <p:spPr>
          <a:xfrm>
            <a:off x="8871857" y="1920392"/>
            <a:ext cx="2147834" cy="400110"/>
          </a:xfrm>
          <a:prstGeom prst="rect">
            <a:avLst/>
          </a:prstGeom>
          <a:noFill/>
        </p:spPr>
        <p:txBody>
          <a:bodyPr wrap="square" rtlCol="0">
            <a:spAutoFit/>
          </a:bodyPr>
          <a:lstStyle/>
          <a:p>
            <a:r>
              <a:rPr lang="en-GB" sz="2000" dirty="0" smtClean="0">
                <a:latin typeface="Gotham Light" pitchFamily="50" charset="0"/>
                <a:cs typeface="Gotham Light" pitchFamily="50" charset="0"/>
              </a:rPr>
              <a:t>Link formatting</a:t>
            </a:r>
            <a:endParaRPr lang="en-GB" sz="2000" b="1" dirty="0">
              <a:latin typeface="Gotham Light" pitchFamily="50" charset="0"/>
              <a:cs typeface="Gotham Light" pitchFamily="50" charset="0"/>
            </a:endParaRPr>
          </a:p>
        </p:txBody>
      </p:sp>
      <p:sp>
        <p:nvSpPr>
          <p:cNvPr id="23" name="Rectángulo 22"/>
          <p:cNvSpPr/>
          <p:nvPr/>
        </p:nvSpPr>
        <p:spPr>
          <a:xfrm>
            <a:off x="8327300" y="2413753"/>
            <a:ext cx="2703308" cy="923330"/>
          </a:xfrm>
          <a:prstGeom prst="rect">
            <a:avLst/>
          </a:prstGeom>
        </p:spPr>
        <p:txBody>
          <a:bodyPr wrap="square">
            <a:spAutoFit/>
          </a:bodyPr>
          <a:lstStyle/>
          <a:p>
            <a:r>
              <a:rPr lang="es-CO" dirty="0">
                <a:solidFill>
                  <a:srgbClr val="A52A2A"/>
                </a:solidFill>
                <a:latin typeface="Consolas" panose="020B0609020204030204" pitchFamily="49" charset="0"/>
              </a:rPr>
              <a:t>a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color:</a:t>
            </a:r>
            <a:r>
              <a:rPr lang="es-CO" dirty="0">
                <a:solidFill>
                  <a:srgbClr val="0000CD"/>
                </a:solidFill>
                <a:latin typeface="Consolas" panose="020B0609020204030204" pitchFamily="49" charset="0"/>
              </a:rPr>
              <a:t> #FF0000;</a:t>
            </a:r>
            <a:r>
              <a:rPr lang="es-CO" dirty="0"/>
              <a:t/>
            </a:r>
            <a:br>
              <a:rPr lang="es-CO" dirty="0"/>
            </a:br>
            <a:r>
              <a:rPr lang="es-CO" dirty="0">
                <a:solidFill>
                  <a:srgbClr val="000000"/>
                </a:solidFill>
                <a:latin typeface="Consolas" panose="020B0609020204030204" pitchFamily="49" charset="0"/>
              </a:rPr>
              <a:t>}</a:t>
            </a:r>
            <a:endParaRPr lang="en-GB" dirty="0"/>
          </a:p>
        </p:txBody>
      </p:sp>
      <p:sp>
        <p:nvSpPr>
          <p:cNvPr id="24" name="Rectángulo 23"/>
          <p:cNvSpPr/>
          <p:nvPr/>
        </p:nvSpPr>
        <p:spPr>
          <a:xfrm>
            <a:off x="8906311" y="3484693"/>
            <a:ext cx="2365318" cy="2708434"/>
          </a:xfrm>
          <a:prstGeom prst="rect">
            <a:avLst/>
          </a:prstGeom>
        </p:spPr>
        <p:txBody>
          <a:bodyPr wrap="square">
            <a:spAutoFit/>
          </a:bodyPr>
          <a:lstStyle/>
          <a:p>
            <a:r>
              <a:rPr lang="es-CO" sz="1000" dirty="0">
                <a:solidFill>
                  <a:srgbClr val="008000"/>
                </a:solidFill>
                <a:latin typeface="Consolas" panose="020B0609020204030204" pitchFamily="49" charset="0"/>
              </a:rPr>
              <a:t>/* </a:t>
            </a:r>
            <a:r>
              <a:rPr lang="es-CO" sz="1000" dirty="0" err="1">
                <a:solidFill>
                  <a:srgbClr val="008000"/>
                </a:solidFill>
                <a:latin typeface="Consolas" panose="020B0609020204030204" pitchFamily="49" charset="0"/>
              </a:rPr>
              <a:t>unvisited</a:t>
            </a:r>
            <a:r>
              <a:rPr lang="es-CO" sz="1000" dirty="0">
                <a:solidFill>
                  <a:srgbClr val="008000"/>
                </a:solidFill>
                <a:latin typeface="Consolas" panose="020B0609020204030204" pitchFamily="49" charset="0"/>
              </a:rPr>
              <a:t> link */</a:t>
            </a:r>
            <a:r>
              <a:rPr lang="es-CO" sz="1000" dirty="0"/>
              <a:t/>
            </a:r>
            <a:br>
              <a:rPr lang="es-CO" sz="1000" dirty="0"/>
            </a:br>
            <a:r>
              <a:rPr lang="es-CO" sz="1000" dirty="0">
                <a:solidFill>
                  <a:srgbClr val="A52A2A"/>
                </a:solidFill>
                <a:latin typeface="Consolas" panose="020B0609020204030204" pitchFamily="49" charset="0"/>
              </a:rPr>
              <a:t>a:link </a:t>
            </a:r>
            <a:r>
              <a:rPr lang="es-CO" sz="1000" dirty="0">
                <a:solidFill>
                  <a:srgbClr val="000000"/>
                </a:solidFill>
                <a:latin typeface="Consolas" panose="020B0609020204030204" pitchFamily="49" charset="0"/>
              </a:rPr>
              <a:t>{</a:t>
            </a:r>
            <a:r>
              <a:rPr lang="es-CO" sz="1000" dirty="0"/>
              <a:t/>
            </a:r>
            <a:br>
              <a:rPr lang="es-CO" sz="1000" dirty="0"/>
            </a:br>
            <a:r>
              <a:rPr lang="es-CO" sz="1000" dirty="0">
                <a:solidFill>
                  <a:srgbClr val="000000"/>
                </a:solidFill>
                <a:latin typeface="Consolas" panose="020B0609020204030204" pitchFamily="49" charset="0"/>
              </a:rPr>
              <a:t>    </a:t>
            </a:r>
            <a:r>
              <a:rPr lang="es-CO" sz="1000" dirty="0">
                <a:solidFill>
                  <a:srgbClr val="FF0000"/>
                </a:solidFill>
                <a:latin typeface="Consolas" panose="020B0609020204030204" pitchFamily="49" charset="0"/>
              </a:rPr>
              <a:t>color:</a:t>
            </a:r>
            <a:r>
              <a:rPr lang="es-CO" sz="1000" dirty="0">
                <a:solidFill>
                  <a:srgbClr val="0000CD"/>
                </a:solidFill>
                <a:latin typeface="Consolas" panose="020B0609020204030204" pitchFamily="49" charset="0"/>
              </a:rPr>
              <a:t> #FF0000</a:t>
            </a:r>
            <a:r>
              <a:rPr lang="es-CO" sz="1000" dirty="0" smtClean="0">
                <a:solidFill>
                  <a:srgbClr val="0000CD"/>
                </a:solidFill>
                <a:latin typeface="Consolas" panose="020B0609020204030204" pitchFamily="49" charset="0"/>
              </a:rPr>
              <a:t>;</a:t>
            </a:r>
          </a:p>
          <a:p>
            <a:r>
              <a:rPr lang="es-CO" sz="1000" dirty="0" smtClean="0">
                <a:solidFill>
                  <a:srgbClr val="FF0000"/>
                </a:solidFill>
                <a:latin typeface="Consolas" panose="020B0609020204030204" pitchFamily="49" charset="0"/>
              </a:rPr>
              <a:t>    </a:t>
            </a:r>
            <a:r>
              <a:rPr lang="es-CO" sz="1000" dirty="0" err="1" smtClean="0">
                <a:solidFill>
                  <a:srgbClr val="FF0000"/>
                </a:solidFill>
                <a:latin typeface="Consolas" panose="020B0609020204030204" pitchFamily="49" charset="0"/>
              </a:rPr>
              <a:t>background</a:t>
            </a:r>
            <a:r>
              <a:rPr lang="es-CO" sz="1000" dirty="0" smtClean="0">
                <a:solidFill>
                  <a:srgbClr val="FF0000"/>
                </a:solidFill>
                <a:latin typeface="Consolas" panose="020B0609020204030204" pitchFamily="49" charset="0"/>
              </a:rPr>
              <a:t>-color</a:t>
            </a:r>
            <a:r>
              <a:rPr lang="es-CO" sz="1000" dirty="0">
                <a:solidFill>
                  <a:srgbClr val="FF0000"/>
                </a:solidFill>
                <a:latin typeface="Consolas" panose="020B0609020204030204" pitchFamily="49" charset="0"/>
              </a:rPr>
              <a:t>: #B2FF99;</a:t>
            </a:r>
            <a:br>
              <a:rPr lang="es-CO" sz="1000" dirty="0">
                <a:solidFill>
                  <a:srgbClr val="FF0000"/>
                </a:solidFill>
                <a:latin typeface="Consolas" panose="020B0609020204030204" pitchFamily="49" charset="0"/>
              </a:rPr>
            </a:br>
            <a:r>
              <a:rPr lang="es-CO" sz="1000" dirty="0" smtClean="0">
                <a:solidFill>
                  <a:srgbClr val="000000"/>
                </a:solidFill>
                <a:latin typeface="Consolas" panose="020B0609020204030204" pitchFamily="49" charset="0"/>
              </a:rPr>
              <a:t>}</a:t>
            </a:r>
            <a:r>
              <a:rPr lang="es-CO" sz="1000" dirty="0"/>
              <a:t/>
            </a:r>
            <a:br>
              <a:rPr lang="es-CO" sz="1000" dirty="0"/>
            </a:br>
            <a:r>
              <a:rPr lang="es-CO" sz="1000" dirty="0">
                <a:solidFill>
                  <a:srgbClr val="008000"/>
                </a:solidFill>
                <a:latin typeface="Consolas" panose="020B0609020204030204" pitchFamily="49" charset="0"/>
              </a:rPr>
              <a:t>/* </a:t>
            </a:r>
            <a:r>
              <a:rPr lang="es-CO" sz="1000" dirty="0" err="1">
                <a:solidFill>
                  <a:srgbClr val="008000"/>
                </a:solidFill>
                <a:latin typeface="Consolas" panose="020B0609020204030204" pitchFamily="49" charset="0"/>
              </a:rPr>
              <a:t>visited</a:t>
            </a:r>
            <a:r>
              <a:rPr lang="es-CO" sz="1000" dirty="0">
                <a:solidFill>
                  <a:srgbClr val="008000"/>
                </a:solidFill>
                <a:latin typeface="Consolas" panose="020B0609020204030204" pitchFamily="49" charset="0"/>
              </a:rPr>
              <a:t> link */</a:t>
            </a:r>
            <a:r>
              <a:rPr lang="es-CO" sz="1000" dirty="0"/>
              <a:t/>
            </a:r>
            <a:br>
              <a:rPr lang="es-CO" sz="1000" dirty="0"/>
            </a:br>
            <a:r>
              <a:rPr lang="es-CO" sz="1000" dirty="0">
                <a:solidFill>
                  <a:srgbClr val="A52A2A"/>
                </a:solidFill>
                <a:latin typeface="Consolas" panose="020B0609020204030204" pitchFamily="49" charset="0"/>
              </a:rPr>
              <a:t>a:visited </a:t>
            </a:r>
            <a:r>
              <a:rPr lang="es-CO" sz="1000" dirty="0">
                <a:solidFill>
                  <a:srgbClr val="000000"/>
                </a:solidFill>
                <a:latin typeface="Consolas" panose="020B0609020204030204" pitchFamily="49" charset="0"/>
              </a:rPr>
              <a:t>{</a:t>
            </a:r>
            <a:r>
              <a:rPr lang="es-CO" sz="1000" dirty="0"/>
              <a:t/>
            </a:r>
            <a:br>
              <a:rPr lang="es-CO" sz="1000" dirty="0"/>
            </a:br>
            <a:r>
              <a:rPr lang="es-CO" sz="1000" dirty="0">
                <a:solidFill>
                  <a:srgbClr val="000000"/>
                </a:solidFill>
                <a:latin typeface="Consolas" panose="020B0609020204030204" pitchFamily="49" charset="0"/>
              </a:rPr>
              <a:t>    </a:t>
            </a:r>
            <a:r>
              <a:rPr lang="es-CO" sz="1000" dirty="0">
                <a:solidFill>
                  <a:srgbClr val="FF0000"/>
                </a:solidFill>
                <a:latin typeface="Consolas" panose="020B0609020204030204" pitchFamily="49" charset="0"/>
              </a:rPr>
              <a:t>color:</a:t>
            </a:r>
            <a:r>
              <a:rPr lang="es-CO" sz="1000" dirty="0">
                <a:solidFill>
                  <a:srgbClr val="0000CD"/>
                </a:solidFill>
                <a:latin typeface="Consolas" panose="020B0609020204030204" pitchFamily="49" charset="0"/>
              </a:rPr>
              <a:t> #00FF00;</a:t>
            </a:r>
            <a:r>
              <a:rPr lang="es-CO" sz="1000" dirty="0"/>
              <a:t/>
            </a:r>
            <a:br>
              <a:rPr lang="es-CO" sz="1000" dirty="0"/>
            </a:br>
            <a:r>
              <a:rPr lang="es-CO" sz="1000" dirty="0" smtClean="0">
                <a:solidFill>
                  <a:srgbClr val="000000"/>
                </a:solidFill>
                <a:latin typeface="Consolas" panose="020B0609020204030204" pitchFamily="49" charset="0"/>
              </a:rPr>
              <a:t>}</a:t>
            </a:r>
            <a:r>
              <a:rPr lang="es-CO" sz="1000" dirty="0"/>
              <a:t/>
            </a:r>
            <a:br>
              <a:rPr lang="es-CO" sz="1000" dirty="0"/>
            </a:br>
            <a:r>
              <a:rPr lang="es-CO" sz="1000" dirty="0">
                <a:solidFill>
                  <a:srgbClr val="008000"/>
                </a:solidFill>
                <a:latin typeface="Consolas" panose="020B0609020204030204" pitchFamily="49" charset="0"/>
              </a:rPr>
              <a:t>/* mouse </a:t>
            </a:r>
            <a:r>
              <a:rPr lang="es-CO" sz="1000" dirty="0" err="1">
                <a:solidFill>
                  <a:srgbClr val="008000"/>
                </a:solidFill>
                <a:latin typeface="Consolas" panose="020B0609020204030204" pitchFamily="49" charset="0"/>
              </a:rPr>
              <a:t>over</a:t>
            </a:r>
            <a:r>
              <a:rPr lang="es-CO" sz="1000" dirty="0">
                <a:solidFill>
                  <a:srgbClr val="008000"/>
                </a:solidFill>
                <a:latin typeface="Consolas" panose="020B0609020204030204" pitchFamily="49" charset="0"/>
              </a:rPr>
              <a:t> link */</a:t>
            </a:r>
            <a:r>
              <a:rPr lang="es-CO" sz="1000" dirty="0"/>
              <a:t/>
            </a:r>
            <a:br>
              <a:rPr lang="es-CO" sz="1000" dirty="0"/>
            </a:br>
            <a:r>
              <a:rPr lang="es-CO" sz="1000" dirty="0">
                <a:solidFill>
                  <a:srgbClr val="A52A2A"/>
                </a:solidFill>
                <a:latin typeface="Consolas" panose="020B0609020204030204" pitchFamily="49" charset="0"/>
              </a:rPr>
              <a:t>a:hover </a:t>
            </a:r>
            <a:r>
              <a:rPr lang="es-CO" sz="1000" dirty="0">
                <a:solidFill>
                  <a:srgbClr val="000000"/>
                </a:solidFill>
                <a:latin typeface="Consolas" panose="020B0609020204030204" pitchFamily="49" charset="0"/>
              </a:rPr>
              <a:t>{</a:t>
            </a:r>
            <a:r>
              <a:rPr lang="es-CO" sz="1000" dirty="0"/>
              <a:t/>
            </a:r>
            <a:br>
              <a:rPr lang="es-CO" sz="1000" dirty="0"/>
            </a:br>
            <a:r>
              <a:rPr lang="es-CO" sz="1000" dirty="0">
                <a:solidFill>
                  <a:srgbClr val="000000"/>
                </a:solidFill>
                <a:latin typeface="Consolas" panose="020B0609020204030204" pitchFamily="49" charset="0"/>
              </a:rPr>
              <a:t>    </a:t>
            </a:r>
            <a:r>
              <a:rPr lang="es-CO" sz="1000" dirty="0">
                <a:solidFill>
                  <a:srgbClr val="FF0000"/>
                </a:solidFill>
                <a:latin typeface="Consolas" panose="020B0609020204030204" pitchFamily="49" charset="0"/>
              </a:rPr>
              <a:t>color:</a:t>
            </a:r>
            <a:r>
              <a:rPr lang="es-CO" sz="1000" dirty="0">
                <a:solidFill>
                  <a:srgbClr val="0000CD"/>
                </a:solidFill>
                <a:latin typeface="Consolas" panose="020B0609020204030204" pitchFamily="49" charset="0"/>
              </a:rPr>
              <a:t> #FF00FF</a:t>
            </a:r>
            <a:r>
              <a:rPr lang="es-CO" sz="1000" dirty="0" smtClean="0">
                <a:solidFill>
                  <a:srgbClr val="0000CD"/>
                </a:solidFill>
                <a:latin typeface="Consolas" panose="020B0609020204030204" pitchFamily="49" charset="0"/>
              </a:rPr>
              <a:t>;</a:t>
            </a:r>
            <a:endParaRPr lang="es-CO" sz="1000" dirty="0" smtClean="0"/>
          </a:p>
          <a:p>
            <a:r>
              <a:rPr lang="es-CO" sz="1000" dirty="0" smtClean="0">
                <a:solidFill>
                  <a:srgbClr val="000000"/>
                </a:solidFill>
                <a:latin typeface="Consolas" panose="020B0609020204030204" pitchFamily="49" charset="0"/>
              </a:rPr>
              <a:t>}</a:t>
            </a:r>
            <a:r>
              <a:rPr lang="es-CO" sz="1000" dirty="0"/>
              <a:t/>
            </a:r>
            <a:br>
              <a:rPr lang="es-CO" sz="1000" dirty="0"/>
            </a:br>
            <a:r>
              <a:rPr lang="es-CO" sz="1000" dirty="0">
                <a:solidFill>
                  <a:srgbClr val="008000"/>
                </a:solidFill>
                <a:latin typeface="Consolas" panose="020B0609020204030204" pitchFamily="49" charset="0"/>
              </a:rPr>
              <a:t>/* </a:t>
            </a:r>
            <a:r>
              <a:rPr lang="es-CO" sz="1000" dirty="0" err="1">
                <a:solidFill>
                  <a:srgbClr val="008000"/>
                </a:solidFill>
                <a:latin typeface="Consolas" panose="020B0609020204030204" pitchFamily="49" charset="0"/>
              </a:rPr>
              <a:t>selected</a:t>
            </a:r>
            <a:r>
              <a:rPr lang="es-CO" sz="1000" dirty="0">
                <a:solidFill>
                  <a:srgbClr val="008000"/>
                </a:solidFill>
                <a:latin typeface="Consolas" panose="020B0609020204030204" pitchFamily="49" charset="0"/>
              </a:rPr>
              <a:t> link */</a:t>
            </a:r>
            <a:r>
              <a:rPr lang="es-CO" sz="1000" dirty="0"/>
              <a:t/>
            </a:r>
            <a:br>
              <a:rPr lang="es-CO" sz="1000" dirty="0"/>
            </a:br>
            <a:r>
              <a:rPr lang="es-CO" sz="1000" dirty="0">
                <a:solidFill>
                  <a:srgbClr val="A52A2A"/>
                </a:solidFill>
                <a:latin typeface="Consolas" panose="020B0609020204030204" pitchFamily="49" charset="0"/>
              </a:rPr>
              <a:t>a:active </a:t>
            </a:r>
            <a:r>
              <a:rPr lang="es-CO" sz="1000" dirty="0">
                <a:solidFill>
                  <a:srgbClr val="000000"/>
                </a:solidFill>
                <a:latin typeface="Consolas" panose="020B0609020204030204" pitchFamily="49" charset="0"/>
              </a:rPr>
              <a:t>{</a:t>
            </a:r>
            <a:r>
              <a:rPr lang="es-CO" sz="1000" dirty="0"/>
              <a:t/>
            </a:r>
            <a:br>
              <a:rPr lang="es-CO" sz="1000" dirty="0"/>
            </a:br>
            <a:r>
              <a:rPr lang="es-CO" sz="1000" dirty="0">
                <a:solidFill>
                  <a:srgbClr val="000000"/>
                </a:solidFill>
                <a:latin typeface="Consolas" panose="020B0609020204030204" pitchFamily="49" charset="0"/>
              </a:rPr>
              <a:t>    </a:t>
            </a:r>
            <a:r>
              <a:rPr lang="es-CO" sz="1000" dirty="0">
                <a:solidFill>
                  <a:srgbClr val="FF0000"/>
                </a:solidFill>
                <a:latin typeface="Consolas" panose="020B0609020204030204" pitchFamily="49" charset="0"/>
              </a:rPr>
              <a:t>color:</a:t>
            </a:r>
            <a:r>
              <a:rPr lang="es-CO" sz="1000" dirty="0">
                <a:solidFill>
                  <a:srgbClr val="0000CD"/>
                </a:solidFill>
                <a:latin typeface="Consolas" panose="020B0609020204030204" pitchFamily="49" charset="0"/>
              </a:rPr>
              <a:t> #0000FF;</a:t>
            </a:r>
            <a:r>
              <a:rPr lang="es-CO" sz="1000" dirty="0"/>
              <a:t/>
            </a:r>
            <a:br>
              <a:rPr lang="es-CO" sz="1000" dirty="0"/>
            </a:br>
            <a:r>
              <a:rPr lang="es-CO" sz="1000" dirty="0">
                <a:solidFill>
                  <a:srgbClr val="000000"/>
                </a:solidFill>
                <a:latin typeface="Consolas" panose="020B0609020204030204" pitchFamily="49" charset="0"/>
              </a:rPr>
              <a:t>}</a:t>
            </a:r>
            <a:endParaRPr lang="en-GB" sz="1000" dirty="0"/>
          </a:p>
        </p:txBody>
      </p:sp>
      <p:sp>
        <p:nvSpPr>
          <p:cNvPr id="25" name="Rectángulo 24"/>
          <p:cNvSpPr/>
          <p:nvPr/>
        </p:nvSpPr>
        <p:spPr>
          <a:xfrm>
            <a:off x="8590118" y="5934769"/>
            <a:ext cx="2350476" cy="830997"/>
          </a:xfrm>
          <a:prstGeom prst="rect">
            <a:avLst/>
          </a:prstGeom>
        </p:spPr>
        <p:txBody>
          <a:bodyPr wrap="square">
            <a:spAutoFit/>
          </a:bodyPr>
          <a:lstStyle/>
          <a:p>
            <a:pPr>
              <a:buFont typeface="Arial" panose="020B0604020202020204" pitchFamily="34" charset="0"/>
              <a:buChar char="•"/>
            </a:pPr>
            <a:r>
              <a:rPr lang="en-US" sz="1200" dirty="0">
                <a:solidFill>
                  <a:srgbClr val="333333"/>
                </a:solidFill>
                <a:latin typeface="Verdana" panose="020B0604030504040204" pitchFamily="34" charset="0"/>
              </a:rPr>
              <a:t>a:hover MUST come after a:link and a:visited</a:t>
            </a:r>
          </a:p>
          <a:p>
            <a:pPr>
              <a:buFont typeface="Arial" panose="020B0604020202020204" pitchFamily="34" charset="0"/>
              <a:buChar char="•"/>
            </a:pPr>
            <a:r>
              <a:rPr lang="en-US" sz="1200" dirty="0">
                <a:solidFill>
                  <a:srgbClr val="333333"/>
                </a:solidFill>
                <a:latin typeface="Verdana" panose="020B0604030504040204" pitchFamily="34" charset="0"/>
              </a:rPr>
              <a:t>a:active MUST come after a:hover</a:t>
            </a:r>
            <a:endParaRPr lang="en-US" sz="1200" b="0" i="0" dirty="0">
              <a:solidFill>
                <a:srgbClr val="333333"/>
              </a:solidFill>
              <a:effectLst/>
              <a:latin typeface="Verdana" panose="020B0604030504040204" pitchFamily="34" charset="0"/>
            </a:endParaRPr>
          </a:p>
        </p:txBody>
      </p:sp>
    </p:spTree>
    <p:extLst>
      <p:ext uri="{BB962C8B-B14F-4D97-AF65-F5344CB8AC3E}">
        <p14:creationId xmlns:p14="http://schemas.microsoft.com/office/powerpoint/2010/main" xmlns="" val="38104251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422031" y="272705"/>
            <a:ext cx="3153507"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The CSS properties</a:t>
            </a:r>
            <a:endParaRPr lang="en-GB" sz="2400" b="1" dirty="0">
              <a:latin typeface="Gotham Light" pitchFamily="50" charset="0"/>
              <a:cs typeface="Gotham Light" pitchFamily="50" charset="0"/>
            </a:endParaRPr>
          </a:p>
        </p:txBody>
      </p:sp>
      <p:pic>
        <p:nvPicPr>
          <p:cNvPr id="6"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28" descr="http://4.bp.blogspot.com/-v9sfR-Tmcww/UuppSBoOlTI/AAAAAAAAABo/3Vtrw2iQlbM/s1600/w3schools.com_02.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6" descr="http://wpsites.net/wp-content/uploads/2011/08/What-Is-CSS.png"/>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l="25782" t="16797" b="24665"/>
          <a:stretch/>
        </p:blipFill>
        <p:spPr bwMode="auto">
          <a:xfrm>
            <a:off x="4797251" y="337777"/>
            <a:ext cx="3804976" cy="1500554"/>
          </a:xfrm>
          <a:prstGeom prst="rect">
            <a:avLst/>
          </a:prstGeom>
          <a:noFill/>
          <a:extLst>
            <a:ext uri="{909E8E84-426E-40DD-AFC4-6F175D3DCCD1}">
              <a14:hiddenFill xmlns:a14="http://schemas.microsoft.com/office/drawing/2010/main" xmlns="">
                <a:solidFill>
                  <a:srgbClr val="FFFFFF"/>
                </a:solidFill>
              </a14:hiddenFill>
            </a:ext>
          </a:extLst>
        </p:spPr>
      </p:pic>
      <p:sp>
        <p:nvSpPr>
          <p:cNvPr id="9" name="CuadroTexto 8"/>
          <p:cNvSpPr txBox="1"/>
          <p:nvPr/>
        </p:nvSpPr>
        <p:spPr>
          <a:xfrm>
            <a:off x="422031" y="1920392"/>
            <a:ext cx="3153507" cy="400110"/>
          </a:xfrm>
          <a:prstGeom prst="rect">
            <a:avLst/>
          </a:prstGeom>
          <a:noFill/>
        </p:spPr>
        <p:txBody>
          <a:bodyPr wrap="square" rtlCol="0">
            <a:spAutoFit/>
          </a:bodyPr>
          <a:lstStyle/>
          <a:p>
            <a:r>
              <a:rPr lang="en-GB" sz="2000" dirty="0" smtClean="0">
                <a:latin typeface="Gotham Light" pitchFamily="50" charset="0"/>
                <a:cs typeface="Gotham Light" pitchFamily="50" charset="0"/>
              </a:rPr>
              <a:t>List</a:t>
            </a:r>
            <a:endParaRPr lang="en-GB" sz="2000" b="1" dirty="0">
              <a:latin typeface="Gotham Light" pitchFamily="50" charset="0"/>
              <a:cs typeface="Gotham Light" pitchFamily="50" charset="0"/>
            </a:endParaRPr>
          </a:p>
        </p:txBody>
      </p:sp>
      <p:sp>
        <p:nvSpPr>
          <p:cNvPr id="10" name="CuadroTexto 9"/>
          <p:cNvSpPr txBox="1"/>
          <p:nvPr/>
        </p:nvSpPr>
        <p:spPr>
          <a:xfrm>
            <a:off x="5122985" y="1920392"/>
            <a:ext cx="3153507" cy="400110"/>
          </a:xfrm>
          <a:prstGeom prst="rect">
            <a:avLst/>
          </a:prstGeom>
          <a:noFill/>
        </p:spPr>
        <p:txBody>
          <a:bodyPr wrap="square" rtlCol="0">
            <a:spAutoFit/>
          </a:bodyPr>
          <a:lstStyle/>
          <a:p>
            <a:r>
              <a:rPr lang="en-GB" sz="2000" dirty="0" smtClean="0">
                <a:latin typeface="Gotham Light" pitchFamily="50" charset="0"/>
                <a:cs typeface="Gotham Light" pitchFamily="50" charset="0"/>
              </a:rPr>
              <a:t>Table</a:t>
            </a:r>
            <a:endParaRPr lang="en-GB" sz="2000" b="1" dirty="0">
              <a:latin typeface="Gotham Light" pitchFamily="50" charset="0"/>
              <a:cs typeface="Gotham Light" pitchFamily="50" charset="0"/>
            </a:endParaRPr>
          </a:p>
        </p:txBody>
      </p:sp>
      <p:cxnSp>
        <p:nvCxnSpPr>
          <p:cNvPr id="12" name="Conector recto 11"/>
          <p:cNvCxnSpPr/>
          <p:nvPr/>
        </p:nvCxnSpPr>
        <p:spPr>
          <a:xfrm>
            <a:off x="4255475" y="1920392"/>
            <a:ext cx="0" cy="4593733"/>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Conector recto 12"/>
          <p:cNvCxnSpPr/>
          <p:nvPr/>
        </p:nvCxnSpPr>
        <p:spPr>
          <a:xfrm>
            <a:off x="7866183" y="1920392"/>
            <a:ext cx="0" cy="4593733"/>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 name="CuadroTexto 15"/>
          <p:cNvSpPr txBox="1"/>
          <p:nvPr/>
        </p:nvSpPr>
        <p:spPr>
          <a:xfrm>
            <a:off x="422031" y="894840"/>
            <a:ext cx="4161690" cy="954107"/>
          </a:xfrm>
          <a:prstGeom prst="rect">
            <a:avLst/>
          </a:prstGeom>
          <a:noFill/>
        </p:spPr>
        <p:txBody>
          <a:bodyPr wrap="square" rtlCol="0">
            <a:spAutoFit/>
          </a:bodyPr>
          <a:lstStyle/>
          <a:p>
            <a:r>
              <a:rPr lang="en-GB" sz="1400" dirty="0" smtClean="0">
                <a:latin typeface="Gotham Light" pitchFamily="50" charset="0"/>
                <a:cs typeface="Gotham Light" pitchFamily="50" charset="0"/>
              </a:rPr>
              <a:t>Take into account that the editor can give you the options of the value of the property. Making important to know the properties by memory but not the values</a:t>
            </a:r>
            <a:endParaRPr lang="en-GB" sz="1400" b="1" dirty="0">
              <a:latin typeface="Gotham Light" pitchFamily="50" charset="0"/>
              <a:cs typeface="Gotham Light" pitchFamily="50" charset="0"/>
            </a:endParaRPr>
          </a:p>
        </p:txBody>
      </p:sp>
      <p:sp>
        <p:nvSpPr>
          <p:cNvPr id="22" name="CuadroTexto 21"/>
          <p:cNvSpPr txBox="1"/>
          <p:nvPr/>
        </p:nvSpPr>
        <p:spPr>
          <a:xfrm>
            <a:off x="8871857" y="1920392"/>
            <a:ext cx="2147834" cy="400110"/>
          </a:xfrm>
          <a:prstGeom prst="rect">
            <a:avLst/>
          </a:prstGeom>
          <a:noFill/>
        </p:spPr>
        <p:txBody>
          <a:bodyPr wrap="square" rtlCol="0">
            <a:spAutoFit/>
          </a:bodyPr>
          <a:lstStyle/>
          <a:p>
            <a:r>
              <a:rPr lang="en-GB" sz="2000" dirty="0" smtClean="0">
                <a:latin typeface="Gotham Light" pitchFamily="50" charset="0"/>
                <a:cs typeface="Gotham Light" pitchFamily="50" charset="0"/>
              </a:rPr>
              <a:t>Link formatting</a:t>
            </a:r>
            <a:endParaRPr lang="en-GB" sz="2000" b="1" dirty="0">
              <a:latin typeface="Gotham Light" pitchFamily="50" charset="0"/>
              <a:cs typeface="Gotham Light" pitchFamily="50" charset="0"/>
            </a:endParaRPr>
          </a:p>
        </p:txBody>
      </p:sp>
      <p:sp>
        <p:nvSpPr>
          <p:cNvPr id="11" name="Rectángulo 10"/>
          <p:cNvSpPr/>
          <p:nvPr/>
        </p:nvSpPr>
        <p:spPr>
          <a:xfrm>
            <a:off x="259390" y="2600907"/>
            <a:ext cx="3785072" cy="1384995"/>
          </a:xfrm>
          <a:prstGeom prst="rect">
            <a:avLst/>
          </a:prstGeom>
        </p:spPr>
        <p:txBody>
          <a:bodyPr wrap="square">
            <a:spAutoFit/>
          </a:bodyPr>
          <a:lstStyle/>
          <a:p>
            <a:r>
              <a:rPr lang="es-CO" sz="1200" dirty="0" err="1" smtClean="0">
                <a:solidFill>
                  <a:srgbClr val="A52A2A"/>
                </a:solidFill>
                <a:latin typeface="Consolas" panose="020B0609020204030204" pitchFamily="49" charset="0"/>
              </a:rPr>
              <a:t>ul.classa</a:t>
            </a:r>
            <a:r>
              <a:rPr lang="es-CO" sz="1200" dirty="0">
                <a:solidFill>
                  <a:srgbClr val="A52A2A"/>
                </a:solidFill>
                <a:latin typeface="Consolas" panose="020B0609020204030204" pitchFamily="49" charset="0"/>
              </a:rPr>
              <a:t>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list-style-type</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circle</a:t>
            </a:r>
            <a:r>
              <a:rPr lang="es-CO" sz="1200" dirty="0">
                <a:solidFill>
                  <a:srgbClr val="0000CD"/>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a:t>
            </a:r>
            <a:r>
              <a:rPr lang="es-CO" sz="1200" dirty="0"/>
              <a:t/>
            </a:r>
            <a:br>
              <a:rPr lang="es-CO" sz="1200" dirty="0"/>
            </a:br>
            <a:r>
              <a:rPr lang="es-CO" sz="1200" dirty="0"/>
              <a:t/>
            </a:r>
            <a:br>
              <a:rPr lang="es-CO" sz="1200" dirty="0"/>
            </a:br>
            <a:r>
              <a:rPr lang="es-CO" sz="1200" dirty="0" err="1" smtClean="0">
                <a:solidFill>
                  <a:srgbClr val="A52A2A"/>
                </a:solidFill>
                <a:latin typeface="Consolas" panose="020B0609020204030204" pitchFamily="49" charset="0"/>
              </a:rPr>
              <a:t>ul.classb</a:t>
            </a:r>
            <a:r>
              <a:rPr lang="es-CO" sz="1200" dirty="0">
                <a:solidFill>
                  <a:srgbClr val="A52A2A"/>
                </a:solidFill>
                <a:latin typeface="Consolas" panose="020B0609020204030204" pitchFamily="49" charset="0"/>
              </a:rPr>
              <a:t>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list-style-type</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square</a:t>
            </a:r>
            <a:r>
              <a:rPr lang="es-CO" sz="1200" dirty="0">
                <a:solidFill>
                  <a:srgbClr val="0000CD"/>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26" name="Rectángulo 25"/>
          <p:cNvSpPr/>
          <p:nvPr/>
        </p:nvSpPr>
        <p:spPr>
          <a:xfrm>
            <a:off x="466111" y="6007322"/>
            <a:ext cx="3371629" cy="307777"/>
          </a:xfrm>
          <a:prstGeom prst="rect">
            <a:avLst/>
          </a:prstGeom>
        </p:spPr>
        <p:txBody>
          <a:bodyPr wrap="none">
            <a:spAutoFit/>
          </a:bodyPr>
          <a:lstStyle/>
          <a:p>
            <a:r>
              <a:rPr lang="en-GB" sz="1400" dirty="0"/>
              <a:t>http://www.w3schools.com/css/css_list.asp</a:t>
            </a:r>
          </a:p>
        </p:txBody>
      </p:sp>
      <p:sp>
        <p:nvSpPr>
          <p:cNvPr id="27" name="Rectángulo 26"/>
          <p:cNvSpPr/>
          <p:nvPr/>
        </p:nvSpPr>
        <p:spPr>
          <a:xfrm>
            <a:off x="257164" y="4091531"/>
            <a:ext cx="3729422" cy="646331"/>
          </a:xfrm>
          <a:prstGeom prst="rect">
            <a:avLst/>
          </a:prstGeom>
        </p:spPr>
        <p:txBody>
          <a:bodyPr wrap="square">
            <a:spAutoFit/>
          </a:bodyPr>
          <a:lstStyle/>
          <a:p>
            <a:r>
              <a:rPr lang="es-CO" sz="1200" dirty="0" err="1">
                <a:solidFill>
                  <a:srgbClr val="A52A2A"/>
                </a:solidFill>
                <a:latin typeface="Consolas" panose="020B0609020204030204" pitchFamily="49" charset="0"/>
              </a:rPr>
              <a:t>ul</a:t>
            </a:r>
            <a:r>
              <a:rPr lang="es-CO" sz="1200" dirty="0">
                <a:solidFill>
                  <a:srgbClr val="A52A2A"/>
                </a:solidFill>
                <a:latin typeface="Consolas" panose="020B0609020204030204" pitchFamily="49" charset="0"/>
              </a:rPr>
              <a:t>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list-style-image</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url</a:t>
            </a:r>
            <a:r>
              <a:rPr lang="es-CO" sz="1200" dirty="0">
                <a:solidFill>
                  <a:srgbClr val="0000CD"/>
                </a:solidFill>
                <a:latin typeface="Consolas" panose="020B0609020204030204" pitchFamily="49" charset="0"/>
              </a:rPr>
              <a:t>('sqpurple.gif');</a:t>
            </a:r>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28" name="Rectángulo 27"/>
          <p:cNvSpPr/>
          <p:nvPr/>
        </p:nvSpPr>
        <p:spPr>
          <a:xfrm>
            <a:off x="4462198" y="2266858"/>
            <a:ext cx="3192972" cy="646331"/>
          </a:xfrm>
          <a:prstGeom prst="rect">
            <a:avLst/>
          </a:prstGeom>
        </p:spPr>
        <p:txBody>
          <a:bodyPr wrap="square">
            <a:spAutoFit/>
          </a:bodyPr>
          <a:lstStyle/>
          <a:p>
            <a:r>
              <a:rPr lang="en-US" sz="1200" dirty="0">
                <a:solidFill>
                  <a:srgbClr val="A52A2A"/>
                </a:solidFill>
                <a:latin typeface="Consolas" panose="020B0609020204030204" pitchFamily="49" charset="0"/>
              </a:rPr>
              <a:t>table, </a:t>
            </a:r>
            <a:r>
              <a:rPr lang="en-US" sz="1200" dirty="0" err="1">
                <a:solidFill>
                  <a:srgbClr val="A52A2A"/>
                </a:solidFill>
                <a:latin typeface="Consolas" panose="020B0609020204030204" pitchFamily="49" charset="0"/>
              </a:rPr>
              <a:t>th</a:t>
            </a:r>
            <a:r>
              <a:rPr lang="en-US" sz="1200" dirty="0">
                <a:solidFill>
                  <a:srgbClr val="A52A2A"/>
                </a:solidFill>
                <a:latin typeface="Consolas" panose="020B0609020204030204" pitchFamily="49" charset="0"/>
              </a:rPr>
              <a:t>, td </a:t>
            </a:r>
            <a:r>
              <a:rPr lang="en-US" sz="1200" dirty="0">
                <a:solidFill>
                  <a:srgbClr val="000000"/>
                </a:solidFill>
                <a:latin typeface="Consolas" panose="020B0609020204030204" pitchFamily="49" charset="0"/>
              </a:rPr>
              <a:t>{</a:t>
            </a:r>
            <a:r>
              <a:rPr lang="en-US" sz="1200" dirty="0"/>
              <a:t/>
            </a:r>
            <a:br>
              <a:rPr lang="en-US" sz="1200" dirty="0"/>
            </a:b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border:</a:t>
            </a:r>
            <a:r>
              <a:rPr lang="en-US" sz="1200" dirty="0">
                <a:solidFill>
                  <a:srgbClr val="0000CD"/>
                </a:solidFill>
                <a:latin typeface="Consolas" panose="020B0609020204030204" pitchFamily="49" charset="0"/>
              </a:rPr>
              <a:t> 1px solid black;</a:t>
            </a:r>
            <a:r>
              <a:rPr lang="en-US" sz="1200" dirty="0"/>
              <a:t/>
            </a:r>
            <a:br>
              <a:rPr lang="en-US" sz="1200" dirty="0"/>
            </a:br>
            <a:r>
              <a:rPr lang="en-US" sz="1200" dirty="0">
                <a:solidFill>
                  <a:srgbClr val="000000"/>
                </a:solidFill>
                <a:latin typeface="Consolas" panose="020B0609020204030204" pitchFamily="49" charset="0"/>
              </a:rPr>
              <a:t>}</a:t>
            </a:r>
            <a:endParaRPr lang="en-GB" sz="1200" dirty="0"/>
          </a:p>
        </p:txBody>
      </p:sp>
      <p:sp>
        <p:nvSpPr>
          <p:cNvPr id="29" name="Rectángulo 28"/>
          <p:cNvSpPr/>
          <p:nvPr/>
        </p:nvSpPr>
        <p:spPr>
          <a:xfrm>
            <a:off x="4524365" y="2866106"/>
            <a:ext cx="2931510" cy="1200329"/>
          </a:xfrm>
          <a:prstGeom prst="rect">
            <a:avLst/>
          </a:prstGeom>
        </p:spPr>
        <p:txBody>
          <a:bodyPr wrap="square">
            <a:spAutoFit/>
          </a:bodyPr>
          <a:lstStyle/>
          <a:p>
            <a:r>
              <a:rPr lang="es-CO" sz="1200" dirty="0" err="1">
                <a:solidFill>
                  <a:srgbClr val="A52A2A"/>
                </a:solidFill>
                <a:latin typeface="Consolas" panose="020B0609020204030204" pitchFamily="49" charset="0"/>
              </a:rPr>
              <a:t>table</a:t>
            </a:r>
            <a:r>
              <a:rPr lang="es-CO" sz="1200" dirty="0">
                <a:solidFill>
                  <a:srgbClr val="A52A2A"/>
                </a:solidFill>
                <a:latin typeface="Consolas" panose="020B0609020204030204" pitchFamily="49" charset="0"/>
              </a:rPr>
              <a:t>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border-collapse</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collapse</a:t>
            </a:r>
            <a:r>
              <a:rPr lang="es-CO" sz="1200" dirty="0">
                <a:solidFill>
                  <a:srgbClr val="0000CD"/>
                </a:solidFill>
                <a:latin typeface="Consolas" panose="020B0609020204030204" pitchFamily="49" charset="0"/>
              </a:rPr>
              <a:t>;</a:t>
            </a:r>
            <a:r>
              <a:rPr lang="es-CO" sz="1200" dirty="0"/>
              <a:t/>
            </a:r>
            <a:br>
              <a:rPr lang="es-CO" sz="1200" dirty="0"/>
            </a:br>
            <a:r>
              <a:rPr lang="es-CO" sz="1200" dirty="0" smtClean="0">
                <a:solidFill>
                  <a:srgbClr val="000000"/>
                </a:solidFill>
                <a:latin typeface="Consolas" panose="020B0609020204030204" pitchFamily="49" charset="0"/>
              </a:rPr>
              <a:t>}</a:t>
            </a:r>
            <a:r>
              <a:rPr lang="es-CO" sz="1200" dirty="0"/>
              <a:t/>
            </a:r>
            <a:br>
              <a:rPr lang="es-CO" sz="1200" dirty="0"/>
            </a:br>
            <a:r>
              <a:rPr lang="es-CO" sz="1200" dirty="0" err="1">
                <a:solidFill>
                  <a:srgbClr val="A52A2A"/>
                </a:solidFill>
                <a:latin typeface="Consolas" panose="020B0609020204030204" pitchFamily="49" charset="0"/>
              </a:rPr>
              <a:t>table</a:t>
            </a:r>
            <a:r>
              <a:rPr lang="es-CO" sz="1200" dirty="0">
                <a:solidFill>
                  <a:srgbClr val="A52A2A"/>
                </a:solidFill>
                <a:latin typeface="Consolas" panose="020B0609020204030204" pitchFamily="49" charset="0"/>
              </a:rPr>
              <a:t>, </a:t>
            </a:r>
            <a:r>
              <a:rPr lang="es-CO" sz="1200" dirty="0" err="1">
                <a:solidFill>
                  <a:srgbClr val="A52A2A"/>
                </a:solidFill>
                <a:latin typeface="Consolas" panose="020B0609020204030204" pitchFamily="49" charset="0"/>
              </a:rPr>
              <a:t>th</a:t>
            </a:r>
            <a:r>
              <a:rPr lang="es-CO" sz="1200" dirty="0">
                <a:solidFill>
                  <a:srgbClr val="A52A2A"/>
                </a:solidFill>
                <a:latin typeface="Consolas" panose="020B0609020204030204" pitchFamily="49" charset="0"/>
              </a:rPr>
              <a:t>, </a:t>
            </a:r>
            <a:r>
              <a:rPr lang="es-CO" sz="1200" dirty="0" err="1">
                <a:solidFill>
                  <a:srgbClr val="A52A2A"/>
                </a:solidFill>
                <a:latin typeface="Consolas" panose="020B0609020204030204" pitchFamily="49" charset="0"/>
              </a:rPr>
              <a:t>td</a:t>
            </a:r>
            <a:r>
              <a:rPr lang="es-CO" sz="1200" dirty="0">
                <a:solidFill>
                  <a:srgbClr val="A52A2A"/>
                </a:solidFill>
                <a:latin typeface="Consolas" panose="020B0609020204030204" pitchFamily="49" charset="0"/>
              </a:rPr>
              <a:t>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border</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1px </a:t>
            </a:r>
            <a:r>
              <a:rPr lang="es-CO" sz="1200" dirty="0" err="1">
                <a:solidFill>
                  <a:srgbClr val="0000CD"/>
                </a:solidFill>
                <a:latin typeface="Consolas" panose="020B0609020204030204" pitchFamily="49" charset="0"/>
              </a:rPr>
              <a:t>solid</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black</a:t>
            </a:r>
            <a:r>
              <a:rPr lang="es-CO" sz="1200" dirty="0">
                <a:solidFill>
                  <a:srgbClr val="0000CD"/>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30" name="Rectángulo 29"/>
          <p:cNvSpPr/>
          <p:nvPr/>
        </p:nvSpPr>
        <p:spPr>
          <a:xfrm>
            <a:off x="4583721" y="4134567"/>
            <a:ext cx="2721234" cy="1200329"/>
          </a:xfrm>
          <a:prstGeom prst="rect">
            <a:avLst/>
          </a:prstGeom>
        </p:spPr>
        <p:txBody>
          <a:bodyPr wrap="square">
            <a:spAutoFit/>
          </a:bodyPr>
          <a:lstStyle/>
          <a:p>
            <a:r>
              <a:rPr lang="en-US" sz="1200" dirty="0">
                <a:solidFill>
                  <a:srgbClr val="A52A2A"/>
                </a:solidFill>
                <a:latin typeface="Consolas" panose="020B0609020204030204" pitchFamily="49" charset="0"/>
              </a:rPr>
              <a:t>table </a:t>
            </a:r>
            <a:r>
              <a:rPr lang="en-US" sz="1200" dirty="0">
                <a:solidFill>
                  <a:srgbClr val="000000"/>
                </a:solidFill>
                <a:latin typeface="Consolas" panose="020B0609020204030204" pitchFamily="49" charset="0"/>
              </a:rPr>
              <a:t>{</a:t>
            </a:r>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width:</a:t>
            </a:r>
            <a:r>
              <a:rPr lang="en-US" sz="1200" dirty="0">
                <a:solidFill>
                  <a:srgbClr val="0000CD"/>
                </a:solidFill>
                <a:latin typeface="Consolas" panose="020B0609020204030204" pitchFamily="49" charset="0"/>
              </a:rPr>
              <a:t> 100%;</a:t>
            </a:r>
            <a:r>
              <a:rPr lang="en-US" sz="1200" dirty="0">
                <a:solidFill>
                  <a:srgbClr val="000000"/>
                </a:solidFill>
                <a:latin typeface="Consolas" panose="020B0609020204030204" pitchFamily="49" charset="0"/>
              </a:rPr>
              <a:t/>
            </a:r>
            <a:br>
              <a:rPr lang="en-US" sz="1200" dirty="0">
                <a:solidFill>
                  <a:srgbClr val="000000"/>
                </a:solidFill>
                <a:latin typeface="Consolas" panose="020B0609020204030204" pitchFamily="49" charset="0"/>
              </a:rPr>
            </a:br>
            <a:r>
              <a:rPr lang="en-US" sz="1200" dirty="0" smtClean="0">
                <a:solidFill>
                  <a:srgbClr val="000000"/>
                </a:solidFill>
                <a:latin typeface="Consolas" panose="020B0609020204030204" pitchFamily="49" charset="0"/>
              </a:rPr>
              <a:t>}</a:t>
            </a:r>
            <a:r>
              <a:rPr lang="en-US" sz="1200" dirty="0">
                <a:solidFill>
                  <a:srgbClr val="000000"/>
                </a:solidFill>
                <a:latin typeface="Consolas" panose="020B0609020204030204" pitchFamily="49" charset="0"/>
              </a:rPr>
              <a:t/>
            </a:r>
            <a:br>
              <a:rPr lang="en-US" sz="1200" dirty="0">
                <a:solidFill>
                  <a:srgbClr val="000000"/>
                </a:solidFill>
                <a:latin typeface="Consolas" panose="020B0609020204030204" pitchFamily="49" charset="0"/>
              </a:rPr>
            </a:br>
            <a:r>
              <a:rPr lang="en-US" sz="1200" dirty="0" err="1">
                <a:solidFill>
                  <a:srgbClr val="A52A2A"/>
                </a:solidFill>
                <a:latin typeface="Consolas" panose="020B0609020204030204" pitchFamily="49" charset="0"/>
              </a:rPr>
              <a:t>th</a:t>
            </a:r>
            <a:r>
              <a:rPr lang="en-US" sz="1200" dirty="0">
                <a:solidFill>
                  <a:srgbClr val="A52A2A"/>
                </a:solidFill>
                <a:latin typeface="Consolas" panose="020B0609020204030204" pitchFamily="49" charset="0"/>
              </a:rPr>
              <a:t> </a:t>
            </a:r>
            <a:r>
              <a:rPr lang="en-US" sz="1200" dirty="0">
                <a:solidFill>
                  <a:srgbClr val="000000"/>
                </a:solidFill>
                <a:latin typeface="Consolas" panose="020B0609020204030204" pitchFamily="49" charset="0"/>
              </a:rPr>
              <a:t>{</a:t>
            </a:r>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height:</a:t>
            </a:r>
            <a:r>
              <a:rPr lang="en-US" sz="1200" dirty="0">
                <a:solidFill>
                  <a:srgbClr val="0000CD"/>
                </a:solidFill>
                <a:latin typeface="Consolas" panose="020B0609020204030204" pitchFamily="49" charset="0"/>
              </a:rPr>
              <a:t> 50px;</a:t>
            </a:r>
            <a:r>
              <a:rPr lang="en-US" sz="1200" dirty="0">
                <a:solidFill>
                  <a:srgbClr val="000000"/>
                </a:solidFill>
                <a:latin typeface="Consolas" panose="020B0609020204030204" pitchFamily="49" charset="0"/>
              </a:rPr>
              <a:t/>
            </a:r>
            <a:br>
              <a:rPr lang="en-US" sz="1200" dirty="0">
                <a:solidFill>
                  <a:srgbClr val="000000"/>
                </a:solidFill>
                <a:latin typeface="Consolas" panose="020B0609020204030204" pitchFamily="49" charset="0"/>
              </a:rPr>
            </a:br>
            <a:r>
              <a:rPr lang="en-US" sz="1200" dirty="0" smtClean="0">
                <a:solidFill>
                  <a:srgbClr val="000000"/>
                </a:solidFill>
                <a:latin typeface="Consolas" panose="020B0609020204030204" pitchFamily="49" charset="0"/>
              </a:rPr>
              <a:t>}</a:t>
            </a:r>
            <a:endParaRPr lang="en-US" sz="1200" dirty="0">
              <a:solidFill>
                <a:srgbClr val="000000"/>
              </a:solidFill>
              <a:latin typeface="Consolas" panose="020B0609020204030204" pitchFamily="49" charset="0"/>
            </a:endParaRPr>
          </a:p>
        </p:txBody>
      </p:sp>
      <p:sp>
        <p:nvSpPr>
          <p:cNvPr id="31" name="Rectángulo 30"/>
          <p:cNvSpPr/>
          <p:nvPr/>
        </p:nvSpPr>
        <p:spPr>
          <a:xfrm>
            <a:off x="4524365" y="5383370"/>
            <a:ext cx="3014327" cy="646331"/>
          </a:xfrm>
          <a:prstGeom prst="rect">
            <a:avLst/>
          </a:prstGeom>
        </p:spPr>
        <p:txBody>
          <a:bodyPr wrap="square">
            <a:spAutoFit/>
          </a:bodyPr>
          <a:lstStyle/>
          <a:p>
            <a:r>
              <a:rPr lang="es-CO" sz="1200" dirty="0" err="1">
                <a:solidFill>
                  <a:srgbClr val="A52A2A"/>
                </a:solidFill>
                <a:latin typeface="Consolas" panose="020B0609020204030204" pitchFamily="49" charset="0"/>
              </a:rPr>
              <a:t>th</a:t>
            </a:r>
            <a:r>
              <a:rPr lang="es-CO" sz="1200" dirty="0">
                <a:solidFill>
                  <a:srgbClr val="A52A2A"/>
                </a:solidFill>
                <a:latin typeface="Consolas" panose="020B0609020204030204" pitchFamily="49" charset="0"/>
              </a:rPr>
              <a:t>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text-align</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left</a:t>
            </a:r>
            <a:r>
              <a:rPr lang="es-CO" sz="1200" dirty="0">
                <a:solidFill>
                  <a:srgbClr val="0000CD"/>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32" name="Rectángulo 31"/>
          <p:cNvSpPr/>
          <p:nvPr/>
        </p:nvSpPr>
        <p:spPr>
          <a:xfrm>
            <a:off x="4517677" y="6029701"/>
            <a:ext cx="3681049" cy="1015663"/>
          </a:xfrm>
          <a:prstGeom prst="rect">
            <a:avLst/>
          </a:prstGeom>
        </p:spPr>
        <p:txBody>
          <a:bodyPr wrap="square">
            <a:spAutoFit/>
          </a:bodyPr>
          <a:lstStyle/>
          <a:p>
            <a:r>
              <a:rPr lang="en-US" sz="1200" dirty="0">
                <a:solidFill>
                  <a:srgbClr val="A52A2A"/>
                </a:solidFill>
                <a:latin typeface="Consolas" panose="020B0609020204030204" pitchFamily="49" charset="0"/>
              </a:rPr>
              <a:t>td </a:t>
            </a:r>
            <a:r>
              <a:rPr lang="en-US" sz="1200" dirty="0">
                <a:solidFill>
                  <a:srgbClr val="000000"/>
                </a:solidFill>
                <a:latin typeface="Consolas" panose="020B0609020204030204" pitchFamily="49" charset="0"/>
              </a:rPr>
              <a:t>{</a:t>
            </a:r>
            <a:r>
              <a:rPr lang="en-US" sz="1200" dirty="0"/>
              <a:t/>
            </a:r>
            <a:br>
              <a:rPr lang="en-US" sz="1200" dirty="0"/>
            </a:b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height:</a:t>
            </a:r>
            <a:r>
              <a:rPr lang="en-US" sz="1200" dirty="0">
                <a:solidFill>
                  <a:srgbClr val="0000CD"/>
                </a:solidFill>
                <a:latin typeface="Consolas" panose="020B0609020204030204" pitchFamily="49" charset="0"/>
              </a:rPr>
              <a:t> 50px;</a:t>
            </a:r>
            <a:r>
              <a:rPr lang="en-US" sz="1200" dirty="0"/>
              <a:t/>
            </a:r>
            <a:br>
              <a:rPr lang="en-US" sz="1200" dirty="0"/>
            </a:b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vertical-align:</a:t>
            </a:r>
            <a:r>
              <a:rPr lang="en-US" sz="1200" dirty="0">
                <a:solidFill>
                  <a:srgbClr val="0000CD"/>
                </a:solidFill>
                <a:latin typeface="Consolas" panose="020B0609020204030204" pitchFamily="49" charset="0"/>
              </a:rPr>
              <a:t> bottom</a:t>
            </a:r>
            <a:r>
              <a:rPr lang="en-US" sz="1200" dirty="0" smtClean="0">
                <a:solidFill>
                  <a:srgbClr val="0000CD"/>
                </a:solidFill>
                <a:latin typeface="Consolas" panose="020B0609020204030204" pitchFamily="49" charset="0"/>
              </a:rPr>
              <a:t>;</a:t>
            </a:r>
          </a:p>
          <a:p>
            <a:r>
              <a:rPr lang="es-CO" sz="1200" dirty="0"/>
              <a:t> </a:t>
            </a:r>
            <a:r>
              <a:rPr lang="es-CO" sz="1200" dirty="0">
                <a:solidFill>
                  <a:srgbClr val="FF0000"/>
                </a:solidFill>
                <a:latin typeface="Consolas" panose="020B0609020204030204" pitchFamily="49" charset="0"/>
              </a:rPr>
              <a:t>padding:</a:t>
            </a:r>
            <a:r>
              <a:rPr lang="es-CO" sz="1200" dirty="0">
                <a:solidFill>
                  <a:srgbClr val="0000CD"/>
                </a:solidFill>
                <a:latin typeface="Consolas" panose="020B0609020204030204" pitchFamily="49" charset="0"/>
              </a:rPr>
              <a:t>15px;</a:t>
            </a:r>
            <a:r>
              <a:rPr lang="en-US" sz="1200" dirty="0"/>
              <a:t/>
            </a:r>
            <a:br>
              <a:rPr lang="en-US" sz="1200" dirty="0"/>
            </a:br>
            <a:r>
              <a:rPr lang="en-US" sz="1200" dirty="0">
                <a:solidFill>
                  <a:srgbClr val="000000"/>
                </a:solidFill>
                <a:latin typeface="Consolas" panose="020B0609020204030204" pitchFamily="49" charset="0"/>
              </a:rPr>
              <a:t>}</a:t>
            </a:r>
            <a:endParaRPr lang="en-GB" sz="1200" dirty="0"/>
          </a:p>
        </p:txBody>
      </p:sp>
    </p:spTree>
    <p:extLst>
      <p:ext uri="{BB962C8B-B14F-4D97-AF65-F5344CB8AC3E}">
        <p14:creationId xmlns:p14="http://schemas.microsoft.com/office/powerpoint/2010/main" xmlns="" val="907463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cstate="print"/>
          <a:stretch>
            <a:fillRect/>
          </a:stretch>
        </p:blipFill>
        <p:spPr>
          <a:xfrm>
            <a:off x="3451347" y="827943"/>
            <a:ext cx="5172075" cy="2857500"/>
          </a:xfrm>
          <a:prstGeom prst="rect">
            <a:avLst/>
          </a:prstGeom>
        </p:spPr>
      </p:pic>
      <p:sp>
        <p:nvSpPr>
          <p:cNvPr id="5" name="CuadroTexto 4"/>
          <p:cNvSpPr txBox="1"/>
          <p:nvPr/>
        </p:nvSpPr>
        <p:spPr>
          <a:xfrm>
            <a:off x="422031" y="272705"/>
            <a:ext cx="3153507"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Block box model</a:t>
            </a:r>
            <a:endParaRPr lang="en-GB" sz="2400" b="1" dirty="0">
              <a:latin typeface="Gotham Light" pitchFamily="50" charset="0"/>
              <a:cs typeface="Gotham Light" pitchFamily="50" charset="0"/>
            </a:endParaRPr>
          </a:p>
        </p:txBody>
      </p:sp>
      <p:pic>
        <p:nvPicPr>
          <p:cNvPr id="6" name="Picture 6" descr="http://3.bp.blogspot.com/-mLHQ73NubPg/U7hlEVVToOI/AAAAAAAABUM/AaR9sFczHak/s1600/CSS3-logo.gif"/>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28" descr="http://4.bp.blogspot.com/-v9sfR-Tmcww/UuppSBoOlTI/AAAAAAAAABo/3Vtrw2iQlbM/s1600/w3schools.com_02.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ángulo 7"/>
          <p:cNvSpPr/>
          <p:nvPr/>
        </p:nvSpPr>
        <p:spPr>
          <a:xfrm>
            <a:off x="1301260" y="4017873"/>
            <a:ext cx="3774831" cy="1754326"/>
          </a:xfrm>
          <a:prstGeom prst="rect">
            <a:avLst/>
          </a:prstGeom>
        </p:spPr>
        <p:txBody>
          <a:bodyPr wrap="square">
            <a:spAutoFit/>
          </a:bodyPr>
          <a:lstStyle/>
          <a:p>
            <a:r>
              <a:rPr lang="es-CO" dirty="0">
                <a:solidFill>
                  <a:srgbClr val="A52A2A"/>
                </a:solidFill>
                <a:latin typeface="Consolas" panose="020B0609020204030204" pitchFamily="49" charset="0"/>
              </a:rPr>
              <a:t>div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width</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300px;</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padding</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25px;</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border</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25px </a:t>
            </a:r>
            <a:r>
              <a:rPr lang="es-CO" dirty="0" err="1">
                <a:solidFill>
                  <a:srgbClr val="0000CD"/>
                </a:solidFill>
                <a:latin typeface="Consolas" panose="020B0609020204030204" pitchFamily="49" charset="0"/>
              </a:rPr>
              <a:t>solid</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navy</a:t>
            </a:r>
            <a:r>
              <a:rPr lang="es-CO" dirty="0">
                <a:solidFill>
                  <a:srgbClr val="0000CD"/>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margin</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25px;</a:t>
            </a:r>
            <a:r>
              <a:rPr lang="es-CO" dirty="0"/>
              <a:t/>
            </a:r>
            <a:br>
              <a:rPr lang="es-CO" dirty="0"/>
            </a:br>
            <a:r>
              <a:rPr lang="es-CO" dirty="0">
                <a:solidFill>
                  <a:srgbClr val="000000"/>
                </a:solidFill>
                <a:latin typeface="Consolas" panose="020B0609020204030204" pitchFamily="49" charset="0"/>
              </a:rPr>
              <a:t>}</a:t>
            </a:r>
            <a:endParaRPr lang="en-GB" dirty="0"/>
          </a:p>
        </p:txBody>
      </p:sp>
      <p:sp>
        <p:nvSpPr>
          <p:cNvPr id="9" name="Rectángulo 8"/>
          <p:cNvSpPr/>
          <p:nvPr/>
        </p:nvSpPr>
        <p:spPr>
          <a:xfrm>
            <a:off x="7054300" y="3970329"/>
            <a:ext cx="3742654" cy="1754326"/>
          </a:xfrm>
          <a:prstGeom prst="rect">
            <a:avLst/>
          </a:prstGeom>
        </p:spPr>
        <p:txBody>
          <a:bodyPr wrap="square">
            <a:spAutoFit/>
          </a:bodyPr>
          <a:lstStyle/>
          <a:p>
            <a:r>
              <a:rPr lang="es-CO" dirty="0">
                <a:solidFill>
                  <a:srgbClr val="A52A2A"/>
                </a:solidFill>
                <a:latin typeface="Consolas" panose="020B0609020204030204" pitchFamily="49" charset="0"/>
              </a:rPr>
              <a:t>div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width</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320px;</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padding</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10px;</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border</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5px </a:t>
            </a:r>
            <a:r>
              <a:rPr lang="es-CO" dirty="0" err="1">
                <a:solidFill>
                  <a:srgbClr val="0000CD"/>
                </a:solidFill>
                <a:latin typeface="Consolas" panose="020B0609020204030204" pitchFamily="49" charset="0"/>
              </a:rPr>
              <a:t>solid</a:t>
            </a:r>
            <a:r>
              <a:rPr lang="es-CO" dirty="0">
                <a:solidFill>
                  <a:srgbClr val="0000CD"/>
                </a:solidFill>
                <a:latin typeface="Consolas" panose="020B0609020204030204" pitchFamily="49" charset="0"/>
              </a:rPr>
              <a:t> gray;</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margin</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0;</a:t>
            </a:r>
            <a:r>
              <a:rPr lang="es-CO" dirty="0">
                <a:solidFill>
                  <a:srgbClr val="000000"/>
                </a:solidFill>
                <a:latin typeface="Consolas" panose="020B0609020204030204" pitchFamily="49" charset="0"/>
              </a:rPr>
              <a:t> </a:t>
            </a:r>
            <a:r>
              <a:rPr lang="es-CO" dirty="0"/>
              <a:t/>
            </a:r>
            <a:br>
              <a:rPr lang="es-CO" dirty="0"/>
            </a:br>
            <a:r>
              <a:rPr lang="es-CO" dirty="0">
                <a:solidFill>
                  <a:srgbClr val="000000"/>
                </a:solidFill>
                <a:latin typeface="Consolas" panose="020B0609020204030204" pitchFamily="49" charset="0"/>
              </a:rPr>
              <a:t>}</a:t>
            </a:r>
            <a:endParaRPr lang="en-GB" dirty="0"/>
          </a:p>
        </p:txBody>
      </p:sp>
    </p:spTree>
    <p:extLst>
      <p:ext uri="{BB962C8B-B14F-4D97-AF65-F5344CB8AC3E}">
        <p14:creationId xmlns:p14="http://schemas.microsoft.com/office/powerpoint/2010/main" xmlns="" val="42065358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ector recto 5"/>
          <p:cNvCxnSpPr/>
          <p:nvPr/>
        </p:nvCxnSpPr>
        <p:spPr>
          <a:xfrm>
            <a:off x="6963504" y="1573181"/>
            <a:ext cx="0" cy="4380525"/>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0"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8" descr="http://4.bp.blogspot.com/-v9sfR-Tmcww/UuppSBoOlTI/AAAAAAAAABo/3Vtrw2iQlbM/s1600/w3schools.com_02.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CuadroTexto 11"/>
          <p:cNvSpPr txBox="1"/>
          <p:nvPr/>
        </p:nvSpPr>
        <p:spPr>
          <a:xfrm>
            <a:off x="422031" y="272705"/>
            <a:ext cx="3153507"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Block box model</a:t>
            </a:r>
            <a:endParaRPr lang="en-GB" sz="2400" b="1" dirty="0">
              <a:latin typeface="Gotham Light" pitchFamily="50" charset="0"/>
              <a:cs typeface="Gotham Light" pitchFamily="50" charset="0"/>
            </a:endParaRPr>
          </a:p>
        </p:txBody>
      </p:sp>
      <p:sp>
        <p:nvSpPr>
          <p:cNvPr id="13" name="CuadroTexto 12"/>
          <p:cNvSpPr txBox="1"/>
          <p:nvPr/>
        </p:nvSpPr>
        <p:spPr>
          <a:xfrm>
            <a:off x="820617" y="931932"/>
            <a:ext cx="1594338" cy="369332"/>
          </a:xfrm>
          <a:prstGeom prst="rect">
            <a:avLst/>
          </a:prstGeom>
          <a:noFill/>
        </p:spPr>
        <p:txBody>
          <a:bodyPr wrap="square" rtlCol="0">
            <a:spAutoFit/>
          </a:bodyPr>
          <a:lstStyle/>
          <a:p>
            <a:r>
              <a:rPr lang="en-GB" i="1" dirty="0" smtClean="0">
                <a:latin typeface="Gotham Light" pitchFamily="50" charset="0"/>
                <a:cs typeface="Gotham Light" pitchFamily="50" charset="0"/>
              </a:rPr>
              <a:t>Border</a:t>
            </a:r>
            <a:endParaRPr lang="en-GB" sz="2400" b="1" i="1" dirty="0">
              <a:latin typeface="Gotham Light" pitchFamily="50" charset="0"/>
              <a:cs typeface="Gotham Light" pitchFamily="50" charset="0"/>
            </a:endParaRPr>
          </a:p>
        </p:txBody>
      </p:sp>
      <p:sp>
        <p:nvSpPr>
          <p:cNvPr id="15" name="Rectángulo 14"/>
          <p:cNvSpPr/>
          <p:nvPr/>
        </p:nvSpPr>
        <p:spPr>
          <a:xfrm>
            <a:off x="422031" y="1301264"/>
            <a:ext cx="2625969" cy="600164"/>
          </a:xfrm>
          <a:prstGeom prst="rect">
            <a:avLst/>
          </a:prstGeom>
        </p:spPr>
        <p:txBody>
          <a:bodyPr wrap="square">
            <a:spAutoFit/>
          </a:bodyPr>
          <a:lstStyle/>
          <a:p>
            <a:r>
              <a:rPr lang="en-US" sz="1100" dirty="0">
                <a:solidFill>
                  <a:srgbClr val="333333"/>
                </a:solidFill>
                <a:latin typeface="Gotham Light" pitchFamily="50" charset="0"/>
                <a:cs typeface="Gotham Light" pitchFamily="50" charset="0"/>
              </a:rPr>
              <a:t>None of the border properties will have ANY effect unless the </a:t>
            </a:r>
            <a:r>
              <a:rPr lang="en-US" sz="1100" b="1" dirty="0">
                <a:solidFill>
                  <a:srgbClr val="333333"/>
                </a:solidFill>
                <a:latin typeface="Gotham Light" pitchFamily="50" charset="0"/>
                <a:cs typeface="Gotham Light" pitchFamily="50" charset="0"/>
              </a:rPr>
              <a:t>border-style</a:t>
            </a:r>
            <a:r>
              <a:rPr lang="en-US" sz="1100" dirty="0">
                <a:solidFill>
                  <a:srgbClr val="333333"/>
                </a:solidFill>
                <a:latin typeface="Gotham Light" pitchFamily="50" charset="0"/>
                <a:cs typeface="Gotham Light" pitchFamily="50" charset="0"/>
              </a:rPr>
              <a:t> property is set!</a:t>
            </a:r>
            <a:endParaRPr lang="en-GB" sz="1100" dirty="0">
              <a:latin typeface="Gotham Light" pitchFamily="50" charset="0"/>
              <a:cs typeface="Gotham Light" pitchFamily="50" charset="0"/>
            </a:endParaRPr>
          </a:p>
        </p:txBody>
      </p:sp>
      <p:sp>
        <p:nvSpPr>
          <p:cNvPr id="16" name="Rectángulo 15"/>
          <p:cNvSpPr/>
          <p:nvPr/>
        </p:nvSpPr>
        <p:spPr>
          <a:xfrm>
            <a:off x="3657598" y="1879659"/>
            <a:ext cx="2520462" cy="1938992"/>
          </a:xfrm>
          <a:prstGeom prst="rect">
            <a:avLst/>
          </a:prstGeom>
        </p:spPr>
        <p:txBody>
          <a:bodyPr wrap="square">
            <a:spAutoFit/>
          </a:bodyPr>
          <a:lstStyle/>
          <a:p>
            <a:r>
              <a:rPr lang="es-CO" sz="1200" dirty="0" smtClean="0">
                <a:solidFill>
                  <a:srgbClr val="A52A2A"/>
                </a:solidFill>
                <a:latin typeface="Consolas" panose="020B0609020204030204" pitchFamily="49" charset="0"/>
              </a:rPr>
              <a:t>p.one </a:t>
            </a:r>
            <a:r>
              <a:rPr lang="es-CO" sz="1200" dirty="0" smtClean="0">
                <a:solidFill>
                  <a:srgbClr val="000000"/>
                </a:solidFill>
                <a:latin typeface="Consolas" panose="020B0609020204030204" pitchFamily="49" charset="0"/>
              </a:rPr>
              <a:t>{</a:t>
            </a:r>
            <a:r>
              <a:rPr lang="es-CO" sz="1200" dirty="0" smtClean="0"/>
              <a:t/>
            </a:r>
            <a:br>
              <a:rPr lang="es-CO" sz="1200" dirty="0" smtClean="0"/>
            </a:br>
            <a:r>
              <a:rPr lang="es-CO" sz="1200" dirty="0" smtClean="0">
                <a:solidFill>
                  <a:srgbClr val="000000"/>
                </a:solidFill>
                <a:latin typeface="Consolas" panose="020B0609020204030204" pitchFamily="49" charset="0"/>
              </a:rPr>
              <a:t>    </a:t>
            </a:r>
            <a:r>
              <a:rPr lang="es-CO" sz="1200" dirty="0" err="1" smtClean="0">
                <a:solidFill>
                  <a:srgbClr val="FF0000"/>
                </a:solidFill>
                <a:latin typeface="Consolas" panose="020B0609020204030204" pitchFamily="49" charset="0"/>
              </a:rPr>
              <a:t>border-style</a:t>
            </a:r>
            <a:r>
              <a:rPr lang="es-CO" sz="1200" dirty="0" smtClean="0">
                <a:solidFill>
                  <a:srgbClr val="FF0000"/>
                </a:solidFill>
                <a:latin typeface="Consolas" panose="020B0609020204030204" pitchFamily="49" charset="0"/>
              </a:rPr>
              <a:t>:</a:t>
            </a:r>
            <a:r>
              <a:rPr lang="es-CO" sz="1200" dirty="0" smtClean="0">
                <a:solidFill>
                  <a:srgbClr val="0000CD"/>
                </a:solidFill>
                <a:latin typeface="Consolas" panose="020B0609020204030204" pitchFamily="49" charset="0"/>
              </a:rPr>
              <a:t> </a:t>
            </a:r>
            <a:r>
              <a:rPr lang="es-CO" sz="1200" dirty="0" err="1" smtClean="0">
                <a:solidFill>
                  <a:srgbClr val="0000CD"/>
                </a:solidFill>
                <a:latin typeface="Consolas" panose="020B0609020204030204" pitchFamily="49" charset="0"/>
              </a:rPr>
              <a:t>solid</a:t>
            </a:r>
            <a:r>
              <a:rPr lang="es-CO" sz="1200" dirty="0" smtClean="0">
                <a:solidFill>
                  <a:srgbClr val="0000CD"/>
                </a:solidFill>
                <a:latin typeface="Consolas" panose="020B0609020204030204" pitchFamily="49" charset="0"/>
              </a:rPr>
              <a:t>;</a:t>
            </a:r>
            <a:r>
              <a:rPr lang="es-CO" sz="1200" dirty="0" smtClean="0"/>
              <a:t/>
            </a:r>
            <a:br>
              <a:rPr lang="es-CO" sz="1200" dirty="0" smtClean="0"/>
            </a:br>
            <a:r>
              <a:rPr lang="es-CO" sz="1200" dirty="0" smtClean="0">
                <a:solidFill>
                  <a:srgbClr val="000000"/>
                </a:solidFill>
                <a:latin typeface="Consolas" panose="020B0609020204030204" pitchFamily="49" charset="0"/>
              </a:rPr>
              <a:t>    </a:t>
            </a:r>
            <a:r>
              <a:rPr lang="es-CO" sz="1200" dirty="0" err="1" smtClean="0">
                <a:solidFill>
                  <a:srgbClr val="FF0000"/>
                </a:solidFill>
                <a:latin typeface="Consolas" panose="020B0609020204030204" pitchFamily="49" charset="0"/>
              </a:rPr>
              <a:t>border-width</a:t>
            </a:r>
            <a:r>
              <a:rPr lang="es-CO" sz="1200" dirty="0" smtClean="0">
                <a:solidFill>
                  <a:srgbClr val="FF0000"/>
                </a:solidFill>
                <a:latin typeface="Consolas" panose="020B0609020204030204" pitchFamily="49" charset="0"/>
              </a:rPr>
              <a:t>:</a:t>
            </a:r>
            <a:r>
              <a:rPr lang="es-CO" sz="1200" dirty="0" smtClean="0">
                <a:solidFill>
                  <a:srgbClr val="0000CD"/>
                </a:solidFill>
                <a:latin typeface="Consolas" panose="020B0609020204030204" pitchFamily="49" charset="0"/>
              </a:rPr>
              <a:t> 5px;</a:t>
            </a:r>
          </a:p>
          <a:p>
            <a:r>
              <a:rPr lang="es-CO" sz="1200" dirty="0" smtClean="0">
                <a:solidFill>
                  <a:srgbClr val="FF0000"/>
                </a:solidFill>
                <a:latin typeface="Consolas" panose="020B0609020204030204" pitchFamily="49" charset="0"/>
              </a:rPr>
              <a:t>    </a:t>
            </a:r>
            <a:r>
              <a:rPr lang="es-CO" sz="1200" dirty="0" err="1" smtClean="0">
                <a:solidFill>
                  <a:srgbClr val="FF0000"/>
                </a:solidFill>
                <a:latin typeface="Consolas" panose="020B0609020204030204" pitchFamily="49" charset="0"/>
              </a:rPr>
              <a:t>border</a:t>
            </a:r>
            <a:r>
              <a:rPr lang="es-CO" sz="1200" dirty="0" smtClean="0">
                <a:solidFill>
                  <a:srgbClr val="FF0000"/>
                </a:solidFill>
                <a:latin typeface="Consolas" panose="020B0609020204030204" pitchFamily="49" charset="0"/>
              </a:rPr>
              <a:t>-color:</a:t>
            </a:r>
            <a:r>
              <a:rPr lang="es-CO" sz="1200" dirty="0" smtClean="0"/>
              <a:t> </a:t>
            </a:r>
            <a:r>
              <a:rPr lang="es-CO" sz="1200" dirty="0" smtClean="0">
                <a:solidFill>
                  <a:srgbClr val="0000CD"/>
                </a:solidFill>
                <a:latin typeface="Consolas" panose="020B0609020204030204" pitchFamily="49" charset="0"/>
              </a:rPr>
              <a:t>#98bf21;</a:t>
            </a:r>
            <a:r>
              <a:rPr lang="es-CO" sz="1200" dirty="0" smtClean="0"/>
              <a:t/>
            </a:r>
            <a:br>
              <a:rPr lang="es-CO" sz="1200" dirty="0" smtClean="0"/>
            </a:br>
            <a:r>
              <a:rPr lang="es-CO" sz="1200" dirty="0" smtClean="0">
                <a:solidFill>
                  <a:srgbClr val="000000"/>
                </a:solidFill>
                <a:latin typeface="Consolas" panose="020B0609020204030204" pitchFamily="49" charset="0"/>
              </a:rPr>
              <a:t>}</a:t>
            </a:r>
            <a:r>
              <a:rPr lang="es-CO" sz="1200" dirty="0" smtClean="0"/>
              <a:t/>
            </a:r>
            <a:br>
              <a:rPr lang="es-CO" sz="1200" dirty="0" smtClean="0"/>
            </a:br>
            <a:r>
              <a:rPr lang="es-CO" sz="1200" dirty="0" smtClean="0"/>
              <a:t/>
            </a:r>
            <a:br>
              <a:rPr lang="es-CO" sz="1200" dirty="0" smtClean="0"/>
            </a:br>
            <a:r>
              <a:rPr lang="es-CO" sz="1200" dirty="0" err="1" smtClean="0">
                <a:solidFill>
                  <a:srgbClr val="A52A2A"/>
                </a:solidFill>
                <a:latin typeface="Consolas" panose="020B0609020204030204" pitchFamily="49" charset="0"/>
              </a:rPr>
              <a:t>p.two</a:t>
            </a:r>
            <a:r>
              <a:rPr lang="es-CO" sz="1200" dirty="0" smtClean="0">
                <a:solidFill>
                  <a:srgbClr val="A52A2A"/>
                </a:solidFill>
                <a:latin typeface="Consolas" panose="020B0609020204030204" pitchFamily="49" charset="0"/>
              </a:rPr>
              <a:t> </a:t>
            </a:r>
            <a:r>
              <a:rPr lang="es-CO" sz="1200" dirty="0" smtClean="0">
                <a:solidFill>
                  <a:srgbClr val="000000"/>
                </a:solidFill>
                <a:latin typeface="Consolas" panose="020B0609020204030204" pitchFamily="49" charset="0"/>
              </a:rPr>
              <a:t>{</a:t>
            </a:r>
            <a:r>
              <a:rPr lang="es-CO" sz="1200" dirty="0" smtClean="0"/>
              <a:t/>
            </a:r>
            <a:br>
              <a:rPr lang="es-CO" sz="1200" dirty="0" smtClean="0"/>
            </a:br>
            <a:r>
              <a:rPr lang="es-CO" sz="1200" dirty="0" smtClean="0">
                <a:solidFill>
                  <a:srgbClr val="000000"/>
                </a:solidFill>
                <a:latin typeface="Consolas" panose="020B0609020204030204" pitchFamily="49" charset="0"/>
              </a:rPr>
              <a:t>    </a:t>
            </a:r>
            <a:r>
              <a:rPr lang="es-CO" sz="1200" dirty="0" err="1" smtClean="0">
                <a:solidFill>
                  <a:srgbClr val="FF0000"/>
                </a:solidFill>
                <a:latin typeface="Consolas" panose="020B0609020204030204" pitchFamily="49" charset="0"/>
              </a:rPr>
              <a:t>border-style</a:t>
            </a:r>
            <a:r>
              <a:rPr lang="es-CO" sz="1200" dirty="0" smtClean="0">
                <a:solidFill>
                  <a:srgbClr val="FF0000"/>
                </a:solidFill>
                <a:latin typeface="Consolas" panose="020B0609020204030204" pitchFamily="49" charset="0"/>
              </a:rPr>
              <a:t>:</a:t>
            </a:r>
            <a:r>
              <a:rPr lang="es-CO" sz="1200" dirty="0" smtClean="0">
                <a:solidFill>
                  <a:srgbClr val="0000CD"/>
                </a:solidFill>
                <a:latin typeface="Consolas" panose="020B0609020204030204" pitchFamily="49" charset="0"/>
              </a:rPr>
              <a:t> </a:t>
            </a:r>
            <a:r>
              <a:rPr lang="es-CO" sz="1200" dirty="0" err="1" smtClean="0">
                <a:solidFill>
                  <a:srgbClr val="0000CD"/>
                </a:solidFill>
                <a:latin typeface="Consolas" panose="020B0609020204030204" pitchFamily="49" charset="0"/>
              </a:rPr>
              <a:t>solid</a:t>
            </a:r>
            <a:r>
              <a:rPr lang="es-CO" sz="1200" dirty="0" smtClean="0">
                <a:solidFill>
                  <a:srgbClr val="0000CD"/>
                </a:solidFill>
                <a:latin typeface="Consolas" panose="020B0609020204030204" pitchFamily="49" charset="0"/>
              </a:rPr>
              <a:t>;</a:t>
            </a:r>
            <a:r>
              <a:rPr lang="es-CO" sz="1200" dirty="0" smtClean="0"/>
              <a:t/>
            </a:r>
            <a:br>
              <a:rPr lang="es-CO" sz="1200" dirty="0" smtClean="0"/>
            </a:br>
            <a:r>
              <a:rPr lang="es-CO" sz="1200" dirty="0" smtClean="0">
                <a:solidFill>
                  <a:srgbClr val="000000"/>
                </a:solidFill>
                <a:latin typeface="Consolas" panose="020B0609020204030204" pitchFamily="49" charset="0"/>
              </a:rPr>
              <a:t>    </a:t>
            </a:r>
            <a:r>
              <a:rPr lang="es-CO" sz="1200" dirty="0" err="1" smtClean="0">
                <a:solidFill>
                  <a:srgbClr val="FF0000"/>
                </a:solidFill>
                <a:latin typeface="Consolas" panose="020B0609020204030204" pitchFamily="49" charset="0"/>
              </a:rPr>
              <a:t>border-width</a:t>
            </a:r>
            <a:r>
              <a:rPr lang="es-CO" sz="1200" dirty="0" smtClean="0">
                <a:solidFill>
                  <a:srgbClr val="FF0000"/>
                </a:solidFill>
                <a:latin typeface="Consolas" panose="020B0609020204030204" pitchFamily="49" charset="0"/>
              </a:rPr>
              <a:t>:</a:t>
            </a:r>
            <a:r>
              <a:rPr lang="es-CO" sz="1200" dirty="0" smtClean="0">
                <a:solidFill>
                  <a:srgbClr val="0000CD"/>
                </a:solidFill>
                <a:latin typeface="Consolas" panose="020B0609020204030204" pitchFamily="49" charset="0"/>
              </a:rPr>
              <a:t> </a:t>
            </a:r>
            <a:r>
              <a:rPr lang="es-CO" sz="1200" dirty="0" err="1" smtClean="0">
                <a:solidFill>
                  <a:srgbClr val="0000CD"/>
                </a:solidFill>
                <a:latin typeface="Consolas" panose="020B0609020204030204" pitchFamily="49" charset="0"/>
              </a:rPr>
              <a:t>medium</a:t>
            </a:r>
            <a:r>
              <a:rPr lang="es-CO" sz="1200" dirty="0" smtClean="0">
                <a:solidFill>
                  <a:srgbClr val="0000CD"/>
                </a:solidFill>
                <a:latin typeface="Consolas" panose="020B0609020204030204" pitchFamily="49" charset="0"/>
              </a:rPr>
              <a:t>;</a:t>
            </a:r>
            <a:r>
              <a:rPr lang="es-CO" sz="1200" dirty="0" smtClean="0"/>
              <a:t/>
            </a:r>
            <a:br>
              <a:rPr lang="es-CO" sz="1200" dirty="0" smtClean="0"/>
            </a:br>
            <a:r>
              <a:rPr lang="es-CO" sz="1200" dirty="0" smtClean="0">
                <a:solidFill>
                  <a:srgbClr val="000000"/>
                </a:solidFill>
                <a:latin typeface="Consolas" panose="020B0609020204030204" pitchFamily="49" charset="0"/>
              </a:rPr>
              <a:t>}</a:t>
            </a:r>
            <a:endParaRPr lang="en-GB" sz="1200" dirty="0"/>
          </a:p>
        </p:txBody>
      </p:sp>
      <p:cxnSp>
        <p:nvCxnSpPr>
          <p:cNvPr id="18" name="Conector recto de flecha 17"/>
          <p:cNvCxnSpPr>
            <a:stCxn id="16" idx="0"/>
          </p:cNvCxnSpPr>
          <p:nvPr/>
        </p:nvCxnSpPr>
        <p:spPr>
          <a:xfrm flipV="1">
            <a:off x="4917829" y="1573181"/>
            <a:ext cx="388345" cy="306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ángulo 19"/>
          <p:cNvSpPr/>
          <p:nvPr/>
        </p:nvSpPr>
        <p:spPr>
          <a:xfrm>
            <a:off x="422031" y="2284384"/>
            <a:ext cx="3012831" cy="1200329"/>
          </a:xfrm>
          <a:prstGeom prst="rect">
            <a:avLst/>
          </a:prstGeom>
        </p:spPr>
        <p:txBody>
          <a:bodyPr wrap="square">
            <a:spAutoFit/>
          </a:bodyPr>
          <a:lstStyle/>
          <a:p>
            <a:r>
              <a:rPr lang="es-CO" sz="1200" dirty="0">
                <a:solidFill>
                  <a:srgbClr val="A52A2A"/>
                </a:solidFill>
                <a:latin typeface="Consolas" panose="020B0609020204030204" pitchFamily="49" charset="0"/>
              </a:rPr>
              <a:t>p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border</a:t>
            </a:r>
            <a:r>
              <a:rPr lang="es-CO" sz="1200" dirty="0">
                <a:solidFill>
                  <a:srgbClr val="FF0000"/>
                </a:solidFill>
                <a:latin typeface="Consolas" panose="020B0609020204030204" pitchFamily="49" charset="0"/>
              </a:rPr>
              <a:t>-top-</a:t>
            </a:r>
            <a:r>
              <a:rPr lang="es-CO" sz="1200" dirty="0" err="1">
                <a:solidFill>
                  <a:srgbClr val="FF0000"/>
                </a:solidFill>
                <a:latin typeface="Consolas" panose="020B0609020204030204" pitchFamily="49" charset="0"/>
              </a:rPr>
              <a:t>style</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dotted</a:t>
            </a:r>
            <a:r>
              <a:rPr lang="es-CO" sz="1200" dirty="0">
                <a:solidFill>
                  <a:srgbClr val="0000CD"/>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border-right-style</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solid</a:t>
            </a:r>
            <a:r>
              <a:rPr lang="es-CO" sz="1200" dirty="0">
                <a:solidFill>
                  <a:srgbClr val="0000CD"/>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border-bottom-style</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dotted</a:t>
            </a:r>
            <a:r>
              <a:rPr lang="es-CO" sz="1200" dirty="0">
                <a:solidFill>
                  <a:srgbClr val="0000CD"/>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border-left-style</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solid</a:t>
            </a:r>
            <a:r>
              <a:rPr lang="es-CO" sz="1200" dirty="0">
                <a:solidFill>
                  <a:srgbClr val="0000CD"/>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21" name="Rectángulo 20"/>
          <p:cNvSpPr/>
          <p:nvPr/>
        </p:nvSpPr>
        <p:spPr>
          <a:xfrm>
            <a:off x="246185" y="3761712"/>
            <a:ext cx="6096000" cy="3139321"/>
          </a:xfrm>
          <a:prstGeom prst="rect">
            <a:avLst/>
          </a:prstGeom>
        </p:spPr>
        <p:txBody>
          <a:bodyPr>
            <a:spAutoFit/>
          </a:bodyPr>
          <a:lstStyle/>
          <a:p>
            <a:r>
              <a:rPr lang="en-US" sz="1100" dirty="0">
                <a:solidFill>
                  <a:srgbClr val="333333"/>
                </a:solidFill>
                <a:latin typeface="Verdana" panose="020B0604030504040204" pitchFamily="34" charset="0"/>
              </a:rPr>
              <a:t>The border-style property can have from one to four values.</a:t>
            </a:r>
          </a:p>
          <a:p>
            <a:pPr>
              <a:buFont typeface="Arial" panose="020B0604020202020204" pitchFamily="34" charset="0"/>
              <a:buChar char="•"/>
            </a:pPr>
            <a:r>
              <a:rPr lang="en-US" sz="1100" b="1" dirty="0" smtClean="0">
                <a:solidFill>
                  <a:srgbClr val="333333"/>
                </a:solidFill>
                <a:latin typeface="Verdana" panose="020B0604030504040204" pitchFamily="34" charset="0"/>
              </a:rPr>
              <a:t>border-style</a:t>
            </a:r>
            <a:r>
              <a:rPr lang="en-US" sz="1100" b="1" dirty="0">
                <a:solidFill>
                  <a:srgbClr val="333333"/>
                </a:solidFill>
                <a:latin typeface="Verdana" panose="020B0604030504040204" pitchFamily="34" charset="0"/>
              </a:rPr>
              <a:t>: </a:t>
            </a:r>
            <a:r>
              <a:rPr lang="en-US" sz="1100" dirty="0">
                <a:solidFill>
                  <a:srgbClr val="333333"/>
                </a:solidFill>
                <a:latin typeface="Verdana" panose="020B0604030504040204" pitchFamily="34" charset="0"/>
              </a:rPr>
              <a:t>dotted</a:t>
            </a:r>
            <a:r>
              <a:rPr lang="en-US" sz="1100" b="1" dirty="0">
                <a:solidFill>
                  <a:srgbClr val="333333"/>
                </a:solidFill>
                <a:latin typeface="Verdana" panose="020B0604030504040204" pitchFamily="34" charset="0"/>
              </a:rPr>
              <a:t> solid </a:t>
            </a:r>
            <a:r>
              <a:rPr lang="en-US" sz="1100" dirty="0">
                <a:solidFill>
                  <a:srgbClr val="333333"/>
                </a:solidFill>
                <a:latin typeface="Verdana" panose="020B0604030504040204" pitchFamily="34" charset="0"/>
              </a:rPr>
              <a:t>double </a:t>
            </a:r>
            <a:r>
              <a:rPr lang="en-US" sz="1100" b="1" dirty="0">
                <a:solidFill>
                  <a:srgbClr val="333333"/>
                </a:solidFill>
                <a:latin typeface="Verdana" panose="020B0604030504040204" pitchFamily="34" charset="0"/>
              </a:rPr>
              <a:t>dashed;</a:t>
            </a:r>
            <a:endParaRPr lang="en-US" sz="1100" dirty="0">
              <a:solidFill>
                <a:srgbClr val="333333"/>
              </a:solidFill>
              <a:latin typeface="Verdana" panose="020B0604030504040204" pitchFamily="34" charset="0"/>
            </a:endParaRP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top border is dotted</a:t>
            </a: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right border is solid</a:t>
            </a: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bottom border is double</a:t>
            </a: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left border is </a:t>
            </a:r>
            <a:r>
              <a:rPr lang="en-US" sz="1100" dirty="0" smtClean="0">
                <a:solidFill>
                  <a:srgbClr val="333333"/>
                </a:solidFill>
                <a:latin typeface="Verdana" panose="020B0604030504040204" pitchFamily="34" charset="0"/>
              </a:rPr>
              <a:t>dashed</a:t>
            </a:r>
          </a:p>
          <a:p>
            <a:pPr lvl="1"/>
            <a:endParaRPr lang="en-US" sz="1100" dirty="0">
              <a:solidFill>
                <a:srgbClr val="333333"/>
              </a:solidFill>
              <a:latin typeface="Verdana" panose="020B0604030504040204" pitchFamily="34" charset="0"/>
            </a:endParaRPr>
          </a:p>
          <a:p>
            <a:pPr>
              <a:buFont typeface="Arial" panose="020B0604020202020204" pitchFamily="34" charset="0"/>
              <a:buChar char="•"/>
            </a:pPr>
            <a:r>
              <a:rPr lang="en-US" sz="1100" b="1" dirty="0">
                <a:solidFill>
                  <a:srgbClr val="333333"/>
                </a:solidFill>
                <a:latin typeface="Verdana" panose="020B0604030504040204" pitchFamily="34" charset="0"/>
              </a:rPr>
              <a:t>border-style: dotted solid double;</a:t>
            </a:r>
            <a:endParaRPr lang="en-US" sz="1100" dirty="0">
              <a:solidFill>
                <a:srgbClr val="333333"/>
              </a:solidFill>
              <a:latin typeface="Verdana" panose="020B0604030504040204" pitchFamily="34" charset="0"/>
            </a:endParaRP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top border is dotted</a:t>
            </a: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right and left borders are solid</a:t>
            </a: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bottom border is </a:t>
            </a:r>
            <a:r>
              <a:rPr lang="en-US" sz="1100" dirty="0" smtClean="0">
                <a:solidFill>
                  <a:srgbClr val="333333"/>
                </a:solidFill>
                <a:latin typeface="Verdana" panose="020B0604030504040204" pitchFamily="34" charset="0"/>
              </a:rPr>
              <a:t>double</a:t>
            </a:r>
            <a:r>
              <a:rPr lang="en-US" sz="1100" dirty="0">
                <a:solidFill>
                  <a:srgbClr val="333333"/>
                </a:solidFill>
                <a:latin typeface="Verdana" panose="020B0604030504040204" pitchFamily="34" charset="0"/>
              </a:rPr>
              <a:t/>
            </a:r>
            <a:br>
              <a:rPr lang="en-US" sz="1100" dirty="0">
                <a:solidFill>
                  <a:srgbClr val="333333"/>
                </a:solidFill>
                <a:latin typeface="Verdana" panose="020B0604030504040204" pitchFamily="34" charset="0"/>
              </a:rPr>
            </a:br>
            <a:endParaRPr lang="en-US" sz="1100" dirty="0">
              <a:solidFill>
                <a:srgbClr val="333333"/>
              </a:solidFill>
              <a:latin typeface="Verdana" panose="020B0604030504040204" pitchFamily="34" charset="0"/>
            </a:endParaRPr>
          </a:p>
          <a:p>
            <a:pPr>
              <a:buFont typeface="Arial" panose="020B0604020202020204" pitchFamily="34" charset="0"/>
              <a:buChar char="•"/>
            </a:pPr>
            <a:r>
              <a:rPr lang="en-US" sz="1100" b="1" dirty="0">
                <a:solidFill>
                  <a:srgbClr val="333333"/>
                </a:solidFill>
                <a:latin typeface="Verdana" panose="020B0604030504040204" pitchFamily="34" charset="0"/>
              </a:rPr>
              <a:t>border-style: dotted solid;</a:t>
            </a:r>
            <a:endParaRPr lang="en-US" sz="1100" dirty="0">
              <a:solidFill>
                <a:srgbClr val="333333"/>
              </a:solidFill>
              <a:latin typeface="Verdana" panose="020B0604030504040204" pitchFamily="34" charset="0"/>
            </a:endParaRP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top and bottom borders are dotted</a:t>
            </a: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right and left borders are </a:t>
            </a:r>
            <a:r>
              <a:rPr lang="en-US" sz="1100" dirty="0" smtClean="0">
                <a:solidFill>
                  <a:srgbClr val="333333"/>
                </a:solidFill>
                <a:latin typeface="Verdana" panose="020B0604030504040204" pitchFamily="34" charset="0"/>
              </a:rPr>
              <a:t>solid</a:t>
            </a:r>
          </a:p>
          <a:p>
            <a:pPr marL="742950" lvl="1" indent="-285750">
              <a:buFont typeface="Arial" panose="020B0604020202020204" pitchFamily="34" charset="0"/>
              <a:buChar char="•"/>
            </a:pPr>
            <a:endParaRPr lang="en-US" sz="1100" dirty="0">
              <a:solidFill>
                <a:srgbClr val="333333"/>
              </a:solidFill>
              <a:latin typeface="Verdana" panose="020B0604030504040204" pitchFamily="34" charset="0"/>
            </a:endParaRPr>
          </a:p>
          <a:p>
            <a:pPr>
              <a:buFont typeface="Arial" panose="020B0604020202020204" pitchFamily="34" charset="0"/>
              <a:buChar char="•"/>
            </a:pPr>
            <a:r>
              <a:rPr lang="en-US" sz="1100" b="1" dirty="0">
                <a:solidFill>
                  <a:srgbClr val="333333"/>
                </a:solidFill>
                <a:latin typeface="Verdana" panose="020B0604030504040204" pitchFamily="34" charset="0"/>
              </a:rPr>
              <a:t>border-style: dotted;</a:t>
            </a:r>
            <a:endParaRPr lang="en-US" sz="1100" dirty="0">
              <a:solidFill>
                <a:srgbClr val="333333"/>
              </a:solidFill>
              <a:latin typeface="Verdana" panose="020B0604030504040204" pitchFamily="34" charset="0"/>
            </a:endParaRP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all four borders are dotted</a:t>
            </a:r>
            <a:endParaRPr lang="en-US" sz="1100" b="0" i="0" dirty="0">
              <a:solidFill>
                <a:srgbClr val="333333"/>
              </a:solidFill>
              <a:effectLst/>
              <a:latin typeface="Verdana" panose="020B0604030504040204" pitchFamily="34" charset="0"/>
            </a:endParaRPr>
          </a:p>
        </p:txBody>
      </p:sp>
      <p:sp>
        <p:nvSpPr>
          <p:cNvPr id="22" name="Rectángulo 21"/>
          <p:cNvSpPr/>
          <p:nvPr/>
        </p:nvSpPr>
        <p:spPr>
          <a:xfrm>
            <a:off x="3906070" y="862682"/>
            <a:ext cx="2195790" cy="738664"/>
          </a:xfrm>
          <a:prstGeom prst="rect">
            <a:avLst/>
          </a:prstGeom>
        </p:spPr>
        <p:txBody>
          <a:bodyPr wrap="square">
            <a:spAutoFit/>
          </a:bodyPr>
          <a:lstStyle/>
          <a:p>
            <a:r>
              <a:rPr lang="es-CO" sz="1400" dirty="0" err="1">
                <a:solidFill>
                  <a:srgbClr val="333333"/>
                </a:solidFill>
                <a:latin typeface="Gotham Light" pitchFamily="50" charset="0"/>
                <a:cs typeface="Gotham Light" pitchFamily="50" charset="0"/>
              </a:rPr>
              <a:t>d</a:t>
            </a:r>
            <a:r>
              <a:rPr lang="es-CO" sz="1400" dirty="0" err="1" smtClean="0">
                <a:solidFill>
                  <a:srgbClr val="333333"/>
                </a:solidFill>
                <a:latin typeface="Gotham Light" pitchFamily="50" charset="0"/>
                <a:cs typeface="Gotham Light" pitchFamily="50" charset="0"/>
              </a:rPr>
              <a:t>otted</a:t>
            </a:r>
            <a:r>
              <a:rPr lang="es-CO" sz="1400" dirty="0" smtClean="0">
                <a:solidFill>
                  <a:srgbClr val="333333"/>
                </a:solidFill>
                <a:latin typeface="Gotham Light" pitchFamily="50" charset="0"/>
                <a:cs typeface="Gotham Light" pitchFamily="50" charset="0"/>
              </a:rPr>
              <a:t> , </a:t>
            </a:r>
            <a:r>
              <a:rPr lang="es-CO" sz="1400" dirty="0" err="1" smtClean="0">
                <a:latin typeface="Gotham Light" pitchFamily="50" charset="0"/>
                <a:cs typeface="Gotham Light" pitchFamily="50" charset="0"/>
              </a:rPr>
              <a:t>dashed</a:t>
            </a:r>
            <a:r>
              <a:rPr lang="es-CO" sz="1400" dirty="0" smtClean="0">
                <a:latin typeface="Gotham Light" pitchFamily="50" charset="0"/>
                <a:cs typeface="Gotham Light" pitchFamily="50" charset="0"/>
              </a:rPr>
              <a:t>, </a:t>
            </a:r>
            <a:r>
              <a:rPr lang="es-CO" sz="1400" dirty="0" err="1" smtClean="0">
                <a:latin typeface="Gotham Light" pitchFamily="50" charset="0"/>
                <a:cs typeface="Gotham Light" pitchFamily="50" charset="0"/>
              </a:rPr>
              <a:t>solid</a:t>
            </a:r>
            <a:r>
              <a:rPr lang="es-CO" sz="1400" dirty="0" smtClean="0">
                <a:latin typeface="Gotham Light" pitchFamily="50" charset="0"/>
                <a:cs typeface="Gotham Light" pitchFamily="50" charset="0"/>
              </a:rPr>
              <a:t>, </a:t>
            </a:r>
            <a:r>
              <a:rPr lang="es-CO" sz="1400" dirty="0" err="1" smtClean="0">
                <a:latin typeface="Gotham Light" pitchFamily="50" charset="0"/>
                <a:cs typeface="Gotham Light" pitchFamily="50" charset="0"/>
              </a:rPr>
              <a:t>double</a:t>
            </a:r>
            <a:r>
              <a:rPr lang="es-CO" sz="1400" dirty="0" smtClean="0">
                <a:latin typeface="Gotham Light" pitchFamily="50" charset="0"/>
                <a:cs typeface="Gotham Light" pitchFamily="50" charset="0"/>
              </a:rPr>
              <a:t>, </a:t>
            </a:r>
            <a:r>
              <a:rPr lang="es-CO" sz="1400" dirty="0" err="1" smtClean="0">
                <a:latin typeface="Gotham Light" pitchFamily="50" charset="0"/>
                <a:cs typeface="Gotham Light" pitchFamily="50" charset="0"/>
              </a:rPr>
              <a:t>groove</a:t>
            </a:r>
            <a:r>
              <a:rPr lang="es-CO" sz="1400" dirty="0" smtClean="0">
                <a:latin typeface="Gotham Light" pitchFamily="50" charset="0"/>
                <a:cs typeface="Gotham Light" pitchFamily="50" charset="0"/>
              </a:rPr>
              <a:t>, </a:t>
            </a:r>
            <a:r>
              <a:rPr lang="es-CO" sz="1400" dirty="0" err="1" smtClean="0">
                <a:latin typeface="Gotham Light" pitchFamily="50" charset="0"/>
                <a:cs typeface="Gotham Light" pitchFamily="50" charset="0"/>
              </a:rPr>
              <a:t>ridge</a:t>
            </a:r>
            <a:r>
              <a:rPr lang="es-CO" sz="1400" dirty="0" smtClean="0">
                <a:latin typeface="Gotham Light" pitchFamily="50" charset="0"/>
                <a:cs typeface="Gotham Light" pitchFamily="50" charset="0"/>
              </a:rPr>
              <a:t>, </a:t>
            </a:r>
            <a:r>
              <a:rPr lang="es-CO" sz="1400" dirty="0" err="1" smtClean="0">
                <a:latin typeface="Gotham Light" pitchFamily="50" charset="0"/>
                <a:cs typeface="Gotham Light" pitchFamily="50" charset="0"/>
              </a:rPr>
              <a:t>inset</a:t>
            </a:r>
            <a:r>
              <a:rPr lang="es-CO" sz="1400" dirty="0" smtClean="0">
                <a:latin typeface="Gotham Light" pitchFamily="50" charset="0"/>
                <a:cs typeface="Gotham Light" pitchFamily="50" charset="0"/>
              </a:rPr>
              <a:t>, </a:t>
            </a:r>
            <a:r>
              <a:rPr lang="es-CO" sz="1400" dirty="0" err="1">
                <a:latin typeface="Gotham Light" pitchFamily="50" charset="0"/>
                <a:cs typeface="Gotham Light" pitchFamily="50" charset="0"/>
              </a:rPr>
              <a:t>outset</a:t>
            </a:r>
            <a:endParaRPr lang="en-GB" sz="1400" dirty="0">
              <a:latin typeface="Gotham Light" pitchFamily="50" charset="0"/>
              <a:cs typeface="Gotham Light" pitchFamily="50" charset="0"/>
            </a:endParaRPr>
          </a:p>
        </p:txBody>
      </p:sp>
      <p:sp>
        <p:nvSpPr>
          <p:cNvPr id="24" name="Rectángulo 23"/>
          <p:cNvSpPr/>
          <p:nvPr/>
        </p:nvSpPr>
        <p:spPr>
          <a:xfrm>
            <a:off x="4150413" y="4388309"/>
            <a:ext cx="2235677" cy="338554"/>
          </a:xfrm>
          <a:prstGeom prst="rect">
            <a:avLst/>
          </a:prstGeom>
        </p:spPr>
        <p:txBody>
          <a:bodyPr wrap="none">
            <a:spAutoFit/>
          </a:bodyPr>
          <a:lstStyle/>
          <a:p>
            <a:r>
              <a:rPr lang="es-CO" sz="1600" dirty="0" err="1">
                <a:solidFill>
                  <a:srgbClr val="333333"/>
                </a:solidFill>
                <a:latin typeface="Verdana" panose="020B0604030504040204" pitchFamily="34" charset="0"/>
              </a:rPr>
              <a:t>shorthand</a:t>
            </a:r>
            <a:r>
              <a:rPr lang="es-CO" sz="1600" dirty="0">
                <a:solidFill>
                  <a:srgbClr val="333333"/>
                </a:solidFill>
                <a:latin typeface="Verdana" panose="020B0604030504040204" pitchFamily="34" charset="0"/>
              </a:rPr>
              <a:t> </a:t>
            </a:r>
            <a:r>
              <a:rPr lang="es-CO" sz="1600" dirty="0" err="1">
                <a:solidFill>
                  <a:srgbClr val="333333"/>
                </a:solidFill>
                <a:latin typeface="Verdana" panose="020B0604030504040204" pitchFamily="34" charset="0"/>
              </a:rPr>
              <a:t>property</a:t>
            </a:r>
            <a:r>
              <a:rPr lang="es-CO" sz="1600" dirty="0">
                <a:solidFill>
                  <a:srgbClr val="333333"/>
                </a:solidFill>
                <a:latin typeface="Verdana" panose="020B0604030504040204" pitchFamily="34" charset="0"/>
              </a:rPr>
              <a:t>.</a:t>
            </a:r>
            <a:endParaRPr lang="en-GB" sz="1600" dirty="0"/>
          </a:p>
        </p:txBody>
      </p:sp>
      <p:sp>
        <p:nvSpPr>
          <p:cNvPr id="26" name="Cerrar llave 25"/>
          <p:cNvSpPr/>
          <p:nvPr/>
        </p:nvSpPr>
        <p:spPr>
          <a:xfrm>
            <a:off x="3657598" y="4044462"/>
            <a:ext cx="457202" cy="2532184"/>
          </a:xfrm>
          <a:prstGeom prst="rightBrace">
            <a:avLst>
              <a:gd name="adj1" fmla="val 62179"/>
              <a:gd name="adj2" fmla="val 50000"/>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7" name="Rectángulo 26"/>
          <p:cNvSpPr/>
          <p:nvPr/>
        </p:nvSpPr>
        <p:spPr>
          <a:xfrm>
            <a:off x="4232031" y="4996125"/>
            <a:ext cx="2508738" cy="646331"/>
          </a:xfrm>
          <a:prstGeom prst="rect">
            <a:avLst/>
          </a:prstGeom>
        </p:spPr>
        <p:txBody>
          <a:bodyPr wrap="square">
            <a:spAutoFit/>
          </a:bodyPr>
          <a:lstStyle/>
          <a:p>
            <a:r>
              <a:rPr lang="es-CO" sz="1200" dirty="0">
                <a:solidFill>
                  <a:srgbClr val="A52A2A"/>
                </a:solidFill>
                <a:latin typeface="Consolas" panose="020B0609020204030204" pitchFamily="49" charset="0"/>
              </a:rPr>
              <a:t>p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border</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5px </a:t>
            </a:r>
            <a:r>
              <a:rPr lang="es-CO" sz="1200" dirty="0" err="1">
                <a:solidFill>
                  <a:srgbClr val="0000CD"/>
                </a:solidFill>
                <a:latin typeface="Consolas" panose="020B0609020204030204" pitchFamily="49" charset="0"/>
              </a:rPr>
              <a:t>solid</a:t>
            </a:r>
            <a:r>
              <a:rPr lang="es-CO" sz="1200" dirty="0">
                <a:solidFill>
                  <a:srgbClr val="0000CD"/>
                </a:solidFill>
                <a:latin typeface="Consolas" panose="020B0609020204030204" pitchFamily="49" charset="0"/>
              </a:rPr>
              <a:t> red;</a:t>
            </a:r>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28" name="CuadroTexto 27"/>
          <p:cNvSpPr txBox="1"/>
          <p:nvPr/>
        </p:nvSpPr>
        <p:spPr>
          <a:xfrm>
            <a:off x="7291756" y="931932"/>
            <a:ext cx="1594338" cy="369332"/>
          </a:xfrm>
          <a:prstGeom prst="rect">
            <a:avLst/>
          </a:prstGeom>
          <a:noFill/>
        </p:spPr>
        <p:txBody>
          <a:bodyPr wrap="square" rtlCol="0">
            <a:spAutoFit/>
          </a:bodyPr>
          <a:lstStyle/>
          <a:p>
            <a:r>
              <a:rPr lang="en-GB" i="1" dirty="0" smtClean="0">
                <a:latin typeface="Gotham Light" pitchFamily="50" charset="0"/>
                <a:cs typeface="Gotham Light" pitchFamily="50" charset="0"/>
              </a:rPr>
              <a:t>Outline</a:t>
            </a:r>
            <a:endParaRPr lang="en-GB" sz="2400" b="1" i="1" dirty="0">
              <a:latin typeface="Gotham Light" pitchFamily="50" charset="0"/>
              <a:cs typeface="Gotham Light" pitchFamily="50" charset="0"/>
            </a:endParaRPr>
          </a:p>
        </p:txBody>
      </p:sp>
      <p:sp>
        <p:nvSpPr>
          <p:cNvPr id="29" name="Rectángulo 28"/>
          <p:cNvSpPr/>
          <p:nvPr/>
        </p:nvSpPr>
        <p:spPr>
          <a:xfrm>
            <a:off x="7211173" y="1610111"/>
            <a:ext cx="973343" cy="369332"/>
          </a:xfrm>
          <a:prstGeom prst="rect">
            <a:avLst/>
          </a:prstGeom>
        </p:spPr>
        <p:txBody>
          <a:bodyPr wrap="none">
            <a:spAutoFit/>
          </a:bodyPr>
          <a:lstStyle/>
          <a:p>
            <a:r>
              <a:rPr lang="es-CO" u="sng" dirty="0" err="1">
                <a:solidFill>
                  <a:srgbClr val="333333"/>
                </a:solidFill>
                <a:latin typeface="Verdana" panose="020B0604030504040204" pitchFamily="34" charset="0"/>
                <a:hlinkClick r:id="rId4"/>
              </a:rPr>
              <a:t>outline</a:t>
            </a:r>
            <a:endParaRPr lang="en-GB" dirty="0"/>
          </a:p>
        </p:txBody>
      </p:sp>
      <p:sp>
        <p:nvSpPr>
          <p:cNvPr id="30" name="Rectángulo 29"/>
          <p:cNvSpPr/>
          <p:nvPr/>
        </p:nvSpPr>
        <p:spPr>
          <a:xfrm>
            <a:off x="7203831" y="2099718"/>
            <a:ext cx="1638590" cy="369332"/>
          </a:xfrm>
          <a:prstGeom prst="rect">
            <a:avLst/>
          </a:prstGeom>
        </p:spPr>
        <p:txBody>
          <a:bodyPr wrap="none">
            <a:spAutoFit/>
          </a:bodyPr>
          <a:lstStyle/>
          <a:p>
            <a:r>
              <a:rPr lang="es-CO" u="sng" dirty="0" err="1">
                <a:solidFill>
                  <a:srgbClr val="333333"/>
                </a:solidFill>
                <a:latin typeface="Verdana" panose="020B0604030504040204" pitchFamily="34" charset="0"/>
                <a:hlinkClick r:id="rId5"/>
              </a:rPr>
              <a:t>outline</a:t>
            </a:r>
            <a:r>
              <a:rPr lang="es-CO" u="sng" dirty="0">
                <a:solidFill>
                  <a:srgbClr val="333333"/>
                </a:solidFill>
                <a:latin typeface="Verdana" panose="020B0604030504040204" pitchFamily="34" charset="0"/>
                <a:hlinkClick r:id="rId5"/>
              </a:rPr>
              <a:t>-color</a:t>
            </a:r>
            <a:endParaRPr lang="en-GB" dirty="0"/>
          </a:p>
        </p:txBody>
      </p:sp>
      <p:sp>
        <p:nvSpPr>
          <p:cNvPr id="31" name="Rectángulo 30"/>
          <p:cNvSpPr/>
          <p:nvPr/>
        </p:nvSpPr>
        <p:spPr>
          <a:xfrm>
            <a:off x="7155852" y="2664489"/>
            <a:ext cx="1626214" cy="369332"/>
          </a:xfrm>
          <a:prstGeom prst="rect">
            <a:avLst/>
          </a:prstGeom>
        </p:spPr>
        <p:txBody>
          <a:bodyPr wrap="none">
            <a:spAutoFit/>
          </a:bodyPr>
          <a:lstStyle/>
          <a:p>
            <a:r>
              <a:rPr lang="es-CO" u="sng" dirty="0" err="1">
                <a:solidFill>
                  <a:srgbClr val="333333"/>
                </a:solidFill>
                <a:latin typeface="Verdana" panose="020B0604030504040204" pitchFamily="34" charset="0"/>
                <a:hlinkClick r:id="rId6"/>
              </a:rPr>
              <a:t>outline-style</a:t>
            </a:r>
            <a:endParaRPr lang="en-GB" dirty="0"/>
          </a:p>
        </p:txBody>
      </p:sp>
      <p:sp>
        <p:nvSpPr>
          <p:cNvPr id="32" name="Rectángulo 31"/>
          <p:cNvSpPr/>
          <p:nvPr/>
        </p:nvSpPr>
        <p:spPr>
          <a:xfrm>
            <a:off x="7211173" y="3216143"/>
            <a:ext cx="1710084" cy="369332"/>
          </a:xfrm>
          <a:prstGeom prst="rect">
            <a:avLst/>
          </a:prstGeom>
        </p:spPr>
        <p:txBody>
          <a:bodyPr wrap="none">
            <a:spAutoFit/>
          </a:bodyPr>
          <a:lstStyle/>
          <a:p>
            <a:r>
              <a:rPr lang="es-CO" u="sng" dirty="0" err="1">
                <a:solidFill>
                  <a:srgbClr val="333333"/>
                </a:solidFill>
                <a:latin typeface="Verdana" panose="020B0604030504040204" pitchFamily="34" charset="0"/>
                <a:hlinkClick r:id="rId7"/>
              </a:rPr>
              <a:t>outline-width</a:t>
            </a:r>
            <a:endParaRPr lang="en-GB" dirty="0"/>
          </a:p>
        </p:txBody>
      </p:sp>
    </p:spTree>
    <p:extLst>
      <p:ext uri="{BB962C8B-B14F-4D97-AF65-F5344CB8AC3E}">
        <p14:creationId xmlns:p14="http://schemas.microsoft.com/office/powerpoint/2010/main" xmlns="" val="17615786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ector recto 5"/>
          <p:cNvCxnSpPr/>
          <p:nvPr/>
        </p:nvCxnSpPr>
        <p:spPr>
          <a:xfrm>
            <a:off x="6963504" y="1573181"/>
            <a:ext cx="0" cy="4380525"/>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0"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8" descr="http://4.bp.blogspot.com/-v9sfR-Tmcww/UuppSBoOlTI/AAAAAAAAABo/3Vtrw2iQlbM/s1600/w3schools.com_02.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CuadroTexto 11"/>
          <p:cNvSpPr txBox="1"/>
          <p:nvPr/>
        </p:nvSpPr>
        <p:spPr>
          <a:xfrm>
            <a:off x="422031" y="272705"/>
            <a:ext cx="3153507"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Block box model</a:t>
            </a:r>
            <a:endParaRPr lang="en-GB" sz="2400" b="1" dirty="0">
              <a:latin typeface="Gotham Light" pitchFamily="50" charset="0"/>
              <a:cs typeface="Gotham Light" pitchFamily="50" charset="0"/>
            </a:endParaRPr>
          </a:p>
        </p:txBody>
      </p:sp>
      <p:sp>
        <p:nvSpPr>
          <p:cNvPr id="13" name="CuadroTexto 12"/>
          <p:cNvSpPr txBox="1"/>
          <p:nvPr/>
        </p:nvSpPr>
        <p:spPr>
          <a:xfrm>
            <a:off x="820617" y="931932"/>
            <a:ext cx="1594338" cy="369332"/>
          </a:xfrm>
          <a:prstGeom prst="rect">
            <a:avLst/>
          </a:prstGeom>
          <a:noFill/>
        </p:spPr>
        <p:txBody>
          <a:bodyPr wrap="square" rtlCol="0">
            <a:spAutoFit/>
          </a:bodyPr>
          <a:lstStyle/>
          <a:p>
            <a:r>
              <a:rPr lang="en-GB" i="1" dirty="0" smtClean="0">
                <a:latin typeface="Gotham Light" pitchFamily="50" charset="0"/>
                <a:cs typeface="Gotham Light" pitchFamily="50" charset="0"/>
              </a:rPr>
              <a:t>Margin</a:t>
            </a:r>
            <a:endParaRPr lang="en-GB" sz="2400" b="1" i="1" dirty="0">
              <a:latin typeface="Gotham Light" pitchFamily="50" charset="0"/>
              <a:cs typeface="Gotham Light" pitchFamily="50" charset="0"/>
            </a:endParaRPr>
          </a:p>
        </p:txBody>
      </p:sp>
      <p:sp>
        <p:nvSpPr>
          <p:cNvPr id="28" name="CuadroTexto 27"/>
          <p:cNvSpPr txBox="1"/>
          <p:nvPr/>
        </p:nvSpPr>
        <p:spPr>
          <a:xfrm>
            <a:off x="7291756" y="931932"/>
            <a:ext cx="1594338" cy="369332"/>
          </a:xfrm>
          <a:prstGeom prst="rect">
            <a:avLst/>
          </a:prstGeom>
          <a:noFill/>
        </p:spPr>
        <p:txBody>
          <a:bodyPr wrap="square" rtlCol="0">
            <a:spAutoFit/>
          </a:bodyPr>
          <a:lstStyle/>
          <a:p>
            <a:r>
              <a:rPr lang="en-GB" i="1" dirty="0" smtClean="0">
                <a:latin typeface="Gotham Light" pitchFamily="50" charset="0"/>
                <a:cs typeface="Gotham Light" pitchFamily="50" charset="0"/>
              </a:rPr>
              <a:t>Padding</a:t>
            </a:r>
            <a:endParaRPr lang="en-GB" sz="2400" b="1" i="1" dirty="0">
              <a:latin typeface="Gotham Light" pitchFamily="50" charset="0"/>
              <a:cs typeface="Gotham Light" pitchFamily="50" charset="0"/>
            </a:endParaRPr>
          </a:p>
        </p:txBody>
      </p:sp>
      <p:sp>
        <p:nvSpPr>
          <p:cNvPr id="2" name="Rectángulo 1"/>
          <p:cNvSpPr/>
          <p:nvPr/>
        </p:nvSpPr>
        <p:spPr>
          <a:xfrm>
            <a:off x="867504" y="1718493"/>
            <a:ext cx="3048001" cy="1384995"/>
          </a:xfrm>
          <a:prstGeom prst="rect">
            <a:avLst/>
          </a:prstGeom>
        </p:spPr>
        <p:txBody>
          <a:bodyPr wrap="square">
            <a:spAutoFit/>
          </a:bodyPr>
          <a:lstStyle/>
          <a:p>
            <a:r>
              <a:rPr lang="en-US" sz="1400" dirty="0">
                <a:solidFill>
                  <a:srgbClr val="A52A2A"/>
                </a:solidFill>
                <a:latin typeface="Consolas" panose="020B0609020204030204" pitchFamily="49" charset="0"/>
              </a:rPr>
              <a:t>p </a:t>
            </a:r>
            <a:r>
              <a:rPr lang="en-US" sz="1400" dirty="0">
                <a:solidFill>
                  <a:srgbClr val="000000"/>
                </a:solidFill>
                <a:latin typeface="Consolas" panose="020B0609020204030204" pitchFamily="49" charset="0"/>
              </a:rPr>
              <a:t>{</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margin-top:</a:t>
            </a:r>
            <a:r>
              <a:rPr lang="en-US" sz="1400" dirty="0">
                <a:solidFill>
                  <a:srgbClr val="0000CD"/>
                </a:solidFill>
                <a:latin typeface="Consolas" panose="020B0609020204030204" pitchFamily="49" charset="0"/>
              </a:rPr>
              <a:t> 100px;</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margin-bottom:</a:t>
            </a:r>
            <a:r>
              <a:rPr lang="en-US" sz="1400" dirty="0">
                <a:solidFill>
                  <a:srgbClr val="0000CD"/>
                </a:solidFill>
                <a:latin typeface="Consolas" panose="020B0609020204030204" pitchFamily="49" charset="0"/>
              </a:rPr>
              <a:t> 100px;</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margin-right:</a:t>
            </a:r>
            <a:r>
              <a:rPr lang="en-US" sz="1400" dirty="0">
                <a:solidFill>
                  <a:srgbClr val="0000CD"/>
                </a:solidFill>
                <a:latin typeface="Consolas" panose="020B0609020204030204" pitchFamily="49" charset="0"/>
              </a:rPr>
              <a:t> 150px;</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margin-left:</a:t>
            </a:r>
            <a:r>
              <a:rPr lang="en-US" sz="1400" dirty="0">
                <a:solidFill>
                  <a:srgbClr val="0000CD"/>
                </a:solidFill>
                <a:latin typeface="Consolas" panose="020B0609020204030204" pitchFamily="49" charset="0"/>
              </a:rPr>
              <a:t> 50px;</a:t>
            </a:r>
            <a:r>
              <a:rPr lang="en-US" sz="1400" dirty="0"/>
              <a:t/>
            </a:r>
            <a:br>
              <a:rPr lang="en-US" sz="1400" dirty="0"/>
            </a:br>
            <a:r>
              <a:rPr lang="en-US" sz="1400" dirty="0">
                <a:solidFill>
                  <a:srgbClr val="000000"/>
                </a:solidFill>
                <a:latin typeface="Consolas" panose="020B0609020204030204" pitchFamily="49" charset="0"/>
              </a:rPr>
              <a:t>}</a:t>
            </a:r>
            <a:endParaRPr lang="en-GB" sz="1400" dirty="0"/>
          </a:p>
        </p:txBody>
      </p:sp>
      <p:pic>
        <p:nvPicPr>
          <p:cNvPr id="3" name="Imagen 2"/>
          <p:cNvPicPr>
            <a:picLocks noChangeAspect="1"/>
          </p:cNvPicPr>
          <p:nvPr/>
        </p:nvPicPr>
        <p:blipFill>
          <a:blip r:embed="rId4" cstate="print"/>
          <a:stretch>
            <a:fillRect/>
          </a:stretch>
        </p:blipFill>
        <p:spPr>
          <a:xfrm>
            <a:off x="4817085" y="1710967"/>
            <a:ext cx="752475" cy="1809750"/>
          </a:xfrm>
          <a:prstGeom prst="rect">
            <a:avLst/>
          </a:prstGeom>
        </p:spPr>
      </p:pic>
      <p:cxnSp>
        <p:nvCxnSpPr>
          <p:cNvPr id="5" name="Conector recto de flecha 4"/>
          <p:cNvCxnSpPr>
            <a:endCxn id="3" idx="1"/>
          </p:cNvCxnSpPr>
          <p:nvPr/>
        </p:nvCxnSpPr>
        <p:spPr>
          <a:xfrm>
            <a:off x="4161692" y="2450123"/>
            <a:ext cx="655393" cy="165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ángulo 13"/>
          <p:cNvSpPr/>
          <p:nvPr/>
        </p:nvSpPr>
        <p:spPr>
          <a:xfrm>
            <a:off x="269631" y="3358792"/>
            <a:ext cx="3399692" cy="3323987"/>
          </a:xfrm>
          <a:prstGeom prst="rect">
            <a:avLst/>
          </a:prstGeom>
        </p:spPr>
        <p:txBody>
          <a:bodyPr wrap="square">
            <a:spAutoFit/>
          </a:bodyPr>
          <a:lstStyle/>
          <a:p>
            <a:pPr>
              <a:buFont typeface="Arial" panose="020B0604020202020204" pitchFamily="34" charset="0"/>
              <a:buChar char="•"/>
            </a:pPr>
            <a:r>
              <a:rPr lang="es-CO" sz="1050" b="1" dirty="0" err="1">
                <a:solidFill>
                  <a:srgbClr val="333333"/>
                </a:solidFill>
                <a:latin typeface="Verdana" panose="020B0604030504040204" pitchFamily="34" charset="0"/>
              </a:rPr>
              <a:t>margin</a:t>
            </a:r>
            <a:r>
              <a:rPr lang="es-CO" sz="1050" b="1" dirty="0">
                <a:solidFill>
                  <a:srgbClr val="333333"/>
                </a:solidFill>
                <a:latin typeface="Verdana" panose="020B0604030504040204" pitchFamily="34" charset="0"/>
              </a:rPr>
              <a:t>: 25px 50px 75px 100px;</a:t>
            </a:r>
            <a:endParaRPr lang="es-CO" sz="1050" dirty="0">
              <a:solidFill>
                <a:srgbClr val="333333"/>
              </a:solidFill>
              <a:latin typeface="Verdana" panose="020B0604030504040204" pitchFamily="34" charset="0"/>
            </a:endParaRPr>
          </a:p>
          <a:p>
            <a:pPr marL="742950" lvl="1" indent="-285750">
              <a:buFont typeface="Arial" panose="020B0604020202020204" pitchFamily="34" charset="0"/>
              <a:buChar char="•"/>
            </a:pPr>
            <a:r>
              <a:rPr lang="es-CO" sz="1050" dirty="0">
                <a:solidFill>
                  <a:srgbClr val="333333"/>
                </a:solidFill>
                <a:latin typeface="Verdana" panose="020B0604030504040204" pitchFamily="34" charset="0"/>
              </a:rPr>
              <a:t>top </a:t>
            </a:r>
            <a:r>
              <a:rPr lang="es-CO" sz="1050" dirty="0" err="1">
                <a:solidFill>
                  <a:srgbClr val="333333"/>
                </a:solidFill>
                <a:latin typeface="Verdana" panose="020B0604030504040204" pitchFamily="34" charset="0"/>
              </a:rPr>
              <a:t>margin</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is</a:t>
            </a:r>
            <a:r>
              <a:rPr lang="es-CO" sz="1050" dirty="0">
                <a:solidFill>
                  <a:srgbClr val="333333"/>
                </a:solidFill>
                <a:latin typeface="Verdana" panose="020B0604030504040204" pitchFamily="34" charset="0"/>
              </a:rPr>
              <a:t> 25px</a:t>
            </a:r>
          </a:p>
          <a:p>
            <a:pPr marL="742950" lvl="1" indent="-285750">
              <a:buFont typeface="Arial" panose="020B0604020202020204" pitchFamily="34" charset="0"/>
              <a:buChar char="•"/>
            </a:pPr>
            <a:r>
              <a:rPr lang="es-CO" sz="1050" dirty="0" err="1">
                <a:solidFill>
                  <a:srgbClr val="333333"/>
                </a:solidFill>
                <a:latin typeface="Verdana" panose="020B0604030504040204" pitchFamily="34" charset="0"/>
              </a:rPr>
              <a:t>right</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margin</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is</a:t>
            </a:r>
            <a:r>
              <a:rPr lang="es-CO" sz="1050" dirty="0">
                <a:solidFill>
                  <a:srgbClr val="333333"/>
                </a:solidFill>
                <a:latin typeface="Verdana" panose="020B0604030504040204" pitchFamily="34" charset="0"/>
              </a:rPr>
              <a:t> 50px</a:t>
            </a:r>
          </a:p>
          <a:p>
            <a:pPr marL="742950" lvl="1" indent="-285750">
              <a:buFont typeface="Arial" panose="020B0604020202020204" pitchFamily="34" charset="0"/>
              <a:buChar char="•"/>
            </a:pPr>
            <a:r>
              <a:rPr lang="es-CO" sz="1050" dirty="0" err="1">
                <a:solidFill>
                  <a:srgbClr val="333333"/>
                </a:solidFill>
                <a:latin typeface="Verdana" panose="020B0604030504040204" pitchFamily="34" charset="0"/>
              </a:rPr>
              <a:t>bottom</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margin</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is</a:t>
            </a:r>
            <a:r>
              <a:rPr lang="es-CO" sz="1050" dirty="0">
                <a:solidFill>
                  <a:srgbClr val="333333"/>
                </a:solidFill>
                <a:latin typeface="Verdana" panose="020B0604030504040204" pitchFamily="34" charset="0"/>
              </a:rPr>
              <a:t> 75px</a:t>
            </a:r>
          </a:p>
          <a:p>
            <a:pPr marL="742950" lvl="1" indent="-285750">
              <a:buFont typeface="Arial" panose="020B0604020202020204" pitchFamily="34" charset="0"/>
              <a:buChar char="•"/>
            </a:pPr>
            <a:r>
              <a:rPr lang="es-CO" sz="1050" dirty="0" err="1">
                <a:solidFill>
                  <a:srgbClr val="333333"/>
                </a:solidFill>
                <a:latin typeface="Verdana" panose="020B0604030504040204" pitchFamily="34" charset="0"/>
              </a:rPr>
              <a:t>left</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margin</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is</a:t>
            </a:r>
            <a:r>
              <a:rPr lang="es-CO" sz="1050" dirty="0">
                <a:solidFill>
                  <a:srgbClr val="333333"/>
                </a:solidFill>
                <a:latin typeface="Verdana" panose="020B0604030504040204" pitchFamily="34" charset="0"/>
              </a:rPr>
              <a:t> 100px</a:t>
            </a:r>
          </a:p>
          <a:p>
            <a:pPr>
              <a:buFont typeface="Arial" panose="020B0604020202020204" pitchFamily="34" charset="0"/>
              <a:buChar char="•"/>
            </a:pPr>
            <a:r>
              <a:rPr lang="es-CO" sz="1050" dirty="0">
                <a:solidFill>
                  <a:srgbClr val="333333"/>
                </a:solidFill>
                <a:latin typeface="Verdana" panose="020B0604030504040204" pitchFamily="34" charset="0"/>
              </a:rPr>
              <a:t/>
            </a:r>
            <a:br>
              <a:rPr lang="es-CO" sz="1050" dirty="0">
                <a:solidFill>
                  <a:srgbClr val="333333"/>
                </a:solidFill>
                <a:latin typeface="Verdana" panose="020B0604030504040204" pitchFamily="34" charset="0"/>
              </a:rPr>
            </a:br>
            <a:endParaRPr lang="es-CO" sz="1050" dirty="0">
              <a:solidFill>
                <a:srgbClr val="333333"/>
              </a:solidFill>
              <a:latin typeface="Verdana" panose="020B0604030504040204" pitchFamily="34" charset="0"/>
            </a:endParaRPr>
          </a:p>
          <a:p>
            <a:pPr>
              <a:buFont typeface="Arial" panose="020B0604020202020204" pitchFamily="34" charset="0"/>
              <a:buChar char="•"/>
            </a:pPr>
            <a:r>
              <a:rPr lang="es-CO" sz="1050" b="1" dirty="0" err="1">
                <a:solidFill>
                  <a:srgbClr val="333333"/>
                </a:solidFill>
                <a:latin typeface="Verdana" panose="020B0604030504040204" pitchFamily="34" charset="0"/>
              </a:rPr>
              <a:t>margin</a:t>
            </a:r>
            <a:r>
              <a:rPr lang="es-CO" sz="1050" b="1" dirty="0">
                <a:solidFill>
                  <a:srgbClr val="333333"/>
                </a:solidFill>
                <a:latin typeface="Verdana" panose="020B0604030504040204" pitchFamily="34" charset="0"/>
              </a:rPr>
              <a:t>: 25px 50px 75px;</a:t>
            </a:r>
            <a:endParaRPr lang="es-CO" sz="1050" dirty="0">
              <a:solidFill>
                <a:srgbClr val="333333"/>
              </a:solidFill>
              <a:latin typeface="Verdana" panose="020B0604030504040204" pitchFamily="34" charset="0"/>
            </a:endParaRPr>
          </a:p>
          <a:p>
            <a:pPr marL="742950" lvl="1" indent="-285750">
              <a:buFont typeface="Arial" panose="020B0604020202020204" pitchFamily="34" charset="0"/>
              <a:buChar char="•"/>
            </a:pPr>
            <a:r>
              <a:rPr lang="es-CO" sz="1050" dirty="0">
                <a:solidFill>
                  <a:srgbClr val="333333"/>
                </a:solidFill>
                <a:latin typeface="Verdana" panose="020B0604030504040204" pitchFamily="34" charset="0"/>
              </a:rPr>
              <a:t>top </a:t>
            </a:r>
            <a:r>
              <a:rPr lang="es-CO" sz="1050" dirty="0" err="1">
                <a:solidFill>
                  <a:srgbClr val="333333"/>
                </a:solidFill>
                <a:latin typeface="Verdana" panose="020B0604030504040204" pitchFamily="34" charset="0"/>
              </a:rPr>
              <a:t>margin</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is</a:t>
            </a:r>
            <a:r>
              <a:rPr lang="es-CO" sz="1050" dirty="0">
                <a:solidFill>
                  <a:srgbClr val="333333"/>
                </a:solidFill>
                <a:latin typeface="Verdana" panose="020B0604030504040204" pitchFamily="34" charset="0"/>
              </a:rPr>
              <a:t> 25px</a:t>
            </a:r>
          </a:p>
          <a:p>
            <a:pPr marL="742950" lvl="1" indent="-285750">
              <a:buFont typeface="Arial" panose="020B0604020202020204" pitchFamily="34" charset="0"/>
              <a:buChar char="•"/>
            </a:pPr>
            <a:r>
              <a:rPr lang="es-CO" sz="1050" dirty="0" err="1">
                <a:solidFill>
                  <a:srgbClr val="333333"/>
                </a:solidFill>
                <a:latin typeface="Verdana" panose="020B0604030504040204" pitchFamily="34" charset="0"/>
              </a:rPr>
              <a:t>right</a:t>
            </a:r>
            <a:r>
              <a:rPr lang="es-CO" sz="1050" dirty="0">
                <a:solidFill>
                  <a:srgbClr val="333333"/>
                </a:solidFill>
                <a:latin typeface="Verdana" panose="020B0604030504040204" pitchFamily="34" charset="0"/>
              </a:rPr>
              <a:t> and </a:t>
            </a:r>
            <a:r>
              <a:rPr lang="es-CO" sz="1050" dirty="0" err="1">
                <a:solidFill>
                  <a:srgbClr val="333333"/>
                </a:solidFill>
                <a:latin typeface="Verdana" panose="020B0604030504040204" pitchFamily="34" charset="0"/>
              </a:rPr>
              <a:t>left</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margins</a:t>
            </a:r>
            <a:r>
              <a:rPr lang="es-CO" sz="1050" dirty="0">
                <a:solidFill>
                  <a:srgbClr val="333333"/>
                </a:solidFill>
                <a:latin typeface="Verdana" panose="020B0604030504040204" pitchFamily="34" charset="0"/>
              </a:rPr>
              <a:t> are 50px</a:t>
            </a:r>
          </a:p>
          <a:p>
            <a:pPr marL="742950" lvl="1" indent="-285750">
              <a:buFont typeface="Arial" panose="020B0604020202020204" pitchFamily="34" charset="0"/>
              <a:buChar char="•"/>
            </a:pPr>
            <a:r>
              <a:rPr lang="es-CO" sz="1050" dirty="0" err="1">
                <a:solidFill>
                  <a:srgbClr val="333333"/>
                </a:solidFill>
                <a:latin typeface="Verdana" panose="020B0604030504040204" pitchFamily="34" charset="0"/>
              </a:rPr>
              <a:t>bottom</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margin</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is</a:t>
            </a:r>
            <a:r>
              <a:rPr lang="es-CO" sz="1050" dirty="0">
                <a:solidFill>
                  <a:srgbClr val="333333"/>
                </a:solidFill>
                <a:latin typeface="Verdana" panose="020B0604030504040204" pitchFamily="34" charset="0"/>
              </a:rPr>
              <a:t> 75px</a:t>
            </a:r>
          </a:p>
          <a:p>
            <a:pPr>
              <a:buFont typeface="Arial" panose="020B0604020202020204" pitchFamily="34" charset="0"/>
              <a:buChar char="•"/>
            </a:pPr>
            <a:r>
              <a:rPr lang="es-CO" sz="1050" dirty="0">
                <a:solidFill>
                  <a:srgbClr val="333333"/>
                </a:solidFill>
                <a:latin typeface="Verdana" panose="020B0604030504040204" pitchFamily="34" charset="0"/>
              </a:rPr>
              <a:t/>
            </a:r>
            <a:br>
              <a:rPr lang="es-CO" sz="1050" dirty="0">
                <a:solidFill>
                  <a:srgbClr val="333333"/>
                </a:solidFill>
                <a:latin typeface="Verdana" panose="020B0604030504040204" pitchFamily="34" charset="0"/>
              </a:rPr>
            </a:br>
            <a:endParaRPr lang="es-CO" sz="1050" dirty="0">
              <a:solidFill>
                <a:srgbClr val="333333"/>
              </a:solidFill>
              <a:latin typeface="Verdana" panose="020B0604030504040204" pitchFamily="34" charset="0"/>
            </a:endParaRPr>
          </a:p>
          <a:p>
            <a:pPr>
              <a:buFont typeface="Arial" panose="020B0604020202020204" pitchFamily="34" charset="0"/>
              <a:buChar char="•"/>
            </a:pPr>
            <a:r>
              <a:rPr lang="es-CO" sz="1050" b="1" dirty="0" err="1">
                <a:solidFill>
                  <a:srgbClr val="333333"/>
                </a:solidFill>
                <a:latin typeface="Verdana" panose="020B0604030504040204" pitchFamily="34" charset="0"/>
              </a:rPr>
              <a:t>margin</a:t>
            </a:r>
            <a:r>
              <a:rPr lang="es-CO" sz="1050" b="1" dirty="0">
                <a:solidFill>
                  <a:srgbClr val="333333"/>
                </a:solidFill>
                <a:latin typeface="Verdana" panose="020B0604030504040204" pitchFamily="34" charset="0"/>
              </a:rPr>
              <a:t>: 25px 50px;</a:t>
            </a:r>
            <a:endParaRPr lang="es-CO" sz="1050" dirty="0">
              <a:solidFill>
                <a:srgbClr val="333333"/>
              </a:solidFill>
              <a:latin typeface="Verdana" panose="020B0604030504040204" pitchFamily="34" charset="0"/>
            </a:endParaRPr>
          </a:p>
          <a:p>
            <a:pPr marL="742950" lvl="1" indent="-285750">
              <a:buFont typeface="Arial" panose="020B0604020202020204" pitchFamily="34" charset="0"/>
              <a:buChar char="•"/>
            </a:pPr>
            <a:r>
              <a:rPr lang="es-CO" sz="1050" dirty="0">
                <a:solidFill>
                  <a:srgbClr val="333333"/>
                </a:solidFill>
                <a:latin typeface="Verdana" panose="020B0604030504040204" pitchFamily="34" charset="0"/>
              </a:rPr>
              <a:t>top and </a:t>
            </a:r>
            <a:r>
              <a:rPr lang="es-CO" sz="1050" dirty="0" err="1">
                <a:solidFill>
                  <a:srgbClr val="333333"/>
                </a:solidFill>
                <a:latin typeface="Verdana" panose="020B0604030504040204" pitchFamily="34" charset="0"/>
              </a:rPr>
              <a:t>bottom</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margins</a:t>
            </a:r>
            <a:r>
              <a:rPr lang="es-CO" sz="1050" dirty="0">
                <a:solidFill>
                  <a:srgbClr val="333333"/>
                </a:solidFill>
                <a:latin typeface="Verdana" panose="020B0604030504040204" pitchFamily="34" charset="0"/>
              </a:rPr>
              <a:t> are 25px</a:t>
            </a:r>
          </a:p>
          <a:p>
            <a:pPr marL="742950" lvl="1" indent="-285750">
              <a:buFont typeface="Arial" panose="020B0604020202020204" pitchFamily="34" charset="0"/>
              <a:buChar char="•"/>
            </a:pPr>
            <a:r>
              <a:rPr lang="es-CO" sz="1050" dirty="0" err="1">
                <a:solidFill>
                  <a:srgbClr val="333333"/>
                </a:solidFill>
                <a:latin typeface="Verdana" panose="020B0604030504040204" pitchFamily="34" charset="0"/>
              </a:rPr>
              <a:t>right</a:t>
            </a:r>
            <a:r>
              <a:rPr lang="es-CO" sz="1050" dirty="0">
                <a:solidFill>
                  <a:srgbClr val="333333"/>
                </a:solidFill>
                <a:latin typeface="Verdana" panose="020B0604030504040204" pitchFamily="34" charset="0"/>
              </a:rPr>
              <a:t> and </a:t>
            </a:r>
            <a:r>
              <a:rPr lang="es-CO" sz="1050" dirty="0" err="1">
                <a:solidFill>
                  <a:srgbClr val="333333"/>
                </a:solidFill>
                <a:latin typeface="Verdana" panose="020B0604030504040204" pitchFamily="34" charset="0"/>
              </a:rPr>
              <a:t>left</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margins</a:t>
            </a:r>
            <a:r>
              <a:rPr lang="es-CO" sz="1050" dirty="0">
                <a:solidFill>
                  <a:srgbClr val="333333"/>
                </a:solidFill>
                <a:latin typeface="Verdana" panose="020B0604030504040204" pitchFamily="34" charset="0"/>
              </a:rPr>
              <a:t> are 50px</a:t>
            </a:r>
          </a:p>
          <a:p>
            <a:pPr>
              <a:buFont typeface="Arial" panose="020B0604020202020204" pitchFamily="34" charset="0"/>
              <a:buChar char="•"/>
            </a:pPr>
            <a:r>
              <a:rPr lang="es-CO" sz="1050" dirty="0">
                <a:solidFill>
                  <a:srgbClr val="333333"/>
                </a:solidFill>
                <a:latin typeface="Verdana" panose="020B0604030504040204" pitchFamily="34" charset="0"/>
              </a:rPr>
              <a:t/>
            </a:r>
            <a:br>
              <a:rPr lang="es-CO" sz="1050" dirty="0">
                <a:solidFill>
                  <a:srgbClr val="333333"/>
                </a:solidFill>
                <a:latin typeface="Verdana" panose="020B0604030504040204" pitchFamily="34" charset="0"/>
              </a:rPr>
            </a:br>
            <a:endParaRPr lang="es-CO" sz="1050" dirty="0">
              <a:solidFill>
                <a:srgbClr val="333333"/>
              </a:solidFill>
              <a:latin typeface="Verdana" panose="020B0604030504040204" pitchFamily="34" charset="0"/>
            </a:endParaRPr>
          </a:p>
          <a:p>
            <a:pPr>
              <a:buFont typeface="Arial" panose="020B0604020202020204" pitchFamily="34" charset="0"/>
              <a:buChar char="•"/>
            </a:pPr>
            <a:r>
              <a:rPr lang="es-CO" sz="1050" b="1" dirty="0" err="1">
                <a:solidFill>
                  <a:srgbClr val="333333"/>
                </a:solidFill>
                <a:latin typeface="Verdana" panose="020B0604030504040204" pitchFamily="34" charset="0"/>
              </a:rPr>
              <a:t>margin</a:t>
            </a:r>
            <a:r>
              <a:rPr lang="es-CO" sz="1050" b="1" dirty="0">
                <a:solidFill>
                  <a:srgbClr val="333333"/>
                </a:solidFill>
                <a:latin typeface="Verdana" panose="020B0604030504040204" pitchFamily="34" charset="0"/>
              </a:rPr>
              <a:t>: 25px;</a:t>
            </a:r>
            <a:endParaRPr lang="es-CO" sz="1050" dirty="0">
              <a:solidFill>
                <a:srgbClr val="333333"/>
              </a:solidFill>
              <a:latin typeface="Verdana" panose="020B0604030504040204" pitchFamily="34" charset="0"/>
            </a:endParaRPr>
          </a:p>
          <a:p>
            <a:pPr marL="742950" lvl="1" indent="-285750">
              <a:buFont typeface="Arial" panose="020B0604020202020204" pitchFamily="34" charset="0"/>
              <a:buChar char="•"/>
            </a:pPr>
            <a:r>
              <a:rPr lang="es-CO" sz="1050" dirty="0" err="1">
                <a:solidFill>
                  <a:srgbClr val="333333"/>
                </a:solidFill>
                <a:latin typeface="Verdana" panose="020B0604030504040204" pitchFamily="34" charset="0"/>
              </a:rPr>
              <a:t>all</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four</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margins</a:t>
            </a:r>
            <a:r>
              <a:rPr lang="es-CO" sz="1050" dirty="0">
                <a:solidFill>
                  <a:srgbClr val="333333"/>
                </a:solidFill>
                <a:latin typeface="Verdana" panose="020B0604030504040204" pitchFamily="34" charset="0"/>
              </a:rPr>
              <a:t> are 25px</a:t>
            </a:r>
            <a:endParaRPr lang="es-CO" sz="1050" b="0" i="0" dirty="0">
              <a:solidFill>
                <a:srgbClr val="333333"/>
              </a:solidFill>
              <a:effectLst/>
              <a:latin typeface="Verdana" panose="020B0604030504040204" pitchFamily="34" charset="0"/>
            </a:endParaRPr>
          </a:p>
        </p:txBody>
      </p:sp>
      <p:sp>
        <p:nvSpPr>
          <p:cNvPr id="17" name="Rectángulo 16"/>
          <p:cNvSpPr/>
          <p:nvPr/>
        </p:nvSpPr>
        <p:spPr>
          <a:xfrm>
            <a:off x="3575538" y="3798208"/>
            <a:ext cx="3212124" cy="830997"/>
          </a:xfrm>
          <a:prstGeom prst="rect">
            <a:avLst/>
          </a:prstGeom>
        </p:spPr>
        <p:txBody>
          <a:bodyPr wrap="square">
            <a:spAutoFit/>
          </a:bodyPr>
          <a:lstStyle/>
          <a:p>
            <a:r>
              <a:rPr lang="es-CO" sz="1600" dirty="0">
                <a:solidFill>
                  <a:srgbClr val="A52A2A"/>
                </a:solidFill>
                <a:latin typeface="Consolas" panose="020B0609020204030204" pitchFamily="49" charset="0"/>
              </a:rPr>
              <a:t>p </a:t>
            </a:r>
            <a:r>
              <a:rPr lang="es-CO" sz="1600" dirty="0">
                <a:solidFill>
                  <a:srgbClr val="000000"/>
                </a:solidFill>
                <a:latin typeface="Consolas" panose="020B0609020204030204" pitchFamily="49" charset="0"/>
              </a:rPr>
              <a:t>{</a:t>
            </a:r>
            <a:r>
              <a:rPr lang="es-CO" sz="1600" dirty="0"/>
              <a:t/>
            </a:r>
            <a:br>
              <a:rPr lang="es-CO" sz="1600" dirty="0"/>
            </a:br>
            <a:r>
              <a:rPr lang="es-CO" sz="1600" dirty="0">
                <a:solidFill>
                  <a:srgbClr val="000000"/>
                </a:solidFill>
                <a:latin typeface="Consolas" panose="020B0609020204030204" pitchFamily="49" charset="0"/>
              </a:rPr>
              <a:t>    </a:t>
            </a:r>
            <a:r>
              <a:rPr lang="es-CO" sz="1600" dirty="0" err="1">
                <a:solidFill>
                  <a:srgbClr val="FF0000"/>
                </a:solidFill>
                <a:latin typeface="Consolas" panose="020B0609020204030204" pitchFamily="49" charset="0"/>
              </a:rPr>
              <a:t>margin</a:t>
            </a:r>
            <a:r>
              <a:rPr lang="es-CO" sz="1600" dirty="0">
                <a:solidFill>
                  <a:srgbClr val="FF0000"/>
                </a:solidFill>
                <a:latin typeface="Consolas" panose="020B0609020204030204" pitchFamily="49" charset="0"/>
              </a:rPr>
              <a:t>:</a:t>
            </a:r>
            <a:r>
              <a:rPr lang="es-CO" sz="1600" dirty="0">
                <a:solidFill>
                  <a:srgbClr val="0000CD"/>
                </a:solidFill>
                <a:latin typeface="Consolas" panose="020B0609020204030204" pitchFamily="49" charset="0"/>
              </a:rPr>
              <a:t> 100px 50px;</a:t>
            </a:r>
            <a:r>
              <a:rPr lang="es-CO" sz="1600" dirty="0"/>
              <a:t/>
            </a:r>
            <a:br>
              <a:rPr lang="es-CO" sz="1600" dirty="0"/>
            </a:br>
            <a:r>
              <a:rPr lang="es-CO" sz="1600" dirty="0">
                <a:solidFill>
                  <a:srgbClr val="000000"/>
                </a:solidFill>
                <a:latin typeface="Consolas" panose="020B0609020204030204" pitchFamily="49" charset="0"/>
              </a:rPr>
              <a:t>}</a:t>
            </a:r>
            <a:endParaRPr lang="en-GB" sz="1600" dirty="0"/>
          </a:p>
        </p:txBody>
      </p:sp>
      <p:sp>
        <p:nvSpPr>
          <p:cNvPr id="19" name="Rectángulo 18"/>
          <p:cNvSpPr/>
          <p:nvPr/>
        </p:nvSpPr>
        <p:spPr>
          <a:xfrm>
            <a:off x="7291756" y="1766391"/>
            <a:ext cx="3507399" cy="1754326"/>
          </a:xfrm>
          <a:prstGeom prst="rect">
            <a:avLst/>
          </a:prstGeom>
        </p:spPr>
        <p:txBody>
          <a:bodyPr wrap="square">
            <a:spAutoFit/>
          </a:bodyPr>
          <a:lstStyle/>
          <a:p>
            <a:r>
              <a:rPr lang="en-US" dirty="0">
                <a:solidFill>
                  <a:srgbClr val="A52A2A"/>
                </a:solidFill>
                <a:latin typeface="Consolas" panose="020B0609020204030204" pitchFamily="49" charset="0"/>
              </a:rPr>
              <a:t>p </a:t>
            </a:r>
            <a:r>
              <a:rPr lang="en-US" dirty="0">
                <a:solidFill>
                  <a:srgbClr val="000000"/>
                </a:solidFill>
                <a:latin typeface="Consolas" panose="020B0609020204030204" pitchFamily="49" charset="0"/>
              </a:rPr>
              <a:t>{</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padding-top:</a:t>
            </a:r>
            <a:r>
              <a:rPr lang="en-US" dirty="0">
                <a:solidFill>
                  <a:srgbClr val="0000CD"/>
                </a:solidFill>
                <a:latin typeface="Consolas" panose="020B0609020204030204" pitchFamily="49" charset="0"/>
              </a:rPr>
              <a:t> 25px;</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padding-right:</a:t>
            </a:r>
            <a:r>
              <a:rPr lang="en-US" dirty="0">
                <a:solidFill>
                  <a:srgbClr val="0000CD"/>
                </a:solidFill>
                <a:latin typeface="Consolas" panose="020B0609020204030204" pitchFamily="49" charset="0"/>
              </a:rPr>
              <a:t> 50px;</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padding-bottom:</a:t>
            </a:r>
            <a:r>
              <a:rPr lang="en-US" dirty="0">
                <a:solidFill>
                  <a:srgbClr val="0000CD"/>
                </a:solidFill>
                <a:latin typeface="Consolas" panose="020B0609020204030204" pitchFamily="49" charset="0"/>
              </a:rPr>
              <a:t> 25px;</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padding-left:</a:t>
            </a:r>
            <a:r>
              <a:rPr lang="en-US" dirty="0">
                <a:solidFill>
                  <a:srgbClr val="0000CD"/>
                </a:solidFill>
                <a:latin typeface="Consolas" panose="020B0609020204030204" pitchFamily="49" charset="0"/>
              </a:rPr>
              <a:t> 50px;</a:t>
            </a:r>
            <a:r>
              <a:rPr lang="en-US" dirty="0"/>
              <a:t/>
            </a:r>
            <a:br>
              <a:rPr lang="en-US" dirty="0"/>
            </a:br>
            <a:r>
              <a:rPr lang="en-US" dirty="0">
                <a:solidFill>
                  <a:srgbClr val="000000"/>
                </a:solidFill>
                <a:latin typeface="Consolas" panose="020B0609020204030204" pitchFamily="49" charset="0"/>
              </a:rPr>
              <a:t>}</a:t>
            </a:r>
            <a:endParaRPr lang="en-GB" dirty="0"/>
          </a:p>
        </p:txBody>
      </p:sp>
      <p:sp>
        <p:nvSpPr>
          <p:cNvPr id="23" name="Rectángulo 22"/>
          <p:cNvSpPr/>
          <p:nvPr/>
        </p:nvSpPr>
        <p:spPr>
          <a:xfrm>
            <a:off x="7442358" y="4446843"/>
            <a:ext cx="3498237" cy="923330"/>
          </a:xfrm>
          <a:prstGeom prst="rect">
            <a:avLst/>
          </a:prstGeom>
        </p:spPr>
        <p:txBody>
          <a:bodyPr wrap="square">
            <a:spAutoFit/>
          </a:bodyPr>
          <a:lstStyle/>
          <a:p>
            <a:r>
              <a:rPr lang="es-CO" dirty="0">
                <a:solidFill>
                  <a:srgbClr val="A52A2A"/>
                </a:solidFill>
                <a:latin typeface="Consolas" panose="020B0609020204030204" pitchFamily="49" charset="0"/>
              </a:rPr>
              <a:t>p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padding</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25px 50px;</a:t>
            </a:r>
            <a:r>
              <a:rPr lang="es-CO" dirty="0"/>
              <a:t/>
            </a:r>
            <a:br>
              <a:rPr lang="es-CO" dirty="0"/>
            </a:br>
            <a:r>
              <a:rPr lang="es-CO" dirty="0">
                <a:solidFill>
                  <a:srgbClr val="000000"/>
                </a:solidFill>
                <a:latin typeface="Consolas" panose="020B0609020204030204" pitchFamily="49" charset="0"/>
              </a:rPr>
              <a:t>}</a:t>
            </a:r>
            <a:endParaRPr lang="en-GB" dirty="0"/>
          </a:p>
        </p:txBody>
      </p:sp>
      <p:cxnSp>
        <p:nvCxnSpPr>
          <p:cNvPr id="33" name="Conector recto de flecha 32"/>
          <p:cNvCxnSpPr/>
          <p:nvPr/>
        </p:nvCxnSpPr>
        <p:spPr>
          <a:xfrm flipH="1">
            <a:off x="4021015" y="5068621"/>
            <a:ext cx="3421343" cy="293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CuadroTexto 34"/>
          <p:cNvSpPr txBox="1"/>
          <p:nvPr/>
        </p:nvSpPr>
        <p:spPr>
          <a:xfrm>
            <a:off x="7901937" y="3662678"/>
            <a:ext cx="2579077" cy="646331"/>
          </a:xfrm>
          <a:prstGeom prst="rect">
            <a:avLst/>
          </a:prstGeom>
          <a:noFill/>
        </p:spPr>
        <p:txBody>
          <a:bodyPr wrap="square" rtlCol="0">
            <a:spAutoFit/>
          </a:bodyPr>
          <a:lstStyle/>
          <a:p>
            <a:r>
              <a:rPr lang="en-GB" dirty="0" smtClean="0"/>
              <a:t>Short version works the same way</a:t>
            </a:r>
            <a:endParaRPr lang="en-GB" dirty="0"/>
          </a:p>
        </p:txBody>
      </p:sp>
    </p:spTree>
    <p:extLst>
      <p:ext uri="{BB962C8B-B14F-4D97-AF65-F5344CB8AC3E}">
        <p14:creationId xmlns:p14="http://schemas.microsoft.com/office/powerpoint/2010/main" xmlns="" val="17298493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ector recto 5"/>
          <p:cNvCxnSpPr/>
          <p:nvPr/>
        </p:nvCxnSpPr>
        <p:spPr>
          <a:xfrm>
            <a:off x="6963504" y="1573181"/>
            <a:ext cx="0" cy="4380525"/>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0"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8" descr="http://4.bp.blogspot.com/-v9sfR-Tmcww/UuppSBoOlTI/AAAAAAAAABo/3Vtrw2iQlbM/s1600/w3schools.com_02.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CuadroTexto 11"/>
          <p:cNvSpPr txBox="1"/>
          <p:nvPr/>
        </p:nvSpPr>
        <p:spPr>
          <a:xfrm>
            <a:off x="422031" y="272705"/>
            <a:ext cx="3153507"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Block box model</a:t>
            </a:r>
            <a:endParaRPr lang="en-GB" sz="2400" b="1" dirty="0">
              <a:latin typeface="Gotham Light" pitchFamily="50" charset="0"/>
              <a:cs typeface="Gotham Light" pitchFamily="50" charset="0"/>
            </a:endParaRPr>
          </a:p>
        </p:txBody>
      </p:sp>
      <p:sp>
        <p:nvSpPr>
          <p:cNvPr id="13" name="CuadroTexto 12"/>
          <p:cNvSpPr txBox="1"/>
          <p:nvPr/>
        </p:nvSpPr>
        <p:spPr>
          <a:xfrm>
            <a:off x="820617" y="931932"/>
            <a:ext cx="1594338" cy="369332"/>
          </a:xfrm>
          <a:prstGeom prst="rect">
            <a:avLst/>
          </a:prstGeom>
          <a:noFill/>
        </p:spPr>
        <p:txBody>
          <a:bodyPr wrap="square" rtlCol="0">
            <a:spAutoFit/>
          </a:bodyPr>
          <a:lstStyle/>
          <a:p>
            <a:r>
              <a:rPr lang="en-GB" i="1" dirty="0" smtClean="0">
                <a:latin typeface="Gotham Light" pitchFamily="50" charset="0"/>
                <a:cs typeface="Gotham Light" pitchFamily="50" charset="0"/>
              </a:rPr>
              <a:t>Dimensions</a:t>
            </a:r>
            <a:endParaRPr lang="en-GB" sz="2400" b="1" i="1" dirty="0">
              <a:latin typeface="Gotham Light" pitchFamily="50" charset="0"/>
              <a:cs typeface="Gotham Light" pitchFamily="50" charset="0"/>
            </a:endParaRPr>
          </a:p>
        </p:txBody>
      </p:sp>
      <p:sp>
        <p:nvSpPr>
          <p:cNvPr id="28" name="CuadroTexto 27"/>
          <p:cNvSpPr txBox="1"/>
          <p:nvPr/>
        </p:nvSpPr>
        <p:spPr>
          <a:xfrm>
            <a:off x="7124425" y="1111854"/>
            <a:ext cx="2825260" cy="369332"/>
          </a:xfrm>
          <a:prstGeom prst="rect">
            <a:avLst/>
          </a:prstGeom>
          <a:noFill/>
        </p:spPr>
        <p:txBody>
          <a:bodyPr wrap="square" rtlCol="0">
            <a:spAutoFit/>
          </a:bodyPr>
          <a:lstStyle/>
          <a:p>
            <a:r>
              <a:rPr lang="en-GB" i="1" dirty="0" smtClean="0">
                <a:latin typeface="Gotham Light" pitchFamily="50" charset="0"/>
                <a:cs typeface="Gotham Light" pitchFamily="50" charset="0"/>
              </a:rPr>
              <a:t>Visibility and display</a:t>
            </a:r>
            <a:endParaRPr lang="en-GB" sz="2400" b="1" i="1" dirty="0">
              <a:latin typeface="Gotham Light" pitchFamily="50" charset="0"/>
              <a:cs typeface="Gotham Light" pitchFamily="50" charset="0"/>
            </a:endParaRPr>
          </a:p>
        </p:txBody>
      </p:sp>
      <p:sp>
        <p:nvSpPr>
          <p:cNvPr id="4" name="CuadroTexto 3"/>
          <p:cNvSpPr txBox="1"/>
          <p:nvPr/>
        </p:nvSpPr>
        <p:spPr>
          <a:xfrm>
            <a:off x="691662" y="1198045"/>
            <a:ext cx="4829907" cy="923330"/>
          </a:xfrm>
          <a:prstGeom prst="rect">
            <a:avLst/>
          </a:prstGeom>
          <a:noFill/>
        </p:spPr>
        <p:txBody>
          <a:bodyPr wrap="square" rtlCol="0">
            <a:spAutoFit/>
          </a:bodyPr>
          <a:lstStyle/>
          <a:p>
            <a:r>
              <a:rPr lang="es-CO" u="sng" dirty="0" err="1" smtClean="0">
                <a:hlinkClick r:id="rId4"/>
              </a:rPr>
              <a:t>Height</a:t>
            </a:r>
            <a:endParaRPr lang="es-CO" u="sng" dirty="0" smtClean="0"/>
          </a:p>
          <a:p>
            <a:r>
              <a:rPr lang="es-CO" u="sng" dirty="0" err="1" smtClean="0">
                <a:hlinkClick r:id="rId5"/>
              </a:rPr>
              <a:t>max-height</a:t>
            </a:r>
            <a:endParaRPr lang="es-CO" u="sng" dirty="0" smtClean="0"/>
          </a:p>
          <a:p>
            <a:r>
              <a:rPr lang="es-CO" u="sng" dirty="0" err="1">
                <a:hlinkClick r:id="rId6"/>
              </a:rPr>
              <a:t>width</a:t>
            </a:r>
            <a:endParaRPr lang="en-GB" dirty="0"/>
          </a:p>
        </p:txBody>
      </p:sp>
      <p:pic>
        <p:nvPicPr>
          <p:cNvPr id="18" name="Imagen 17"/>
          <p:cNvPicPr>
            <a:picLocks noChangeAspect="1"/>
          </p:cNvPicPr>
          <p:nvPr/>
        </p:nvPicPr>
        <p:blipFill>
          <a:blip r:embed="rId7" cstate="print"/>
          <a:stretch>
            <a:fillRect/>
          </a:stretch>
        </p:blipFill>
        <p:spPr>
          <a:xfrm>
            <a:off x="3199300" y="1198045"/>
            <a:ext cx="752475" cy="1809750"/>
          </a:xfrm>
          <a:prstGeom prst="rect">
            <a:avLst/>
          </a:prstGeom>
        </p:spPr>
      </p:pic>
      <p:cxnSp>
        <p:nvCxnSpPr>
          <p:cNvPr id="20" name="Conector recto de flecha 19"/>
          <p:cNvCxnSpPr>
            <a:endCxn id="18" idx="1"/>
          </p:cNvCxnSpPr>
          <p:nvPr/>
        </p:nvCxnSpPr>
        <p:spPr>
          <a:xfrm>
            <a:off x="2543907" y="1937201"/>
            <a:ext cx="655393" cy="165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ángulo 1"/>
          <p:cNvSpPr/>
          <p:nvPr/>
        </p:nvSpPr>
        <p:spPr>
          <a:xfrm>
            <a:off x="7203815" y="1933531"/>
            <a:ext cx="3496469" cy="923330"/>
          </a:xfrm>
          <a:prstGeom prst="rect">
            <a:avLst/>
          </a:prstGeom>
        </p:spPr>
        <p:txBody>
          <a:bodyPr wrap="square">
            <a:spAutoFit/>
          </a:bodyPr>
          <a:lstStyle/>
          <a:p>
            <a:r>
              <a:rPr lang="es-CO" dirty="0">
                <a:solidFill>
                  <a:srgbClr val="A52A2A"/>
                </a:solidFill>
                <a:latin typeface="Consolas" panose="020B0609020204030204" pitchFamily="49" charset="0"/>
              </a:rPr>
              <a:t>h1.hidden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visibility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hidden</a:t>
            </a:r>
            <a:r>
              <a:rPr lang="es-CO" dirty="0">
                <a:solidFill>
                  <a:srgbClr val="0000CD"/>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a:t>
            </a:r>
            <a:endParaRPr lang="en-GB" dirty="0"/>
          </a:p>
        </p:txBody>
      </p:sp>
      <p:sp>
        <p:nvSpPr>
          <p:cNvPr id="3" name="Rectángulo 2"/>
          <p:cNvSpPr/>
          <p:nvPr/>
        </p:nvSpPr>
        <p:spPr>
          <a:xfrm>
            <a:off x="7291756" y="3212129"/>
            <a:ext cx="2683478" cy="923330"/>
          </a:xfrm>
          <a:prstGeom prst="rect">
            <a:avLst/>
          </a:prstGeom>
        </p:spPr>
        <p:txBody>
          <a:bodyPr wrap="square">
            <a:spAutoFit/>
          </a:bodyPr>
          <a:lstStyle/>
          <a:p>
            <a:r>
              <a:rPr lang="es-CO" dirty="0">
                <a:solidFill>
                  <a:srgbClr val="A52A2A"/>
                </a:solidFill>
                <a:latin typeface="Consolas" panose="020B0609020204030204" pitchFamily="49" charset="0"/>
              </a:rPr>
              <a:t>h1.hidden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display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none</a:t>
            </a:r>
            <a:r>
              <a:rPr lang="es-CO" dirty="0">
                <a:solidFill>
                  <a:srgbClr val="0000CD"/>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a:t>
            </a:r>
            <a:endParaRPr lang="en-GB" dirty="0"/>
          </a:p>
        </p:txBody>
      </p:sp>
      <p:cxnSp>
        <p:nvCxnSpPr>
          <p:cNvPr id="14" name="Conector recto de flecha 13"/>
          <p:cNvCxnSpPr/>
          <p:nvPr/>
        </p:nvCxnSpPr>
        <p:spPr>
          <a:xfrm flipV="1">
            <a:off x="9949685" y="1673039"/>
            <a:ext cx="261115" cy="246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10328031" y="1031631"/>
            <a:ext cx="1319303" cy="646331"/>
          </a:xfrm>
          <a:prstGeom prst="rect">
            <a:avLst/>
          </a:prstGeom>
          <a:noFill/>
        </p:spPr>
        <p:txBody>
          <a:bodyPr wrap="square" rtlCol="0">
            <a:spAutoFit/>
          </a:bodyPr>
          <a:lstStyle/>
          <a:p>
            <a:r>
              <a:rPr lang="en-GB" dirty="0" smtClean="0"/>
              <a:t>Still affects the layout</a:t>
            </a:r>
            <a:endParaRPr lang="en-GB" dirty="0"/>
          </a:p>
        </p:txBody>
      </p:sp>
      <p:sp>
        <p:nvSpPr>
          <p:cNvPr id="16" name="CuadroTexto 15"/>
          <p:cNvSpPr txBox="1"/>
          <p:nvPr/>
        </p:nvSpPr>
        <p:spPr>
          <a:xfrm>
            <a:off x="10328031" y="3350628"/>
            <a:ext cx="1319303" cy="923330"/>
          </a:xfrm>
          <a:prstGeom prst="rect">
            <a:avLst/>
          </a:prstGeom>
          <a:noFill/>
        </p:spPr>
        <p:txBody>
          <a:bodyPr wrap="square" rtlCol="0">
            <a:spAutoFit/>
          </a:bodyPr>
          <a:lstStyle/>
          <a:p>
            <a:r>
              <a:rPr lang="en-GB" dirty="0" smtClean="0"/>
              <a:t>Does nor affects the layout</a:t>
            </a:r>
            <a:endParaRPr lang="en-GB" dirty="0"/>
          </a:p>
        </p:txBody>
      </p:sp>
      <p:cxnSp>
        <p:nvCxnSpPr>
          <p:cNvPr id="17" name="Conector recto de flecha 16"/>
          <p:cNvCxnSpPr/>
          <p:nvPr/>
        </p:nvCxnSpPr>
        <p:spPr>
          <a:xfrm>
            <a:off x="9688571" y="3382931"/>
            <a:ext cx="522229" cy="290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7291756" y="4561413"/>
            <a:ext cx="6096000" cy="923330"/>
          </a:xfrm>
          <a:prstGeom prst="rect">
            <a:avLst/>
          </a:prstGeom>
        </p:spPr>
        <p:txBody>
          <a:bodyPr>
            <a:spAutoFit/>
          </a:bodyPr>
          <a:lstStyle/>
          <a:p>
            <a:r>
              <a:rPr lang="es-CO" dirty="0">
                <a:solidFill>
                  <a:srgbClr val="A52A2A"/>
                </a:solidFill>
                <a:latin typeface="Consolas" panose="020B0609020204030204" pitchFamily="49" charset="0"/>
              </a:rPr>
              <a:t>li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display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inline</a:t>
            </a:r>
            <a:r>
              <a:rPr lang="es-CO" dirty="0">
                <a:solidFill>
                  <a:srgbClr val="0000CD"/>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a:t>
            </a:r>
            <a:endParaRPr lang="en-GB" dirty="0"/>
          </a:p>
        </p:txBody>
      </p:sp>
      <p:sp>
        <p:nvSpPr>
          <p:cNvPr id="21" name="Rectángulo 20"/>
          <p:cNvSpPr/>
          <p:nvPr/>
        </p:nvSpPr>
        <p:spPr>
          <a:xfrm>
            <a:off x="7203815" y="5743461"/>
            <a:ext cx="6096000" cy="923330"/>
          </a:xfrm>
          <a:prstGeom prst="rect">
            <a:avLst/>
          </a:prstGeom>
        </p:spPr>
        <p:txBody>
          <a:bodyPr>
            <a:spAutoFit/>
          </a:bodyPr>
          <a:lstStyle/>
          <a:p>
            <a:r>
              <a:rPr lang="es-CO" dirty="0" err="1">
                <a:solidFill>
                  <a:srgbClr val="A52A2A"/>
                </a:solidFill>
                <a:latin typeface="Consolas" panose="020B0609020204030204" pitchFamily="49" charset="0"/>
              </a:rPr>
              <a:t>span</a:t>
            </a:r>
            <a:r>
              <a:rPr lang="es-CO" dirty="0">
                <a:solidFill>
                  <a:srgbClr val="A52A2A"/>
                </a:solidFill>
                <a:latin typeface="Consolas" panose="020B0609020204030204" pitchFamily="49" charset="0"/>
              </a:rPr>
              <a:t>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display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block;</a:t>
            </a:r>
            <a:r>
              <a:rPr lang="es-CO" dirty="0"/>
              <a:t/>
            </a:r>
            <a:br>
              <a:rPr lang="es-CO" dirty="0"/>
            </a:br>
            <a:r>
              <a:rPr lang="es-CO" dirty="0">
                <a:solidFill>
                  <a:srgbClr val="000000"/>
                </a:solidFill>
                <a:latin typeface="Consolas" panose="020B0609020204030204" pitchFamily="49" charset="0"/>
              </a:rPr>
              <a:t>}</a:t>
            </a:r>
            <a:endParaRPr lang="en-GB" dirty="0"/>
          </a:p>
        </p:txBody>
      </p:sp>
      <p:sp>
        <p:nvSpPr>
          <p:cNvPr id="23" name="CuadroTexto 22"/>
          <p:cNvSpPr txBox="1"/>
          <p:nvPr/>
        </p:nvSpPr>
        <p:spPr>
          <a:xfrm>
            <a:off x="10374923" y="4971630"/>
            <a:ext cx="1778947" cy="1477328"/>
          </a:xfrm>
          <a:prstGeom prst="rect">
            <a:avLst/>
          </a:prstGeom>
          <a:noFill/>
        </p:spPr>
        <p:txBody>
          <a:bodyPr wrap="square" rtlCol="0">
            <a:spAutoFit/>
          </a:bodyPr>
          <a:lstStyle/>
          <a:p>
            <a:r>
              <a:rPr lang="en-GB" dirty="0" smtClean="0"/>
              <a:t>Change an inline element to a line element used for </a:t>
            </a:r>
            <a:r>
              <a:rPr lang="en-GB" dirty="0" err="1" smtClean="0"/>
              <a:t>navbars</a:t>
            </a:r>
            <a:r>
              <a:rPr lang="en-GB" dirty="0" smtClean="0"/>
              <a:t> for example</a:t>
            </a:r>
            <a:endParaRPr lang="en-GB" dirty="0"/>
          </a:p>
        </p:txBody>
      </p:sp>
      <p:cxnSp>
        <p:nvCxnSpPr>
          <p:cNvPr id="24" name="Conector recto de flecha 23"/>
          <p:cNvCxnSpPr/>
          <p:nvPr/>
        </p:nvCxnSpPr>
        <p:spPr>
          <a:xfrm>
            <a:off x="9969923" y="5003933"/>
            <a:ext cx="522229" cy="290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uadroTexto 24"/>
          <p:cNvSpPr txBox="1"/>
          <p:nvPr/>
        </p:nvSpPr>
        <p:spPr>
          <a:xfrm>
            <a:off x="820617" y="3529490"/>
            <a:ext cx="1594338" cy="369332"/>
          </a:xfrm>
          <a:prstGeom prst="rect">
            <a:avLst/>
          </a:prstGeom>
          <a:noFill/>
        </p:spPr>
        <p:txBody>
          <a:bodyPr wrap="square" rtlCol="0">
            <a:spAutoFit/>
          </a:bodyPr>
          <a:lstStyle/>
          <a:p>
            <a:r>
              <a:rPr lang="en-GB" i="1" dirty="0" smtClean="0">
                <a:latin typeface="Gotham Light" pitchFamily="50" charset="0"/>
                <a:cs typeface="Gotham Light" pitchFamily="50" charset="0"/>
              </a:rPr>
              <a:t>Position</a:t>
            </a:r>
            <a:endParaRPr lang="en-GB" sz="2400" b="1" i="1" dirty="0">
              <a:latin typeface="Gotham Light" pitchFamily="50" charset="0"/>
              <a:cs typeface="Gotham Light" pitchFamily="50" charset="0"/>
            </a:endParaRPr>
          </a:p>
        </p:txBody>
      </p:sp>
      <p:sp>
        <p:nvSpPr>
          <p:cNvPr id="22" name="Rectángulo 21"/>
          <p:cNvSpPr/>
          <p:nvPr/>
        </p:nvSpPr>
        <p:spPr>
          <a:xfrm>
            <a:off x="335794" y="4001611"/>
            <a:ext cx="1954381" cy="369332"/>
          </a:xfrm>
          <a:prstGeom prst="rect">
            <a:avLst/>
          </a:prstGeom>
        </p:spPr>
        <p:txBody>
          <a:bodyPr wrap="none">
            <a:spAutoFit/>
          </a:bodyPr>
          <a:lstStyle/>
          <a:p>
            <a:r>
              <a:rPr lang="es-CO" dirty="0" err="1">
                <a:solidFill>
                  <a:srgbClr val="333333"/>
                </a:solidFill>
                <a:latin typeface="Arial" panose="020B0604020202020204" pitchFamily="34" charset="0"/>
              </a:rPr>
              <a:t>Static</a:t>
            </a:r>
            <a:r>
              <a:rPr lang="es-CO" dirty="0">
                <a:solidFill>
                  <a:srgbClr val="333333"/>
                </a:solidFill>
                <a:latin typeface="Arial" panose="020B0604020202020204" pitchFamily="34" charset="0"/>
              </a:rPr>
              <a:t> </a:t>
            </a:r>
            <a:r>
              <a:rPr lang="es-CO" dirty="0" err="1">
                <a:solidFill>
                  <a:srgbClr val="333333"/>
                </a:solidFill>
                <a:latin typeface="Arial" panose="020B0604020202020204" pitchFamily="34" charset="0"/>
              </a:rPr>
              <a:t>Positioning</a:t>
            </a:r>
            <a:endParaRPr lang="es-CO" b="0" i="0" dirty="0">
              <a:solidFill>
                <a:srgbClr val="333333"/>
              </a:solidFill>
              <a:effectLst/>
              <a:latin typeface="Arial" panose="020B0604020202020204" pitchFamily="34" charset="0"/>
            </a:endParaRPr>
          </a:p>
        </p:txBody>
      </p:sp>
      <p:sp>
        <p:nvSpPr>
          <p:cNvPr id="26" name="Rectángulo 25"/>
          <p:cNvSpPr/>
          <p:nvPr/>
        </p:nvSpPr>
        <p:spPr>
          <a:xfrm>
            <a:off x="3516082" y="4041251"/>
            <a:ext cx="1941557" cy="369332"/>
          </a:xfrm>
          <a:prstGeom prst="rect">
            <a:avLst/>
          </a:prstGeom>
        </p:spPr>
        <p:txBody>
          <a:bodyPr wrap="none">
            <a:spAutoFit/>
          </a:bodyPr>
          <a:lstStyle/>
          <a:p>
            <a:r>
              <a:rPr lang="es-CO" dirty="0" err="1">
                <a:solidFill>
                  <a:srgbClr val="333333"/>
                </a:solidFill>
                <a:latin typeface="Arial" panose="020B0604020202020204" pitchFamily="34" charset="0"/>
              </a:rPr>
              <a:t>Fixed</a:t>
            </a:r>
            <a:r>
              <a:rPr lang="es-CO" dirty="0">
                <a:solidFill>
                  <a:srgbClr val="333333"/>
                </a:solidFill>
                <a:latin typeface="Arial" panose="020B0604020202020204" pitchFamily="34" charset="0"/>
              </a:rPr>
              <a:t> </a:t>
            </a:r>
            <a:r>
              <a:rPr lang="es-CO" dirty="0" err="1">
                <a:solidFill>
                  <a:srgbClr val="333333"/>
                </a:solidFill>
                <a:latin typeface="Arial" panose="020B0604020202020204" pitchFamily="34" charset="0"/>
              </a:rPr>
              <a:t>Positioning</a:t>
            </a:r>
            <a:endParaRPr lang="es-CO" b="0" i="0" dirty="0">
              <a:solidFill>
                <a:srgbClr val="333333"/>
              </a:solidFill>
              <a:effectLst/>
              <a:latin typeface="Arial" panose="020B0604020202020204" pitchFamily="34" charset="0"/>
            </a:endParaRPr>
          </a:p>
        </p:txBody>
      </p:sp>
      <p:sp>
        <p:nvSpPr>
          <p:cNvPr id="27" name="Rectángulo 26"/>
          <p:cNvSpPr/>
          <p:nvPr/>
        </p:nvSpPr>
        <p:spPr>
          <a:xfrm>
            <a:off x="3575537" y="5058159"/>
            <a:ext cx="2804734" cy="1323439"/>
          </a:xfrm>
          <a:prstGeom prst="rect">
            <a:avLst/>
          </a:prstGeom>
        </p:spPr>
        <p:txBody>
          <a:bodyPr wrap="square">
            <a:spAutoFit/>
          </a:bodyPr>
          <a:lstStyle/>
          <a:p>
            <a:r>
              <a:rPr lang="en-US" sz="1600" dirty="0" err="1">
                <a:solidFill>
                  <a:srgbClr val="A52A2A"/>
                </a:solidFill>
                <a:latin typeface="Consolas" panose="020B0609020204030204" pitchFamily="49" charset="0"/>
              </a:rPr>
              <a:t>p.pos_fixed</a:t>
            </a:r>
            <a:r>
              <a:rPr lang="en-US" sz="1600" dirty="0">
                <a:solidFill>
                  <a:srgbClr val="A52A2A"/>
                </a:solidFill>
                <a:latin typeface="Consolas" panose="020B0609020204030204" pitchFamily="49" charset="0"/>
              </a:rPr>
              <a:t> </a:t>
            </a:r>
            <a:r>
              <a:rPr lang="en-US" sz="1600" dirty="0">
                <a:solidFill>
                  <a:srgbClr val="000000"/>
                </a:solidFill>
                <a:latin typeface="Consolas" panose="020B0609020204030204" pitchFamily="49" charset="0"/>
              </a:rPr>
              <a:t>{</a:t>
            </a:r>
            <a:r>
              <a:rPr lang="en-US" sz="1600" dirty="0"/>
              <a:t/>
            </a:r>
            <a:br>
              <a:rPr lang="en-US" sz="1600" dirty="0"/>
            </a:b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position:</a:t>
            </a:r>
            <a:r>
              <a:rPr lang="en-US" sz="1600" dirty="0">
                <a:solidFill>
                  <a:srgbClr val="0000CD"/>
                </a:solidFill>
                <a:latin typeface="Consolas" panose="020B0609020204030204" pitchFamily="49" charset="0"/>
              </a:rPr>
              <a:t> fixed;</a:t>
            </a:r>
            <a:r>
              <a:rPr lang="en-US" sz="1600" dirty="0"/>
              <a:t/>
            </a:r>
            <a:br>
              <a:rPr lang="en-US" sz="1600" dirty="0"/>
            </a:b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top:</a:t>
            </a:r>
            <a:r>
              <a:rPr lang="en-US" sz="1600" dirty="0">
                <a:solidFill>
                  <a:srgbClr val="0000CD"/>
                </a:solidFill>
                <a:latin typeface="Consolas" panose="020B0609020204030204" pitchFamily="49" charset="0"/>
              </a:rPr>
              <a:t> 30px;</a:t>
            </a:r>
            <a:r>
              <a:rPr lang="en-US" sz="1600" dirty="0"/>
              <a:t/>
            </a:r>
            <a:br>
              <a:rPr lang="en-US" sz="1600" dirty="0"/>
            </a:b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right:</a:t>
            </a:r>
            <a:r>
              <a:rPr lang="en-US" sz="1600" dirty="0">
                <a:solidFill>
                  <a:srgbClr val="0000CD"/>
                </a:solidFill>
                <a:latin typeface="Consolas" panose="020B0609020204030204" pitchFamily="49" charset="0"/>
              </a:rPr>
              <a:t> 5px;</a:t>
            </a:r>
            <a:r>
              <a:rPr lang="en-US" sz="1600" dirty="0"/>
              <a:t/>
            </a:r>
            <a:br>
              <a:rPr lang="en-US" sz="1600" dirty="0"/>
            </a:br>
            <a:r>
              <a:rPr lang="en-US" sz="1600" dirty="0">
                <a:solidFill>
                  <a:srgbClr val="000000"/>
                </a:solidFill>
                <a:latin typeface="Consolas" panose="020B0609020204030204" pitchFamily="49" charset="0"/>
              </a:rPr>
              <a:t>}</a:t>
            </a:r>
            <a:endParaRPr lang="en-GB" sz="1600" dirty="0"/>
          </a:p>
        </p:txBody>
      </p:sp>
      <p:sp>
        <p:nvSpPr>
          <p:cNvPr id="29" name="Rectángulo 28"/>
          <p:cNvSpPr/>
          <p:nvPr/>
        </p:nvSpPr>
        <p:spPr>
          <a:xfrm>
            <a:off x="3489491" y="3632279"/>
            <a:ext cx="2210862" cy="369332"/>
          </a:xfrm>
          <a:prstGeom prst="rect">
            <a:avLst/>
          </a:prstGeom>
        </p:spPr>
        <p:txBody>
          <a:bodyPr wrap="none">
            <a:spAutoFit/>
          </a:bodyPr>
          <a:lstStyle/>
          <a:p>
            <a:r>
              <a:rPr lang="es-CO" dirty="0" err="1">
                <a:solidFill>
                  <a:srgbClr val="333333"/>
                </a:solidFill>
                <a:latin typeface="Arial" panose="020B0604020202020204" pitchFamily="34" charset="0"/>
              </a:rPr>
              <a:t>Relative</a:t>
            </a:r>
            <a:r>
              <a:rPr lang="es-CO" dirty="0">
                <a:solidFill>
                  <a:srgbClr val="333333"/>
                </a:solidFill>
                <a:latin typeface="Arial" panose="020B0604020202020204" pitchFamily="34" charset="0"/>
              </a:rPr>
              <a:t> </a:t>
            </a:r>
            <a:r>
              <a:rPr lang="es-CO" dirty="0" err="1">
                <a:solidFill>
                  <a:srgbClr val="333333"/>
                </a:solidFill>
                <a:latin typeface="Arial" panose="020B0604020202020204" pitchFamily="34" charset="0"/>
              </a:rPr>
              <a:t>Positioning</a:t>
            </a:r>
            <a:endParaRPr lang="es-CO" b="0" i="0" dirty="0">
              <a:solidFill>
                <a:srgbClr val="333333"/>
              </a:solidFill>
              <a:effectLst/>
              <a:latin typeface="Arial" panose="020B0604020202020204" pitchFamily="34" charset="0"/>
            </a:endParaRPr>
          </a:p>
        </p:txBody>
      </p:sp>
      <p:sp>
        <p:nvSpPr>
          <p:cNvPr id="30" name="Rectángulo 29"/>
          <p:cNvSpPr/>
          <p:nvPr/>
        </p:nvSpPr>
        <p:spPr>
          <a:xfrm>
            <a:off x="3457431" y="3253525"/>
            <a:ext cx="2274982" cy="369332"/>
          </a:xfrm>
          <a:prstGeom prst="rect">
            <a:avLst/>
          </a:prstGeom>
        </p:spPr>
        <p:txBody>
          <a:bodyPr wrap="none">
            <a:spAutoFit/>
          </a:bodyPr>
          <a:lstStyle/>
          <a:p>
            <a:r>
              <a:rPr lang="es-CO" dirty="0" err="1">
                <a:solidFill>
                  <a:srgbClr val="333333"/>
                </a:solidFill>
                <a:latin typeface="Arial" panose="020B0604020202020204" pitchFamily="34" charset="0"/>
              </a:rPr>
              <a:t>Absolute</a:t>
            </a:r>
            <a:r>
              <a:rPr lang="es-CO" dirty="0">
                <a:solidFill>
                  <a:srgbClr val="333333"/>
                </a:solidFill>
                <a:latin typeface="Arial" panose="020B0604020202020204" pitchFamily="34" charset="0"/>
              </a:rPr>
              <a:t> </a:t>
            </a:r>
            <a:r>
              <a:rPr lang="es-CO" dirty="0" err="1">
                <a:solidFill>
                  <a:srgbClr val="333333"/>
                </a:solidFill>
                <a:latin typeface="Arial" panose="020B0604020202020204" pitchFamily="34" charset="0"/>
              </a:rPr>
              <a:t>Positioning</a:t>
            </a:r>
            <a:endParaRPr lang="es-CO" b="0" i="0" dirty="0">
              <a:solidFill>
                <a:srgbClr val="333333"/>
              </a:solidFill>
              <a:effectLst/>
              <a:latin typeface="Arial" panose="020B0604020202020204" pitchFamily="34" charset="0"/>
            </a:endParaRPr>
          </a:p>
        </p:txBody>
      </p:sp>
      <p:cxnSp>
        <p:nvCxnSpPr>
          <p:cNvPr id="32" name="Conector angular 31"/>
          <p:cNvCxnSpPr/>
          <p:nvPr/>
        </p:nvCxnSpPr>
        <p:spPr>
          <a:xfrm rot="5400000">
            <a:off x="4921080" y="4269218"/>
            <a:ext cx="1872701" cy="325514"/>
          </a:xfrm>
          <a:prstGeom prst="bentConnector3">
            <a:avLst>
              <a:gd name="adj1" fmla="val 7942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p:cNvCxnSpPr/>
          <p:nvPr/>
        </p:nvCxnSpPr>
        <p:spPr>
          <a:xfrm flipV="1">
            <a:off x="5275385" y="2836993"/>
            <a:ext cx="182254" cy="461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CuadroTexto 37"/>
          <p:cNvSpPr txBox="1"/>
          <p:nvPr/>
        </p:nvSpPr>
        <p:spPr>
          <a:xfrm>
            <a:off x="5029319" y="1664214"/>
            <a:ext cx="1641002" cy="1200329"/>
          </a:xfrm>
          <a:prstGeom prst="rect">
            <a:avLst/>
          </a:prstGeom>
          <a:noFill/>
        </p:spPr>
        <p:txBody>
          <a:bodyPr wrap="square" rtlCol="0">
            <a:spAutoFit/>
          </a:bodyPr>
          <a:lstStyle/>
          <a:p>
            <a:r>
              <a:rPr lang="en-GB" dirty="0" smtClean="0"/>
              <a:t>Position like in a Cartesian , but inside its parent ex &lt;div&gt;</a:t>
            </a:r>
            <a:endParaRPr lang="en-GB" dirty="0"/>
          </a:p>
        </p:txBody>
      </p:sp>
      <p:sp>
        <p:nvSpPr>
          <p:cNvPr id="39" name="Rectángulo 38"/>
          <p:cNvSpPr/>
          <p:nvPr/>
        </p:nvSpPr>
        <p:spPr>
          <a:xfrm>
            <a:off x="324526" y="4650875"/>
            <a:ext cx="2454518" cy="369332"/>
          </a:xfrm>
          <a:prstGeom prst="rect">
            <a:avLst/>
          </a:prstGeom>
        </p:spPr>
        <p:txBody>
          <a:bodyPr wrap="none">
            <a:spAutoFit/>
          </a:bodyPr>
          <a:lstStyle/>
          <a:p>
            <a:r>
              <a:rPr lang="es-CO" dirty="0" err="1">
                <a:solidFill>
                  <a:srgbClr val="333333"/>
                </a:solidFill>
                <a:latin typeface="Arial" panose="020B0604020202020204" pitchFamily="34" charset="0"/>
              </a:rPr>
              <a:t>Overlapping</a:t>
            </a:r>
            <a:r>
              <a:rPr lang="es-CO" dirty="0">
                <a:solidFill>
                  <a:srgbClr val="333333"/>
                </a:solidFill>
                <a:latin typeface="Arial" panose="020B0604020202020204" pitchFamily="34" charset="0"/>
              </a:rPr>
              <a:t> </a:t>
            </a:r>
            <a:r>
              <a:rPr lang="es-CO" dirty="0" err="1">
                <a:solidFill>
                  <a:srgbClr val="333333"/>
                </a:solidFill>
                <a:latin typeface="Arial" panose="020B0604020202020204" pitchFamily="34" charset="0"/>
              </a:rPr>
              <a:t>Elements</a:t>
            </a:r>
            <a:endParaRPr lang="es-CO" b="0" i="0" dirty="0">
              <a:solidFill>
                <a:srgbClr val="333333"/>
              </a:solidFill>
              <a:effectLst/>
              <a:latin typeface="Arial" panose="020B0604020202020204" pitchFamily="34" charset="0"/>
            </a:endParaRPr>
          </a:p>
        </p:txBody>
      </p:sp>
      <p:sp>
        <p:nvSpPr>
          <p:cNvPr id="42" name="Rectángulo 41"/>
          <p:cNvSpPr/>
          <p:nvPr/>
        </p:nvSpPr>
        <p:spPr>
          <a:xfrm>
            <a:off x="319854" y="5071254"/>
            <a:ext cx="6096000" cy="1384995"/>
          </a:xfrm>
          <a:prstGeom prst="rect">
            <a:avLst/>
          </a:prstGeom>
        </p:spPr>
        <p:txBody>
          <a:bodyPr>
            <a:spAutoFit/>
          </a:bodyPr>
          <a:lstStyle/>
          <a:p>
            <a:r>
              <a:rPr lang="en-US" sz="1400" dirty="0" err="1">
                <a:solidFill>
                  <a:srgbClr val="A52A2A"/>
                </a:solidFill>
                <a:latin typeface="Consolas" panose="020B0609020204030204" pitchFamily="49" charset="0"/>
              </a:rPr>
              <a:t>img</a:t>
            </a:r>
            <a:r>
              <a:rPr lang="en-US" sz="1400" dirty="0">
                <a:solidFill>
                  <a:srgbClr val="A52A2A"/>
                </a:solidFill>
                <a:latin typeface="Consolas" panose="020B0609020204030204" pitchFamily="49" charset="0"/>
              </a:rPr>
              <a:t> </a:t>
            </a:r>
            <a:r>
              <a:rPr lang="en-US" sz="1400" dirty="0">
                <a:solidFill>
                  <a:srgbClr val="000000"/>
                </a:solidFill>
                <a:latin typeface="Consolas" panose="020B0609020204030204" pitchFamily="49" charset="0"/>
              </a:rPr>
              <a:t>{</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position:</a:t>
            </a:r>
            <a:r>
              <a:rPr lang="en-US" sz="1400" dirty="0">
                <a:solidFill>
                  <a:srgbClr val="0000CD"/>
                </a:solidFill>
                <a:latin typeface="Consolas" panose="020B0609020204030204" pitchFamily="49" charset="0"/>
              </a:rPr>
              <a:t> absolute;</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left:</a:t>
            </a:r>
            <a:r>
              <a:rPr lang="en-US" sz="1400" dirty="0">
                <a:solidFill>
                  <a:srgbClr val="0000CD"/>
                </a:solidFill>
                <a:latin typeface="Consolas" panose="020B0609020204030204" pitchFamily="49" charset="0"/>
              </a:rPr>
              <a:t> 0px;</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top:</a:t>
            </a:r>
            <a:r>
              <a:rPr lang="en-US" sz="1400" dirty="0">
                <a:solidFill>
                  <a:srgbClr val="0000CD"/>
                </a:solidFill>
                <a:latin typeface="Consolas" panose="020B0609020204030204" pitchFamily="49" charset="0"/>
              </a:rPr>
              <a:t> 0px;</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z-index:</a:t>
            </a:r>
            <a:r>
              <a:rPr lang="en-US" sz="1400" dirty="0">
                <a:solidFill>
                  <a:srgbClr val="0000CD"/>
                </a:solidFill>
                <a:latin typeface="Consolas" panose="020B0609020204030204" pitchFamily="49" charset="0"/>
              </a:rPr>
              <a:t> -1;</a:t>
            </a:r>
            <a:r>
              <a:rPr lang="en-US" sz="1400" dirty="0"/>
              <a:t/>
            </a:r>
            <a:br>
              <a:rPr lang="en-US" sz="1400" dirty="0"/>
            </a:br>
            <a:r>
              <a:rPr lang="en-US" sz="1400" dirty="0">
                <a:solidFill>
                  <a:srgbClr val="000000"/>
                </a:solidFill>
                <a:latin typeface="Consolas" panose="020B0609020204030204" pitchFamily="49" charset="0"/>
              </a:rPr>
              <a:t>}</a:t>
            </a:r>
            <a:endParaRPr lang="en-GB" sz="1400" dirty="0"/>
          </a:p>
        </p:txBody>
      </p:sp>
      <p:sp>
        <p:nvSpPr>
          <p:cNvPr id="43" name="Rectángulo 42"/>
          <p:cNvSpPr/>
          <p:nvPr/>
        </p:nvSpPr>
        <p:spPr>
          <a:xfrm>
            <a:off x="550620" y="5977566"/>
            <a:ext cx="1548170" cy="212565"/>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ángulo 43"/>
          <p:cNvSpPr/>
          <p:nvPr/>
        </p:nvSpPr>
        <p:spPr>
          <a:xfrm>
            <a:off x="1634889" y="6479369"/>
            <a:ext cx="5053563" cy="369332"/>
          </a:xfrm>
          <a:prstGeom prst="rect">
            <a:avLst/>
          </a:prstGeom>
        </p:spPr>
        <p:txBody>
          <a:bodyPr wrap="none">
            <a:spAutoFit/>
          </a:bodyPr>
          <a:lstStyle/>
          <a:p>
            <a:r>
              <a:rPr lang="en-GB" dirty="0"/>
              <a:t>http://www.w3schools.com/css/css_positioning.asp</a:t>
            </a:r>
          </a:p>
        </p:txBody>
      </p:sp>
    </p:spTree>
    <p:extLst>
      <p:ext uri="{BB962C8B-B14F-4D97-AF65-F5344CB8AC3E}">
        <p14:creationId xmlns:p14="http://schemas.microsoft.com/office/powerpoint/2010/main" xmlns="" val="30812915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8" descr="http://4.bp.blogspot.com/-v9sfR-Tmcww/UuppSBoOlTI/AAAAAAAAABo/3Vtrw2iQlbM/s1600/w3schools.com_02.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CuadroTexto 11"/>
          <p:cNvSpPr txBox="1"/>
          <p:nvPr/>
        </p:nvSpPr>
        <p:spPr>
          <a:xfrm>
            <a:off x="422031" y="272705"/>
            <a:ext cx="3810000"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Block box model – float</a:t>
            </a:r>
            <a:endParaRPr lang="en-GB" sz="2400" b="1" dirty="0">
              <a:latin typeface="Gotham Light" pitchFamily="50" charset="0"/>
              <a:cs typeface="Gotham Light" pitchFamily="50" charset="0"/>
            </a:endParaRPr>
          </a:p>
        </p:txBody>
      </p:sp>
      <p:grpSp>
        <p:nvGrpSpPr>
          <p:cNvPr id="34" name="Grupo 33"/>
          <p:cNvGrpSpPr/>
          <p:nvPr/>
        </p:nvGrpSpPr>
        <p:grpSpPr>
          <a:xfrm>
            <a:off x="1034422" y="1702637"/>
            <a:ext cx="2932164" cy="1544656"/>
            <a:chOff x="3164114" y="885371"/>
            <a:chExt cx="5551714" cy="2924628"/>
          </a:xfrm>
        </p:grpSpPr>
        <p:sp>
          <p:nvSpPr>
            <p:cNvPr id="35" name="Rectángulo 34"/>
            <p:cNvSpPr/>
            <p:nvPr/>
          </p:nvSpPr>
          <p:spPr>
            <a:xfrm>
              <a:off x="3164114" y="88537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1</a:t>
              </a:r>
              <a:endParaRPr lang="en-GB" sz="4800" dirty="0"/>
            </a:p>
          </p:txBody>
        </p:sp>
        <p:sp>
          <p:nvSpPr>
            <p:cNvPr id="36" name="Rectángulo 35"/>
            <p:cNvSpPr/>
            <p:nvPr/>
          </p:nvSpPr>
          <p:spPr>
            <a:xfrm>
              <a:off x="6074228" y="885371"/>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2</a:t>
              </a:r>
              <a:endParaRPr lang="en-GB" sz="4800" dirty="0"/>
            </a:p>
          </p:txBody>
        </p:sp>
        <p:sp>
          <p:nvSpPr>
            <p:cNvPr id="40" name="Rectángulo 39"/>
            <p:cNvSpPr/>
            <p:nvPr/>
          </p:nvSpPr>
          <p:spPr>
            <a:xfrm>
              <a:off x="3164114"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3</a:t>
              </a:r>
              <a:endParaRPr lang="en-GB" sz="4800" dirty="0"/>
            </a:p>
          </p:txBody>
        </p:sp>
        <p:sp>
          <p:nvSpPr>
            <p:cNvPr id="41" name="Rectángulo 40"/>
            <p:cNvSpPr/>
            <p:nvPr/>
          </p:nvSpPr>
          <p:spPr>
            <a:xfrm>
              <a:off x="6074228"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t>4</a:t>
              </a:r>
            </a:p>
          </p:txBody>
        </p:sp>
      </p:grpSp>
      <p:sp>
        <p:nvSpPr>
          <p:cNvPr id="5" name="CuadroTexto 4"/>
          <p:cNvSpPr txBox="1"/>
          <p:nvPr/>
        </p:nvSpPr>
        <p:spPr>
          <a:xfrm>
            <a:off x="1034422" y="3573535"/>
            <a:ext cx="2932164" cy="369332"/>
          </a:xfrm>
          <a:prstGeom prst="rect">
            <a:avLst/>
          </a:prstGeom>
          <a:noFill/>
        </p:spPr>
        <p:txBody>
          <a:bodyPr wrap="square" rtlCol="0">
            <a:spAutoFit/>
          </a:bodyPr>
          <a:lstStyle/>
          <a:p>
            <a:r>
              <a:rPr lang="en-GB" dirty="0" smtClean="0">
                <a:latin typeface="Gotham Light" pitchFamily="50" charset="0"/>
                <a:cs typeface="Gotham Light" pitchFamily="50" charset="0"/>
              </a:rPr>
              <a:t>IF float 3 to the left</a:t>
            </a:r>
            <a:endParaRPr lang="en-GB" dirty="0">
              <a:latin typeface="Gotham Light" pitchFamily="50" charset="0"/>
              <a:cs typeface="Gotham Light" pitchFamily="50" charset="0"/>
            </a:endParaRPr>
          </a:p>
        </p:txBody>
      </p:sp>
      <p:sp>
        <p:nvSpPr>
          <p:cNvPr id="52" name="CuadroTexto 51"/>
          <p:cNvSpPr txBox="1"/>
          <p:nvPr/>
        </p:nvSpPr>
        <p:spPr>
          <a:xfrm>
            <a:off x="4387222" y="2215430"/>
            <a:ext cx="2932164" cy="369332"/>
          </a:xfrm>
          <a:prstGeom prst="rect">
            <a:avLst/>
          </a:prstGeom>
          <a:noFill/>
        </p:spPr>
        <p:txBody>
          <a:bodyPr wrap="square" rtlCol="0">
            <a:spAutoFit/>
          </a:bodyPr>
          <a:lstStyle/>
          <a:p>
            <a:r>
              <a:rPr lang="en-GB" dirty="0" smtClean="0">
                <a:latin typeface="Gotham Light" pitchFamily="50" charset="0"/>
                <a:cs typeface="Gotham Light" pitchFamily="50" charset="0"/>
              </a:rPr>
              <a:t>IF float 3 to the left</a:t>
            </a:r>
            <a:endParaRPr lang="en-GB" dirty="0">
              <a:latin typeface="Gotham Light" pitchFamily="50" charset="0"/>
              <a:cs typeface="Gotham Light" pitchFamily="50" charset="0"/>
            </a:endParaRPr>
          </a:p>
        </p:txBody>
      </p:sp>
      <p:sp>
        <p:nvSpPr>
          <p:cNvPr id="8" name="CuadroTexto 7"/>
          <p:cNvSpPr txBox="1"/>
          <p:nvPr/>
        </p:nvSpPr>
        <p:spPr>
          <a:xfrm>
            <a:off x="867505" y="4043754"/>
            <a:ext cx="2684585" cy="2308324"/>
          </a:xfrm>
          <a:prstGeom prst="rect">
            <a:avLst/>
          </a:prstGeom>
          <a:noFill/>
        </p:spPr>
        <p:txBody>
          <a:bodyPr wrap="square" rtlCol="0">
            <a:spAutoFit/>
          </a:bodyPr>
          <a:lstStyle/>
          <a:p>
            <a:r>
              <a:rPr lang="en-GB" dirty="0" smtClean="0"/>
              <a:t>&lt;div class = “floatright3”&gt;</a:t>
            </a:r>
          </a:p>
          <a:p>
            <a:endParaRPr lang="en-GB" dirty="0"/>
          </a:p>
          <a:p>
            <a:endParaRPr lang="en-GB" dirty="0" smtClean="0"/>
          </a:p>
          <a:p>
            <a:endParaRPr lang="en-GB" dirty="0" smtClean="0"/>
          </a:p>
          <a:p>
            <a:endParaRPr lang="en-GB" dirty="0"/>
          </a:p>
          <a:p>
            <a:endParaRPr lang="en-GB" dirty="0" smtClean="0"/>
          </a:p>
          <a:p>
            <a:endParaRPr lang="en-GB" dirty="0"/>
          </a:p>
          <a:p>
            <a:r>
              <a:rPr lang="en-GB" dirty="0" smtClean="0"/>
              <a:t>&lt;/div&gt;</a:t>
            </a:r>
            <a:endParaRPr lang="en-GB" dirty="0"/>
          </a:p>
        </p:txBody>
      </p:sp>
      <p:grpSp>
        <p:nvGrpSpPr>
          <p:cNvPr id="53" name="Grupo 52"/>
          <p:cNvGrpSpPr/>
          <p:nvPr/>
        </p:nvGrpSpPr>
        <p:grpSpPr>
          <a:xfrm>
            <a:off x="1034422" y="4461268"/>
            <a:ext cx="2932164" cy="1544656"/>
            <a:chOff x="3164114" y="885371"/>
            <a:chExt cx="5551714" cy="2924628"/>
          </a:xfrm>
        </p:grpSpPr>
        <p:sp>
          <p:nvSpPr>
            <p:cNvPr id="54" name="Rectángulo 53"/>
            <p:cNvSpPr/>
            <p:nvPr/>
          </p:nvSpPr>
          <p:spPr>
            <a:xfrm>
              <a:off x="3164114" y="88537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1</a:t>
              </a:r>
              <a:endParaRPr lang="en-GB" sz="4800" dirty="0"/>
            </a:p>
          </p:txBody>
        </p:sp>
        <p:sp>
          <p:nvSpPr>
            <p:cNvPr id="55" name="Rectángulo 54"/>
            <p:cNvSpPr/>
            <p:nvPr/>
          </p:nvSpPr>
          <p:spPr>
            <a:xfrm>
              <a:off x="6074228" y="885371"/>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2</a:t>
              </a:r>
              <a:endParaRPr lang="en-GB" sz="4800" dirty="0"/>
            </a:p>
          </p:txBody>
        </p:sp>
        <p:sp>
          <p:nvSpPr>
            <p:cNvPr id="56" name="Rectángulo 55"/>
            <p:cNvSpPr/>
            <p:nvPr/>
          </p:nvSpPr>
          <p:spPr>
            <a:xfrm>
              <a:off x="3164114"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4</a:t>
              </a:r>
              <a:endParaRPr lang="en-GB" sz="4800" dirty="0"/>
            </a:p>
          </p:txBody>
        </p:sp>
        <p:sp>
          <p:nvSpPr>
            <p:cNvPr id="57" name="Rectángulo 56"/>
            <p:cNvSpPr/>
            <p:nvPr/>
          </p:nvSpPr>
          <p:spPr>
            <a:xfrm>
              <a:off x="6074228"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t>3</a:t>
              </a:r>
            </a:p>
          </p:txBody>
        </p:sp>
      </p:grpSp>
      <p:sp>
        <p:nvSpPr>
          <p:cNvPr id="58" name="CuadroTexto 57"/>
          <p:cNvSpPr txBox="1"/>
          <p:nvPr/>
        </p:nvSpPr>
        <p:spPr>
          <a:xfrm>
            <a:off x="4801718" y="3296536"/>
            <a:ext cx="2932164" cy="646331"/>
          </a:xfrm>
          <a:prstGeom prst="rect">
            <a:avLst/>
          </a:prstGeom>
          <a:noFill/>
        </p:spPr>
        <p:txBody>
          <a:bodyPr wrap="square" rtlCol="0">
            <a:spAutoFit/>
          </a:bodyPr>
          <a:lstStyle/>
          <a:p>
            <a:r>
              <a:rPr lang="en-GB" dirty="0" smtClean="0">
                <a:latin typeface="Gotham Light" pitchFamily="50" charset="0"/>
                <a:cs typeface="Gotham Light" pitchFamily="50" charset="0"/>
              </a:rPr>
              <a:t>It does not affect what is  before only after</a:t>
            </a:r>
            <a:endParaRPr lang="en-GB" dirty="0">
              <a:latin typeface="Gotham Light" pitchFamily="50" charset="0"/>
              <a:cs typeface="Gotham Light" pitchFamily="50" charset="0"/>
            </a:endParaRPr>
          </a:p>
        </p:txBody>
      </p:sp>
      <p:sp>
        <p:nvSpPr>
          <p:cNvPr id="59" name="CuadroTexto 58"/>
          <p:cNvSpPr txBox="1"/>
          <p:nvPr/>
        </p:nvSpPr>
        <p:spPr>
          <a:xfrm>
            <a:off x="4634801" y="4043754"/>
            <a:ext cx="2684585" cy="2308324"/>
          </a:xfrm>
          <a:prstGeom prst="rect">
            <a:avLst/>
          </a:prstGeom>
          <a:noFill/>
        </p:spPr>
        <p:txBody>
          <a:bodyPr wrap="square" rtlCol="0">
            <a:spAutoFit/>
          </a:bodyPr>
          <a:lstStyle/>
          <a:p>
            <a:r>
              <a:rPr lang="en-GB" dirty="0" smtClean="0"/>
              <a:t>&lt;div class = “floatleft4”&gt;</a:t>
            </a:r>
          </a:p>
          <a:p>
            <a:endParaRPr lang="en-GB" dirty="0"/>
          </a:p>
          <a:p>
            <a:endParaRPr lang="en-GB" dirty="0" smtClean="0"/>
          </a:p>
          <a:p>
            <a:endParaRPr lang="en-GB" dirty="0" smtClean="0"/>
          </a:p>
          <a:p>
            <a:endParaRPr lang="en-GB" dirty="0"/>
          </a:p>
          <a:p>
            <a:endParaRPr lang="en-GB" dirty="0" smtClean="0"/>
          </a:p>
          <a:p>
            <a:endParaRPr lang="en-GB" dirty="0"/>
          </a:p>
          <a:p>
            <a:r>
              <a:rPr lang="en-GB" dirty="0" smtClean="0"/>
              <a:t>&lt;/div&gt;</a:t>
            </a:r>
            <a:endParaRPr lang="en-GB" dirty="0"/>
          </a:p>
        </p:txBody>
      </p:sp>
      <p:grpSp>
        <p:nvGrpSpPr>
          <p:cNvPr id="60" name="Grupo 59"/>
          <p:cNvGrpSpPr/>
          <p:nvPr/>
        </p:nvGrpSpPr>
        <p:grpSpPr>
          <a:xfrm>
            <a:off x="4801718" y="4461268"/>
            <a:ext cx="2932164" cy="1544656"/>
            <a:chOff x="3164114" y="885371"/>
            <a:chExt cx="5551714" cy="2924628"/>
          </a:xfrm>
        </p:grpSpPr>
        <p:sp>
          <p:nvSpPr>
            <p:cNvPr id="61" name="Rectángulo 60"/>
            <p:cNvSpPr/>
            <p:nvPr/>
          </p:nvSpPr>
          <p:spPr>
            <a:xfrm>
              <a:off x="3164114" y="88537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1</a:t>
              </a:r>
              <a:endParaRPr lang="en-GB" sz="4800" dirty="0"/>
            </a:p>
          </p:txBody>
        </p:sp>
        <p:sp>
          <p:nvSpPr>
            <p:cNvPr id="62" name="Rectángulo 61"/>
            <p:cNvSpPr/>
            <p:nvPr/>
          </p:nvSpPr>
          <p:spPr>
            <a:xfrm>
              <a:off x="6074228" y="885371"/>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2</a:t>
              </a:r>
              <a:endParaRPr lang="en-GB" sz="4800" dirty="0"/>
            </a:p>
          </p:txBody>
        </p:sp>
        <p:sp>
          <p:nvSpPr>
            <p:cNvPr id="63" name="Rectángulo 62"/>
            <p:cNvSpPr/>
            <p:nvPr/>
          </p:nvSpPr>
          <p:spPr>
            <a:xfrm>
              <a:off x="3164114"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t>3</a:t>
              </a:r>
            </a:p>
          </p:txBody>
        </p:sp>
        <p:sp>
          <p:nvSpPr>
            <p:cNvPr id="64" name="Rectángulo 63"/>
            <p:cNvSpPr/>
            <p:nvPr/>
          </p:nvSpPr>
          <p:spPr>
            <a:xfrm>
              <a:off x="6074228"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t>4</a:t>
              </a:r>
            </a:p>
          </p:txBody>
        </p:sp>
      </p:grpSp>
      <p:sp>
        <p:nvSpPr>
          <p:cNvPr id="15" name="Rectángulo 14"/>
          <p:cNvSpPr/>
          <p:nvPr/>
        </p:nvSpPr>
        <p:spPr>
          <a:xfrm>
            <a:off x="8281776" y="1911542"/>
            <a:ext cx="4106554" cy="2031325"/>
          </a:xfrm>
          <a:prstGeom prst="rect">
            <a:avLst/>
          </a:prstGeom>
        </p:spPr>
        <p:txBody>
          <a:bodyPr wrap="square">
            <a:spAutoFit/>
          </a:bodyPr>
          <a:lstStyle/>
          <a:p>
            <a:r>
              <a:rPr lang="es-CO" smtClean="0">
                <a:solidFill>
                  <a:srgbClr val="A52A2A"/>
                </a:solidFill>
                <a:latin typeface="Consolas" panose="020B0609020204030204" pitchFamily="49" charset="0"/>
              </a:rPr>
              <a:t>.floating-box </a:t>
            </a:r>
            <a:r>
              <a:rPr lang="es-CO" smtClean="0">
                <a:solidFill>
                  <a:srgbClr val="000000"/>
                </a:solidFill>
                <a:latin typeface="Consolas" panose="020B0609020204030204" pitchFamily="49" charset="0"/>
              </a:rPr>
              <a:t>{</a:t>
            </a:r>
            <a:r>
              <a:rPr lang="es-CO" smtClean="0"/>
              <a:t/>
            </a:r>
            <a:br>
              <a:rPr lang="es-CO" smtClean="0"/>
            </a:br>
            <a:r>
              <a:rPr lang="es-CO" smtClean="0">
                <a:solidFill>
                  <a:srgbClr val="000000"/>
                </a:solidFill>
                <a:latin typeface="Consolas" panose="020B0609020204030204" pitchFamily="49" charset="0"/>
              </a:rPr>
              <a:t>    </a:t>
            </a:r>
            <a:r>
              <a:rPr lang="es-CO" smtClean="0">
                <a:solidFill>
                  <a:srgbClr val="FF0000"/>
                </a:solidFill>
                <a:latin typeface="Consolas" panose="020B0609020204030204" pitchFamily="49" charset="0"/>
              </a:rPr>
              <a:t>float:</a:t>
            </a:r>
            <a:r>
              <a:rPr lang="es-CO" smtClean="0">
                <a:solidFill>
                  <a:srgbClr val="0000CD"/>
                </a:solidFill>
                <a:latin typeface="Consolas" panose="020B0609020204030204" pitchFamily="49" charset="0"/>
              </a:rPr>
              <a:t> left;</a:t>
            </a:r>
            <a:r>
              <a:rPr lang="es-CO" smtClean="0"/>
              <a:t/>
            </a:r>
            <a:br>
              <a:rPr lang="es-CO" smtClean="0"/>
            </a:br>
            <a:r>
              <a:rPr lang="es-CO" smtClean="0">
                <a:solidFill>
                  <a:srgbClr val="000000"/>
                </a:solidFill>
                <a:latin typeface="Consolas" panose="020B0609020204030204" pitchFamily="49" charset="0"/>
              </a:rPr>
              <a:t>    </a:t>
            </a:r>
            <a:r>
              <a:rPr lang="es-CO" smtClean="0">
                <a:solidFill>
                  <a:srgbClr val="FF0000"/>
                </a:solidFill>
                <a:latin typeface="Consolas" panose="020B0609020204030204" pitchFamily="49" charset="0"/>
              </a:rPr>
              <a:t>width:</a:t>
            </a:r>
            <a:r>
              <a:rPr lang="es-CO" smtClean="0">
                <a:solidFill>
                  <a:srgbClr val="0000CD"/>
                </a:solidFill>
                <a:latin typeface="Consolas" panose="020B0609020204030204" pitchFamily="49" charset="0"/>
              </a:rPr>
              <a:t> 150px;</a:t>
            </a:r>
            <a:r>
              <a:rPr lang="es-CO" smtClean="0"/>
              <a:t/>
            </a:r>
            <a:br>
              <a:rPr lang="es-CO" smtClean="0"/>
            </a:br>
            <a:r>
              <a:rPr lang="es-CO" smtClean="0">
                <a:solidFill>
                  <a:srgbClr val="000000"/>
                </a:solidFill>
                <a:latin typeface="Consolas" panose="020B0609020204030204" pitchFamily="49" charset="0"/>
              </a:rPr>
              <a:t>    </a:t>
            </a:r>
            <a:r>
              <a:rPr lang="es-CO" smtClean="0">
                <a:solidFill>
                  <a:srgbClr val="FF0000"/>
                </a:solidFill>
                <a:latin typeface="Consolas" panose="020B0609020204030204" pitchFamily="49" charset="0"/>
              </a:rPr>
              <a:t>height:</a:t>
            </a:r>
            <a:r>
              <a:rPr lang="es-CO" smtClean="0">
                <a:solidFill>
                  <a:srgbClr val="0000CD"/>
                </a:solidFill>
                <a:latin typeface="Consolas" panose="020B0609020204030204" pitchFamily="49" charset="0"/>
              </a:rPr>
              <a:t> 75px;</a:t>
            </a:r>
            <a:r>
              <a:rPr lang="es-CO" smtClean="0"/>
              <a:t/>
            </a:r>
            <a:br>
              <a:rPr lang="es-CO" smtClean="0"/>
            </a:br>
            <a:r>
              <a:rPr lang="es-CO" smtClean="0">
                <a:solidFill>
                  <a:srgbClr val="000000"/>
                </a:solidFill>
                <a:latin typeface="Consolas" panose="020B0609020204030204" pitchFamily="49" charset="0"/>
              </a:rPr>
              <a:t>    </a:t>
            </a:r>
            <a:r>
              <a:rPr lang="es-CO" smtClean="0">
                <a:solidFill>
                  <a:srgbClr val="FF0000"/>
                </a:solidFill>
                <a:latin typeface="Consolas" panose="020B0609020204030204" pitchFamily="49" charset="0"/>
              </a:rPr>
              <a:t>margin:</a:t>
            </a:r>
            <a:r>
              <a:rPr lang="es-CO" smtClean="0">
                <a:solidFill>
                  <a:srgbClr val="0000CD"/>
                </a:solidFill>
                <a:latin typeface="Consolas" panose="020B0609020204030204" pitchFamily="49" charset="0"/>
              </a:rPr>
              <a:t> 10px;</a:t>
            </a:r>
            <a:r>
              <a:rPr lang="es-CO" smtClean="0"/>
              <a:t/>
            </a:r>
            <a:br>
              <a:rPr lang="es-CO" smtClean="0"/>
            </a:br>
            <a:r>
              <a:rPr lang="es-CO" smtClean="0">
                <a:solidFill>
                  <a:srgbClr val="000000"/>
                </a:solidFill>
                <a:latin typeface="Consolas" panose="020B0609020204030204" pitchFamily="49" charset="0"/>
              </a:rPr>
              <a:t>    </a:t>
            </a:r>
            <a:r>
              <a:rPr lang="es-CO" smtClean="0">
                <a:solidFill>
                  <a:srgbClr val="FF0000"/>
                </a:solidFill>
                <a:latin typeface="Consolas" panose="020B0609020204030204" pitchFamily="49" charset="0"/>
              </a:rPr>
              <a:t>border:</a:t>
            </a:r>
            <a:r>
              <a:rPr lang="es-CO" smtClean="0">
                <a:solidFill>
                  <a:srgbClr val="0000CD"/>
                </a:solidFill>
                <a:latin typeface="Consolas" panose="020B0609020204030204" pitchFamily="49" charset="0"/>
              </a:rPr>
              <a:t> 3px solid #8AC007;</a:t>
            </a:r>
            <a:r>
              <a:rPr lang="es-CO" smtClean="0">
                <a:solidFill>
                  <a:srgbClr val="000000"/>
                </a:solidFill>
                <a:latin typeface="Consolas" panose="020B0609020204030204" pitchFamily="49" charset="0"/>
              </a:rPr>
              <a:t> </a:t>
            </a:r>
            <a:r>
              <a:rPr lang="es-CO" smtClean="0"/>
              <a:t/>
            </a:r>
            <a:br>
              <a:rPr lang="es-CO" smtClean="0"/>
            </a:br>
            <a:r>
              <a:rPr lang="es-CO" smtClean="0">
                <a:solidFill>
                  <a:srgbClr val="000000"/>
                </a:solidFill>
                <a:latin typeface="Consolas" panose="020B0609020204030204" pitchFamily="49" charset="0"/>
              </a:rPr>
              <a:t>}</a:t>
            </a:r>
            <a:endParaRPr lang="en-GB" dirty="0"/>
          </a:p>
        </p:txBody>
      </p:sp>
      <p:sp>
        <p:nvSpPr>
          <p:cNvPr id="31" name="Rectángulo 30"/>
          <p:cNvSpPr/>
          <p:nvPr/>
        </p:nvSpPr>
        <p:spPr>
          <a:xfrm>
            <a:off x="8587178" y="5175471"/>
            <a:ext cx="2461846" cy="923330"/>
          </a:xfrm>
          <a:prstGeom prst="rect">
            <a:avLst/>
          </a:prstGeom>
        </p:spPr>
        <p:txBody>
          <a:bodyPr wrap="square">
            <a:spAutoFit/>
          </a:bodyPr>
          <a:lstStyle/>
          <a:p>
            <a:r>
              <a:rPr lang="es-CO" dirty="0">
                <a:solidFill>
                  <a:srgbClr val="A52A2A"/>
                </a:solidFill>
                <a:latin typeface="Consolas" panose="020B0609020204030204" pitchFamily="49" charset="0"/>
              </a:rPr>
              <a:t>.div4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clear</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left</a:t>
            </a:r>
            <a:r>
              <a:rPr lang="es-CO" dirty="0">
                <a:solidFill>
                  <a:srgbClr val="0000CD"/>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a:t>
            </a:r>
            <a:endParaRPr lang="en-GB" dirty="0"/>
          </a:p>
        </p:txBody>
      </p:sp>
      <p:sp>
        <p:nvSpPr>
          <p:cNvPr id="33" name="Rectángulo 32"/>
          <p:cNvSpPr/>
          <p:nvPr/>
        </p:nvSpPr>
        <p:spPr>
          <a:xfrm>
            <a:off x="8904134" y="4043754"/>
            <a:ext cx="2743200" cy="954107"/>
          </a:xfrm>
          <a:prstGeom prst="rect">
            <a:avLst/>
          </a:prstGeom>
        </p:spPr>
        <p:txBody>
          <a:bodyPr wrap="square">
            <a:spAutoFit/>
          </a:bodyPr>
          <a:lstStyle/>
          <a:p>
            <a:r>
              <a:rPr lang="en-US" sz="1400" dirty="0">
                <a:solidFill>
                  <a:srgbClr val="333333"/>
                </a:solidFill>
                <a:latin typeface="Verdana" panose="020B0604030504040204" pitchFamily="34" charset="0"/>
              </a:rPr>
              <a:t>The clear property specifies on which sides of an element floating elements are not allowed to float:</a:t>
            </a:r>
            <a:endParaRPr lang="en-GB" sz="1400" dirty="0"/>
          </a:p>
        </p:txBody>
      </p:sp>
    </p:spTree>
    <p:extLst>
      <p:ext uri="{BB962C8B-B14F-4D97-AF65-F5344CB8AC3E}">
        <p14:creationId xmlns:p14="http://schemas.microsoft.com/office/powerpoint/2010/main" xmlns="" val="305897826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4302369" y="1492455"/>
            <a:ext cx="6096000" cy="1754326"/>
          </a:xfrm>
          <a:prstGeom prst="rect">
            <a:avLst/>
          </a:prstGeom>
        </p:spPr>
        <p:txBody>
          <a:bodyPr>
            <a:spAutoFit/>
          </a:bodyPr>
          <a:lstStyle/>
          <a:p>
            <a:r>
              <a:rPr lang="en-US" dirty="0">
                <a:solidFill>
                  <a:srgbClr val="A52A2A"/>
                </a:solidFill>
                <a:latin typeface="Consolas" panose="020B0609020204030204" pitchFamily="49" charset="0"/>
              </a:rPr>
              <a:t>.center </a:t>
            </a:r>
            <a:r>
              <a:rPr lang="en-US" dirty="0">
                <a:solidFill>
                  <a:srgbClr val="000000"/>
                </a:solidFill>
                <a:latin typeface="Consolas" panose="020B0609020204030204" pitchFamily="49" charset="0"/>
              </a:rPr>
              <a:t>{</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margin-left:</a:t>
            </a:r>
            <a:r>
              <a:rPr lang="en-US" dirty="0">
                <a:solidFill>
                  <a:srgbClr val="0000CD"/>
                </a:solidFill>
                <a:latin typeface="Consolas" panose="020B0609020204030204" pitchFamily="49" charset="0"/>
              </a:rPr>
              <a:t> auto;</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margin-right:</a:t>
            </a:r>
            <a:r>
              <a:rPr lang="en-US" dirty="0">
                <a:solidFill>
                  <a:srgbClr val="0000CD"/>
                </a:solidFill>
                <a:latin typeface="Consolas" panose="020B0609020204030204" pitchFamily="49" charset="0"/>
              </a:rPr>
              <a:t> auto;</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width:</a:t>
            </a:r>
            <a:r>
              <a:rPr lang="en-US" dirty="0">
                <a:solidFill>
                  <a:srgbClr val="0000CD"/>
                </a:solidFill>
                <a:latin typeface="Consolas" panose="020B0609020204030204" pitchFamily="49" charset="0"/>
              </a:rPr>
              <a:t> 70%;</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background-color:</a:t>
            </a:r>
            <a:r>
              <a:rPr lang="en-US" dirty="0">
                <a:solidFill>
                  <a:srgbClr val="0000CD"/>
                </a:solidFill>
                <a:latin typeface="Consolas" panose="020B0609020204030204" pitchFamily="49" charset="0"/>
              </a:rPr>
              <a:t> #b0e0e6;</a:t>
            </a:r>
            <a:r>
              <a:rPr lang="en-US" dirty="0"/>
              <a:t/>
            </a:r>
            <a:br>
              <a:rPr lang="en-US" dirty="0"/>
            </a:br>
            <a:r>
              <a:rPr lang="en-US" dirty="0">
                <a:solidFill>
                  <a:srgbClr val="000000"/>
                </a:solidFill>
                <a:latin typeface="Consolas" panose="020B0609020204030204" pitchFamily="49" charset="0"/>
              </a:rPr>
              <a:t>}</a:t>
            </a:r>
            <a:endParaRPr lang="en-GB" dirty="0"/>
          </a:p>
        </p:txBody>
      </p:sp>
      <p:sp>
        <p:nvSpPr>
          <p:cNvPr id="5" name="Rectángulo 4"/>
          <p:cNvSpPr/>
          <p:nvPr/>
        </p:nvSpPr>
        <p:spPr>
          <a:xfrm>
            <a:off x="1131205" y="3246781"/>
            <a:ext cx="1395174" cy="674589"/>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1</a:t>
            </a:r>
            <a:endParaRPr lang="en-GB" sz="4800" dirty="0"/>
          </a:p>
        </p:txBody>
      </p:sp>
      <p:cxnSp>
        <p:nvCxnSpPr>
          <p:cNvPr id="6" name="Conector recto 5"/>
          <p:cNvCxnSpPr/>
          <p:nvPr/>
        </p:nvCxnSpPr>
        <p:spPr>
          <a:xfrm>
            <a:off x="3575534" y="1553529"/>
            <a:ext cx="0" cy="4380525"/>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 name="Conector recto 6"/>
          <p:cNvCxnSpPr/>
          <p:nvPr/>
        </p:nvCxnSpPr>
        <p:spPr>
          <a:xfrm>
            <a:off x="164119" y="1553529"/>
            <a:ext cx="0" cy="4380525"/>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164118" y="624397"/>
            <a:ext cx="5275389"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How to centre an element</a:t>
            </a:r>
            <a:endParaRPr lang="en-GB" sz="2400" b="1" dirty="0">
              <a:latin typeface="Gotham Light" pitchFamily="50" charset="0"/>
              <a:cs typeface="Gotham Light" pitchFamily="50" charset="0"/>
            </a:endParaRPr>
          </a:p>
        </p:txBody>
      </p:sp>
      <p:sp>
        <p:nvSpPr>
          <p:cNvPr id="9" name="Rectángulo 8"/>
          <p:cNvSpPr/>
          <p:nvPr/>
        </p:nvSpPr>
        <p:spPr>
          <a:xfrm>
            <a:off x="4366905" y="3921370"/>
            <a:ext cx="6096000" cy="1754326"/>
          </a:xfrm>
          <a:prstGeom prst="rect">
            <a:avLst/>
          </a:prstGeom>
        </p:spPr>
        <p:txBody>
          <a:bodyPr>
            <a:spAutoFit/>
          </a:bodyPr>
          <a:lstStyle/>
          <a:p>
            <a:r>
              <a:rPr lang="en-US" dirty="0">
                <a:solidFill>
                  <a:srgbClr val="A52A2A"/>
                </a:solidFill>
                <a:latin typeface="Consolas" panose="020B0609020204030204" pitchFamily="49" charset="0"/>
              </a:rPr>
              <a:t>.right </a:t>
            </a:r>
            <a:r>
              <a:rPr lang="en-US" dirty="0">
                <a:solidFill>
                  <a:srgbClr val="000000"/>
                </a:solidFill>
                <a:latin typeface="Consolas" panose="020B0609020204030204" pitchFamily="49" charset="0"/>
              </a:rPr>
              <a:t>{</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position:</a:t>
            </a:r>
            <a:r>
              <a:rPr lang="en-US" dirty="0">
                <a:solidFill>
                  <a:srgbClr val="0000CD"/>
                </a:solidFill>
                <a:latin typeface="Consolas" panose="020B0609020204030204" pitchFamily="49" charset="0"/>
              </a:rPr>
              <a:t> absolute;</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right:</a:t>
            </a:r>
            <a:r>
              <a:rPr lang="en-US" dirty="0">
                <a:solidFill>
                  <a:srgbClr val="0000CD"/>
                </a:solidFill>
                <a:latin typeface="Consolas" panose="020B0609020204030204" pitchFamily="49" charset="0"/>
              </a:rPr>
              <a:t> 0px;</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width:</a:t>
            </a:r>
            <a:r>
              <a:rPr lang="en-US" dirty="0">
                <a:solidFill>
                  <a:srgbClr val="0000CD"/>
                </a:solidFill>
                <a:latin typeface="Consolas" panose="020B0609020204030204" pitchFamily="49" charset="0"/>
              </a:rPr>
              <a:t> 300px;</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background-color:</a:t>
            </a:r>
            <a:r>
              <a:rPr lang="en-US" dirty="0">
                <a:solidFill>
                  <a:srgbClr val="0000CD"/>
                </a:solidFill>
                <a:latin typeface="Consolas" panose="020B0609020204030204" pitchFamily="49" charset="0"/>
              </a:rPr>
              <a:t> #b0e0e6;</a:t>
            </a:r>
            <a:r>
              <a:rPr lang="en-US" dirty="0"/>
              <a:t/>
            </a:r>
            <a:br>
              <a:rPr lang="en-US" dirty="0"/>
            </a:br>
            <a:r>
              <a:rPr lang="en-US" dirty="0">
                <a:solidFill>
                  <a:srgbClr val="000000"/>
                </a:solidFill>
                <a:latin typeface="Consolas" panose="020B0609020204030204" pitchFamily="49" charset="0"/>
              </a:rPr>
              <a:t>}</a:t>
            </a:r>
            <a:endParaRPr lang="en-GB" dirty="0"/>
          </a:p>
        </p:txBody>
      </p:sp>
      <p:sp>
        <p:nvSpPr>
          <p:cNvPr id="10" name="Elipse 9"/>
          <p:cNvSpPr/>
          <p:nvPr/>
        </p:nvSpPr>
        <p:spPr>
          <a:xfrm>
            <a:off x="3804478" y="1198224"/>
            <a:ext cx="562427" cy="56242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1</a:t>
            </a:r>
            <a:endParaRPr lang="en-GB" dirty="0"/>
          </a:p>
        </p:txBody>
      </p:sp>
      <p:sp>
        <p:nvSpPr>
          <p:cNvPr id="11" name="Elipse 10"/>
          <p:cNvSpPr/>
          <p:nvPr/>
        </p:nvSpPr>
        <p:spPr>
          <a:xfrm>
            <a:off x="3804478" y="3462577"/>
            <a:ext cx="562427" cy="56242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a:t>
            </a:r>
          </a:p>
        </p:txBody>
      </p:sp>
      <p:pic>
        <p:nvPicPr>
          <p:cNvPr id="12"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28" descr="http://4.bp.blogspot.com/-v9sfR-Tmcww/UuppSBoOlTI/AAAAAAAAABo/3Vtrw2iQlbM/s1600/w3schools.com_02.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6661733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28" descr="http://4.bp.blogspot.com/-v9sfR-Tmcww/UuppSBoOlTI/AAAAAAAAABo/3Vtrw2iQlbM/s1600/w3schools.com_02.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xmlns="">
                <a:solidFill>
                  <a:srgbClr val="FFFFFF"/>
                </a:solidFill>
              </a14:hiddenFill>
            </a:ext>
          </a:extLst>
        </p:spPr>
      </p:pic>
      <p:sp>
        <p:nvSpPr>
          <p:cNvPr id="6" name="Rectángulo 5"/>
          <p:cNvSpPr/>
          <p:nvPr/>
        </p:nvSpPr>
        <p:spPr>
          <a:xfrm>
            <a:off x="3247380" y="1937269"/>
            <a:ext cx="5462778" cy="369332"/>
          </a:xfrm>
          <a:prstGeom prst="rect">
            <a:avLst/>
          </a:prstGeom>
        </p:spPr>
        <p:txBody>
          <a:bodyPr wrap="none">
            <a:spAutoFit/>
          </a:bodyPr>
          <a:lstStyle/>
          <a:p>
            <a:r>
              <a:rPr lang="en-GB" dirty="0"/>
              <a:t>http://www.w3schools.com/css/css_pseudo_classes.asp</a:t>
            </a:r>
          </a:p>
        </p:txBody>
      </p:sp>
      <p:sp>
        <p:nvSpPr>
          <p:cNvPr id="7" name="CuadroTexto 6"/>
          <p:cNvSpPr txBox="1"/>
          <p:nvPr/>
        </p:nvSpPr>
        <p:spPr>
          <a:xfrm>
            <a:off x="164118" y="624397"/>
            <a:ext cx="5275389" cy="707886"/>
          </a:xfrm>
          <a:prstGeom prst="rect">
            <a:avLst/>
          </a:prstGeom>
          <a:noFill/>
        </p:spPr>
        <p:txBody>
          <a:bodyPr wrap="square" rtlCol="0">
            <a:spAutoFit/>
          </a:bodyPr>
          <a:lstStyle/>
          <a:p>
            <a:r>
              <a:rPr lang="es-CO" sz="4000" dirty="0" err="1">
                <a:latin typeface="Gotham Light" pitchFamily="50" charset="0"/>
                <a:cs typeface="Gotham Light" pitchFamily="50" charset="0"/>
              </a:rPr>
              <a:t>Pseudo-classes</a:t>
            </a:r>
            <a:endParaRPr lang="es-CO" sz="4000" dirty="0">
              <a:latin typeface="Gotham Light" pitchFamily="50" charset="0"/>
              <a:cs typeface="Gotham Light" pitchFamily="50" charset="0"/>
            </a:endParaRPr>
          </a:p>
        </p:txBody>
      </p:sp>
      <p:sp>
        <p:nvSpPr>
          <p:cNvPr id="8" name="CuadroTexto 7"/>
          <p:cNvSpPr txBox="1"/>
          <p:nvPr/>
        </p:nvSpPr>
        <p:spPr>
          <a:xfrm>
            <a:off x="551067" y="1801710"/>
            <a:ext cx="2848713" cy="523220"/>
          </a:xfrm>
          <a:prstGeom prst="rect">
            <a:avLst/>
          </a:prstGeom>
          <a:noFill/>
        </p:spPr>
        <p:txBody>
          <a:bodyPr wrap="square" rtlCol="0">
            <a:spAutoFit/>
          </a:bodyPr>
          <a:lstStyle/>
          <a:p>
            <a:r>
              <a:rPr lang="es-CO" sz="2800" dirty="0" err="1" smtClean="0">
                <a:latin typeface="Gotham Light" pitchFamily="50" charset="0"/>
                <a:cs typeface="Gotham Light" pitchFamily="50" charset="0"/>
              </a:rPr>
              <a:t>Go</a:t>
            </a:r>
            <a:r>
              <a:rPr lang="es-CO" sz="2800" dirty="0" smtClean="0">
                <a:latin typeface="Gotham Light" pitchFamily="50" charset="0"/>
                <a:cs typeface="Gotham Light" pitchFamily="50" charset="0"/>
              </a:rPr>
              <a:t> </a:t>
            </a:r>
            <a:r>
              <a:rPr lang="es-CO" sz="2800" dirty="0" err="1" smtClean="0">
                <a:latin typeface="Gotham Light" pitchFamily="50" charset="0"/>
                <a:cs typeface="Gotham Light" pitchFamily="50" charset="0"/>
              </a:rPr>
              <a:t>over</a:t>
            </a:r>
            <a:r>
              <a:rPr lang="es-CO" sz="2800" dirty="0" smtClean="0">
                <a:latin typeface="Gotham Light" pitchFamily="50" charset="0"/>
                <a:cs typeface="Gotham Light" pitchFamily="50" charset="0"/>
              </a:rPr>
              <a:t> </a:t>
            </a:r>
            <a:r>
              <a:rPr lang="es-CO" sz="2800" dirty="0" err="1" smtClean="0">
                <a:latin typeface="Gotham Light" pitchFamily="50" charset="0"/>
                <a:cs typeface="Gotham Light" pitchFamily="50" charset="0"/>
              </a:rPr>
              <a:t>list</a:t>
            </a:r>
            <a:endParaRPr lang="es-CO" sz="2800" dirty="0">
              <a:latin typeface="Gotham Light" pitchFamily="50" charset="0"/>
              <a:cs typeface="Gotham Light" pitchFamily="50" charset="0"/>
            </a:endParaRPr>
          </a:p>
        </p:txBody>
      </p:sp>
      <p:sp>
        <p:nvSpPr>
          <p:cNvPr id="11" name="CuadroTexto 10"/>
          <p:cNvSpPr txBox="1"/>
          <p:nvPr/>
        </p:nvSpPr>
        <p:spPr>
          <a:xfrm>
            <a:off x="164118" y="3124258"/>
            <a:ext cx="5275389" cy="707886"/>
          </a:xfrm>
          <a:prstGeom prst="rect">
            <a:avLst/>
          </a:prstGeom>
          <a:noFill/>
        </p:spPr>
        <p:txBody>
          <a:bodyPr wrap="square" rtlCol="0">
            <a:spAutoFit/>
          </a:bodyPr>
          <a:lstStyle/>
          <a:p>
            <a:r>
              <a:rPr lang="es-CO" sz="4000" dirty="0" err="1" smtClean="0">
                <a:latin typeface="Gotham Light" pitchFamily="50" charset="0"/>
                <a:cs typeface="Gotham Light" pitchFamily="50" charset="0"/>
              </a:rPr>
              <a:t>Pseudo-elements</a:t>
            </a:r>
            <a:endParaRPr lang="es-CO" sz="4000" dirty="0">
              <a:latin typeface="Gotham Light" pitchFamily="50" charset="0"/>
              <a:cs typeface="Gotham Light" pitchFamily="50" charset="0"/>
            </a:endParaRPr>
          </a:p>
        </p:txBody>
      </p:sp>
      <p:sp>
        <p:nvSpPr>
          <p:cNvPr id="12" name="Rectángulo 11"/>
          <p:cNvSpPr/>
          <p:nvPr/>
        </p:nvSpPr>
        <p:spPr>
          <a:xfrm>
            <a:off x="3252657" y="4234822"/>
            <a:ext cx="5686685" cy="369332"/>
          </a:xfrm>
          <a:prstGeom prst="rect">
            <a:avLst/>
          </a:prstGeom>
        </p:spPr>
        <p:txBody>
          <a:bodyPr wrap="none">
            <a:spAutoFit/>
          </a:bodyPr>
          <a:lstStyle/>
          <a:p>
            <a:r>
              <a:rPr lang="en-GB" dirty="0"/>
              <a:t>http://www.w3schools.com/css/css_pseudo_elements.asp</a:t>
            </a:r>
          </a:p>
        </p:txBody>
      </p:sp>
      <p:sp>
        <p:nvSpPr>
          <p:cNvPr id="13" name="CuadroTexto 12"/>
          <p:cNvSpPr txBox="1"/>
          <p:nvPr/>
        </p:nvSpPr>
        <p:spPr>
          <a:xfrm>
            <a:off x="551067" y="4080934"/>
            <a:ext cx="2848713" cy="523220"/>
          </a:xfrm>
          <a:prstGeom prst="rect">
            <a:avLst/>
          </a:prstGeom>
          <a:noFill/>
        </p:spPr>
        <p:txBody>
          <a:bodyPr wrap="square" rtlCol="0">
            <a:spAutoFit/>
          </a:bodyPr>
          <a:lstStyle/>
          <a:p>
            <a:r>
              <a:rPr lang="es-CO" sz="2800" dirty="0" err="1" smtClean="0">
                <a:latin typeface="Gotham Light" pitchFamily="50" charset="0"/>
                <a:cs typeface="Gotham Light" pitchFamily="50" charset="0"/>
              </a:rPr>
              <a:t>Go</a:t>
            </a:r>
            <a:r>
              <a:rPr lang="es-CO" sz="2800" dirty="0" smtClean="0">
                <a:latin typeface="Gotham Light" pitchFamily="50" charset="0"/>
                <a:cs typeface="Gotham Light" pitchFamily="50" charset="0"/>
              </a:rPr>
              <a:t> </a:t>
            </a:r>
            <a:r>
              <a:rPr lang="es-CO" sz="2800" dirty="0" err="1" smtClean="0">
                <a:latin typeface="Gotham Light" pitchFamily="50" charset="0"/>
                <a:cs typeface="Gotham Light" pitchFamily="50" charset="0"/>
              </a:rPr>
              <a:t>over</a:t>
            </a:r>
            <a:r>
              <a:rPr lang="es-CO" sz="2800" dirty="0" smtClean="0">
                <a:latin typeface="Gotham Light" pitchFamily="50" charset="0"/>
                <a:cs typeface="Gotham Light" pitchFamily="50" charset="0"/>
              </a:rPr>
              <a:t> </a:t>
            </a:r>
            <a:r>
              <a:rPr lang="es-CO" sz="2800" dirty="0" err="1" smtClean="0">
                <a:latin typeface="Gotham Light" pitchFamily="50" charset="0"/>
                <a:cs typeface="Gotham Light" pitchFamily="50" charset="0"/>
              </a:rPr>
              <a:t>list</a:t>
            </a:r>
            <a:endParaRPr lang="es-CO" sz="2800" dirty="0">
              <a:latin typeface="Gotham Light" pitchFamily="50" charset="0"/>
              <a:cs typeface="Gotham Light" pitchFamily="50" charset="0"/>
            </a:endParaRPr>
          </a:p>
        </p:txBody>
      </p:sp>
    </p:spTree>
    <p:extLst>
      <p:ext uri="{BB962C8B-B14F-4D97-AF65-F5344CB8AC3E}">
        <p14:creationId xmlns:p14="http://schemas.microsoft.com/office/powerpoint/2010/main" xmlns="" val="6038520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ángulo 25"/>
          <p:cNvSpPr/>
          <p:nvPr/>
        </p:nvSpPr>
        <p:spPr>
          <a:xfrm>
            <a:off x="1864569" y="6273042"/>
            <a:ext cx="4176821" cy="3427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ángulo 24"/>
          <p:cNvSpPr/>
          <p:nvPr/>
        </p:nvSpPr>
        <p:spPr>
          <a:xfrm>
            <a:off x="1864569" y="5591824"/>
            <a:ext cx="4176821" cy="3427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ángulo 11"/>
          <p:cNvSpPr/>
          <p:nvPr/>
        </p:nvSpPr>
        <p:spPr>
          <a:xfrm>
            <a:off x="563010" y="4934650"/>
            <a:ext cx="5837790" cy="4451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ángulo 10"/>
          <p:cNvSpPr/>
          <p:nvPr/>
        </p:nvSpPr>
        <p:spPr>
          <a:xfrm>
            <a:off x="563009" y="1666907"/>
            <a:ext cx="6166151" cy="279370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CuadroTexto 3"/>
          <p:cNvSpPr txBox="1"/>
          <p:nvPr/>
        </p:nvSpPr>
        <p:spPr>
          <a:xfrm>
            <a:off x="435429" y="239486"/>
            <a:ext cx="5246914" cy="369332"/>
          </a:xfrm>
          <a:prstGeom prst="rect">
            <a:avLst/>
          </a:prstGeom>
          <a:noFill/>
        </p:spPr>
        <p:txBody>
          <a:bodyPr wrap="square" rtlCol="0">
            <a:spAutoFit/>
          </a:bodyPr>
          <a:lstStyle/>
          <a:p>
            <a:r>
              <a:rPr lang="en-GB" i="1" dirty="0" smtClean="0">
                <a:latin typeface="Gotham Light" pitchFamily="50" charset="0"/>
                <a:cs typeface="Gotham Light" pitchFamily="50" charset="0"/>
              </a:rPr>
              <a:t>Html</a:t>
            </a:r>
            <a:endParaRPr lang="en-GB" i="1" dirty="0">
              <a:latin typeface="Gotham Light" pitchFamily="50" charset="0"/>
              <a:cs typeface="Gotham Light" pitchFamily="50" charset="0"/>
            </a:endParaRPr>
          </a:p>
        </p:txBody>
      </p:sp>
      <p:sp>
        <p:nvSpPr>
          <p:cNvPr id="5" name="Rectángulo 4"/>
          <p:cNvSpPr/>
          <p:nvPr/>
        </p:nvSpPr>
        <p:spPr>
          <a:xfrm>
            <a:off x="598716" y="1666506"/>
            <a:ext cx="6218790" cy="2862322"/>
          </a:xfrm>
          <a:prstGeom prst="rect">
            <a:avLst/>
          </a:prstGeom>
        </p:spPr>
        <p:txBody>
          <a:bodyPr wrap="square">
            <a:spAutoFit/>
          </a:bodyPr>
          <a:lstStyle/>
          <a:p>
            <a:r>
              <a:rPr lang="en-GB" sz="1200" i="1" dirty="0">
                <a:solidFill>
                  <a:srgbClr val="444444"/>
                </a:solidFill>
                <a:latin typeface="Consolas" panose="020B0609020204030204" pitchFamily="49" charset="0"/>
              </a:rPr>
              <a:t>&lt;!DOCTYPE html&gt;</a:t>
            </a:r>
          </a:p>
          <a:p>
            <a:r>
              <a:rPr lang="en-GB" sz="1200" i="1" dirty="0">
                <a:solidFill>
                  <a:srgbClr val="444444"/>
                </a:solidFill>
                <a:latin typeface="Consolas" panose="020B0609020204030204" pitchFamily="49" charset="0"/>
              </a:rPr>
              <a:t>&lt;</a:t>
            </a:r>
            <a:r>
              <a:rPr lang="en-GB" sz="1200" i="1" dirty="0" smtClean="0">
                <a:solidFill>
                  <a:srgbClr val="444444"/>
                </a:solidFill>
                <a:latin typeface="Consolas" panose="020B0609020204030204" pitchFamily="49" charset="0"/>
              </a:rPr>
              <a:t>html </a:t>
            </a:r>
            <a:r>
              <a:rPr lang="es-CO" sz="1200" i="1" dirty="0" err="1">
                <a:solidFill>
                  <a:srgbClr val="444444"/>
                </a:solidFill>
                <a:latin typeface="Consolas" panose="020B0609020204030204" pitchFamily="49" charset="0"/>
              </a:rPr>
              <a:t>lang</a:t>
            </a:r>
            <a:r>
              <a:rPr lang="es-CO" sz="1200" i="1" dirty="0">
                <a:solidFill>
                  <a:srgbClr val="444444"/>
                </a:solidFill>
                <a:latin typeface="Consolas" panose="020B0609020204030204" pitchFamily="49" charset="0"/>
              </a:rPr>
              <a:t>="en-US</a:t>
            </a:r>
            <a:r>
              <a:rPr lang="es-CO" sz="1200" i="1" dirty="0" smtClean="0">
                <a:solidFill>
                  <a:srgbClr val="444444"/>
                </a:solidFill>
                <a:latin typeface="Consolas" panose="020B0609020204030204" pitchFamily="49" charset="0"/>
              </a:rPr>
              <a:t>"</a:t>
            </a:r>
            <a:r>
              <a:rPr lang="en-GB" sz="1200" i="1" dirty="0" smtClean="0">
                <a:solidFill>
                  <a:srgbClr val="444444"/>
                </a:solidFill>
                <a:latin typeface="Consolas" panose="020B0609020204030204" pitchFamily="49" charset="0"/>
              </a:rPr>
              <a:t>&gt;</a:t>
            </a:r>
            <a:endParaRPr lang="en-GB" sz="1200" i="1" dirty="0">
              <a:solidFill>
                <a:srgbClr val="444444"/>
              </a:solidFill>
              <a:latin typeface="Consolas" panose="020B0609020204030204" pitchFamily="49" charset="0"/>
            </a:endParaRPr>
          </a:p>
          <a:p>
            <a:r>
              <a:rPr lang="en-GB" sz="1200" i="1" dirty="0">
                <a:solidFill>
                  <a:srgbClr val="444444"/>
                </a:solidFill>
                <a:latin typeface="Consolas" panose="020B0609020204030204" pitchFamily="49" charset="0"/>
              </a:rPr>
              <a:t> &lt;head&gt;</a:t>
            </a:r>
          </a:p>
          <a:p>
            <a:r>
              <a:rPr lang="en-US" sz="1200" i="1" dirty="0">
                <a:solidFill>
                  <a:srgbClr val="444444"/>
                </a:solidFill>
                <a:latin typeface="Consolas" panose="020B0609020204030204" pitchFamily="49" charset="0"/>
              </a:rPr>
              <a:t>&lt;meta name="description" content="Free Web tutorials on HTML and CSS"&gt;</a:t>
            </a:r>
            <a:endParaRPr lang="en-GB" sz="1200" i="1" dirty="0">
              <a:solidFill>
                <a:srgbClr val="444444"/>
              </a:solidFill>
              <a:latin typeface="Consolas" panose="020B0609020204030204" pitchFamily="49" charset="0"/>
            </a:endParaRPr>
          </a:p>
          <a:p>
            <a:r>
              <a:rPr lang="en-GB" sz="1200" i="1" dirty="0" smtClean="0">
                <a:solidFill>
                  <a:srgbClr val="444444"/>
                </a:solidFill>
                <a:latin typeface="Consolas" panose="020B0609020204030204" pitchFamily="49" charset="0"/>
              </a:rPr>
              <a:t>  &lt;</a:t>
            </a:r>
            <a:r>
              <a:rPr lang="en-GB" sz="1200" i="1" dirty="0">
                <a:solidFill>
                  <a:srgbClr val="444444"/>
                </a:solidFill>
                <a:latin typeface="Consolas" panose="020B0609020204030204" pitchFamily="49" charset="0"/>
              </a:rPr>
              <a:t>title&gt;Page Title&lt;/title&gt;</a:t>
            </a:r>
          </a:p>
          <a:p>
            <a:r>
              <a:rPr lang="en-GB" sz="1200" i="1" dirty="0" smtClean="0">
                <a:solidFill>
                  <a:srgbClr val="444444"/>
                </a:solidFill>
                <a:latin typeface="Consolas" panose="020B0609020204030204" pitchFamily="49" charset="0"/>
              </a:rPr>
              <a:t> &lt;/</a:t>
            </a:r>
            <a:r>
              <a:rPr lang="en-GB" sz="1200" i="1" dirty="0">
                <a:solidFill>
                  <a:srgbClr val="444444"/>
                </a:solidFill>
                <a:latin typeface="Consolas" panose="020B0609020204030204" pitchFamily="49" charset="0"/>
              </a:rPr>
              <a:t>head&gt;</a:t>
            </a:r>
          </a:p>
          <a:p>
            <a:r>
              <a:rPr lang="en-GB" sz="1200" i="1" dirty="0" smtClean="0">
                <a:solidFill>
                  <a:srgbClr val="444444"/>
                </a:solidFill>
                <a:latin typeface="Consolas" panose="020B0609020204030204" pitchFamily="49" charset="0"/>
              </a:rPr>
              <a:t> &lt;</a:t>
            </a:r>
            <a:r>
              <a:rPr lang="en-GB" sz="1200" i="1" dirty="0">
                <a:solidFill>
                  <a:srgbClr val="444444"/>
                </a:solidFill>
                <a:latin typeface="Consolas" panose="020B0609020204030204" pitchFamily="49" charset="0"/>
              </a:rPr>
              <a:t>body&gt;</a:t>
            </a:r>
          </a:p>
          <a:p>
            <a:endParaRPr lang="en-GB" sz="1200" i="1" dirty="0">
              <a:solidFill>
                <a:srgbClr val="444444"/>
              </a:solidFill>
              <a:latin typeface="Consolas" panose="020B0609020204030204" pitchFamily="49" charset="0"/>
            </a:endParaRPr>
          </a:p>
          <a:p>
            <a:r>
              <a:rPr lang="en-GB" sz="1200" i="1" dirty="0" smtClean="0">
                <a:solidFill>
                  <a:srgbClr val="444444"/>
                </a:solidFill>
                <a:latin typeface="Consolas" panose="020B0609020204030204" pitchFamily="49" charset="0"/>
              </a:rPr>
              <a:t> &lt;</a:t>
            </a:r>
            <a:r>
              <a:rPr lang="en-GB" sz="1200" i="1" dirty="0">
                <a:solidFill>
                  <a:srgbClr val="444444"/>
                </a:solidFill>
                <a:latin typeface="Consolas" panose="020B0609020204030204" pitchFamily="49" charset="0"/>
              </a:rPr>
              <a:t>h1</a:t>
            </a:r>
            <a:r>
              <a:rPr lang="en-GB" sz="1200" i="1" dirty="0" smtClean="0">
                <a:solidFill>
                  <a:srgbClr val="444444"/>
                </a:solidFill>
                <a:latin typeface="Consolas" panose="020B0609020204030204" pitchFamily="49" charset="0"/>
              </a:rPr>
              <a:t>&gt;</a:t>
            </a:r>
            <a:r>
              <a:rPr lang="es-CO" sz="1200" dirty="0" smtClean="0"/>
              <a:t>&lt;</a:t>
            </a:r>
            <a:r>
              <a:rPr lang="es-CO" sz="1200" dirty="0" err="1" smtClean="0"/>
              <a:t>br</a:t>
            </a:r>
            <a:r>
              <a:rPr lang="es-CO" sz="1200" dirty="0" smtClean="0"/>
              <a:t>&gt;</a:t>
            </a:r>
            <a:r>
              <a:rPr lang="en-GB" sz="1200" i="1" dirty="0" smtClean="0">
                <a:solidFill>
                  <a:srgbClr val="444444"/>
                </a:solidFill>
                <a:latin typeface="Consolas" panose="020B0609020204030204" pitchFamily="49" charset="0"/>
              </a:rPr>
              <a:t>This</a:t>
            </a:r>
            <a:r>
              <a:rPr lang="es-CO" sz="1200" dirty="0" smtClean="0"/>
              <a:t>&lt;/</a:t>
            </a:r>
            <a:r>
              <a:rPr lang="es-CO" sz="1200" dirty="0" err="1" smtClean="0"/>
              <a:t>br</a:t>
            </a:r>
            <a:r>
              <a:rPr lang="es-CO" sz="1200" dirty="0" smtClean="0"/>
              <a:t>&gt;</a:t>
            </a:r>
            <a:r>
              <a:rPr lang="en-GB" sz="1200" i="1" dirty="0" smtClean="0">
                <a:solidFill>
                  <a:srgbClr val="444444"/>
                </a:solidFill>
                <a:latin typeface="Consolas" panose="020B0609020204030204" pitchFamily="49" charset="0"/>
              </a:rPr>
              <a:t> </a:t>
            </a:r>
            <a:r>
              <a:rPr lang="en-GB" sz="1200" i="1" dirty="0">
                <a:solidFill>
                  <a:srgbClr val="444444"/>
                </a:solidFill>
                <a:latin typeface="Consolas" panose="020B0609020204030204" pitchFamily="49" charset="0"/>
              </a:rPr>
              <a:t>is a </a:t>
            </a:r>
            <a:r>
              <a:rPr lang="en-GB" sz="1200" i="1" dirty="0" smtClean="0">
                <a:solidFill>
                  <a:srgbClr val="444444"/>
                </a:solidFill>
                <a:latin typeface="Consolas" panose="020B0609020204030204" pitchFamily="49" charset="0"/>
              </a:rPr>
              <a:t>&lt;hr&gt;Heading&lt;/hr&gt;&lt;/</a:t>
            </a:r>
            <a:r>
              <a:rPr lang="en-GB" sz="1200" i="1" dirty="0">
                <a:solidFill>
                  <a:srgbClr val="444444"/>
                </a:solidFill>
                <a:latin typeface="Consolas" panose="020B0609020204030204" pitchFamily="49" charset="0"/>
              </a:rPr>
              <a:t>h1</a:t>
            </a:r>
            <a:r>
              <a:rPr lang="en-GB" sz="1200" i="1" dirty="0" smtClean="0">
                <a:solidFill>
                  <a:srgbClr val="444444"/>
                </a:solidFill>
                <a:latin typeface="Consolas" panose="020B0609020204030204" pitchFamily="49" charset="0"/>
              </a:rPr>
              <a:t>&gt;</a:t>
            </a:r>
          </a:p>
          <a:p>
            <a:endParaRPr lang="en-GB" sz="1200" dirty="0"/>
          </a:p>
          <a:p>
            <a:r>
              <a:rPr lang="en-GB" sz="1200" i="1" dirty="0" smtClean="0">
                <a:solidFill>
                  <a:srgbClr val="444444"/>
                </a:solidFill>
                <a:latin typeface="Consolas" panose="020B0609020204030204" pitchFamily="49" charset="0"/>
              </a:rPr>
              <a:t> &lt;</a:t>
            </a:r>
            <a:r>
              <a:rPr lang="en-GB" sz="1200" i="1" dirty="0">
                <a:solidFill>
                  <a:srgbClr val="444444"/>
                </a:solidFill>
                <a:latin typeface="Consolas" panose="020B0609020204030204" pitchFamily="49" charset="0"/>
              </a:rPr>
              <a:t>p&gt;This is a paragraph.&lt;/p</a:t>
            </a:r>
            <a:r>
              <a:rPr lang="en-GB" sz="1200" i="1" dirty="0" smtClean="0">
                <a:solidFill>
                  <a:srgbClr val="444444"/>
                </a:solidFill>
                <a:latin typeface="Consolas" panose="020B0609020204030204" pitchFamily="49" charset="0"/>
              </a:rPr>
              <a:t>&gt;</a:t>
            </a:r>
          </a:p>
          <a:p>
            <a:r>
              <a:rPr lang="es-CO" sz="1200" i="1" dirty="0" smtClean="0">
                <a:solidFill>
                  <a:srgbClr val="444444"/>
                </a:solidFill>
                <a:latin typeface="Consolas" panose="020B0609020204030204" pitchFamily="49" charset="0"/>
              </a:rPr>
              <a:t>&lt;!– i am </a:t>
            </a:r>
            <a:r>
              <a:rPr lang="es-CO" sz="1200" i="1" dirty="0" err="1" smtClean="0">
                <a:solidFill>
                  <a:srgbClr val="444444"/>
                </a:solidFill>
                <a:latin typeface="Consolas" panose="020B0609020204030204" pitchFamily="49" charset="0"/>
              </a:rPr>
              <a:t>aweosme</a:t>
            </a:r>
            <a:r>
              <a:rPr lang="es-CO" sz="1200" i="1" dirty="0" smtClean="0">
                <a:solidFill>
                  <a:srgbClr val="444444"/>
                </a:solidFill>
                <a:latin typeface="Consolas" panose="020B0609020204030204" pitchFamily="49" charset="0"/>
              </a:rPr>
              <a:t> --&gt;</a:t>
            </a:r>
            <a:endParaRPr lang="en-GB" sz="1200" i="1" dirty="0">
              <a:solidFill>
                <a:srgbClr val="444444"/>
              </a:solidFill>
              <a:latin typeface="Consolas" panose="020B0609020204030204" pitchFamily="49" charset="0"/>
            </a:endParaRPr>
          </a:p>
          <a:p>
            <a:endParaRPr lang="en-GB" sz="1200" i="1" dirty="0">
              <a:solidFill>
                <a:srgbClr val="444444"/>
              </a:solidFill>
              <a:latin typeface="Consolas" panose="020B0609020204030204" pitchFamily="49" charset="0"/>
            </a:endParaRPr>
          </a:p>
          <a:p>
            <a:r>
              <a:rPr lang="en-GB" sz="1200" i="1" dirty="0" smtClean="0">
                <a:solidFill>
                  <a:srgbClr val="444444"/>
                </a:solidFill>
                <a:latin typeface="Consolas" panose="020B0609020204030204" pitchFamily="49" charset="0"/>
              </a:rPr>
              <a:t> &lt;/</a:t>
            </a:r>
            <a:r>
              <a:rPr lang="en-GB" sz="1200" i="1" dirty="0">
                <a:solidFill>
                  <a:srgbClr val="444444"/>
                </a:solidFill>
                <a:latin typeface="Consolas" panose="020B0609020204030204" pitchFamily="49" charset="0"/>
              </a:rPr>
              <a:t>body&gt;</a:t>
            </a:r>
          </a:p>
          <a:p>
            <a:r>
              <a:rPr lang="en-GB" sz="1200" i="1" dirty="0">
                <a:solidFill>
                  <a:srgbClr val="444444"/>
                </a:solidFill>
                <a:latin typeface="Consolas" panose="020B0609020204030204" pitchFamily="49" charset="0"/>
              </a:rPr>
              <a:t>&lt;/html&gt;</a:t>
            </a:r>
          </a:p>
        </p:txBody>
      </p:sp>
      <p:pic>
        <p:nvPicPr>
          <p:cNvPr id="6" name="Picture 28" descr="http://4.bp.blogspot.com/-v9sfR-Tmcww/UuppSBoOlTI/AAAAAAAAABo/3Vtrw2iQlbM/s1600/w3schools.com_02.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406835" y="-118749"/>
            <a:ext cx="1447735" cy="1085801"/>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32" descr="https://blog.ideematic.com/wp-content/uploads/2014/07/logo_codecademy.pn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2865338" y="239486"/>
            <a:ext cx="1403118" cy="48601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CuadroTexto 7"/>
          <p:cNvSpPr txBox="1"/>
          <p:nvPr/>
        </p:nvSpPr>
        <p:spPr>
          <a:xfrm>
            <a:off x="1197429" y="1023256"/>
            <a:ext cx="9514114" cy="369332"/>
          </a:xfrm>
          <a:prstGeom prst="rect">
            <a:avLst/>
          </a:prstGeom>
          <a:noFill/>
        </p:spPr>
        <p:txBody>
          <a:bodyPr wrap="square" rtlCol="0">
            <a:spAutoFit/>
          </a:bodyPr>
          <a:lstStyle/>
          <a:p>
            <a:r>
              <a:rPr lang="en-GB" dirty="0" smtClean="0"/>
              <a:t>It works with </a:t>
            </a:r>
            <a:r>
              <a:rPr lang="en-GB" b="1" dirty="0" smtClean="0"/>
              <a:t>tags</a:t>
            </a:r>
            <a:endParaRPr lang="en-GB" b="1" dirty="0"/>
          </a:p>
        </p:txBody>
      </p:sp>
      <p:sp>
        <p:nvSpPr>
          <p:cNvPr id="9" name="Rectángulo 8"/>
          <p:cNvSpPr/>
          <p:nvPr/>
        </p:nvSpPr>
        <p:spPr>
          <a:xfrm>
            <a:off x="566239" y="4948930"/>
            <a:ext cx="6096000" cy="430887"/>
          </a:xfrm>
          <a:prstGeom prst="rect">
            <a:avLst/>
          </a:prstGeom>
        </p:spPr>
        <p:txBody>
          <a:bodyPr wrap="square">
            <a:spAutoFit/>
          </a:bodyPr>
          <a:lstStyle/>
          <a:p>
            <a:r>
              <a:rPr lang="en-US" sz="1100" i="1" dirty="0">
                <a:solidFill>
                  <a:srgbClr val="444444"/>
                </a:solidFill>
                <a:latin typeface="Consolas" panose="020B0609020204030204" pitchFamily="49" charset="0"/>
              </a:rPr>
              <a:t>&lt;a </a:t>
            </a:r>
            <a:r>
              <a:rPr lang="en-US" sz="1100" i="1" dirty="0" err="1">
                <a:solidFill>
                  <a:srgbClr val="444444"/>
                </a:solidFill>
                <a:latin typeface="Consolas" panose="020B0609020204030204" pitchFamily="49" charset="0"/>
              </a:rPr>
              <a:t>href</a:t>
            </a:r>
            <a:r>
              <a:rPr lang="en-US" sz="1100" i="1" dirty="0">
                <a:solidFill>
                  <a:srgbClr val="444444"/>
                </a:solidFill>
                <a:latin typeface="Consolas" panose="020B0609020204030204" pitchFamily="49" charset="0"/>
              </a:rPr>
              <a:t>="http://www.w3schools.com"&gt;This is a link&lt;/a</a:t>
            </a:r>
            <a:r>
              <a:rPr lang="en-US" sz="1100" i="1" dirty="0" smtClean="0">
                <a:solidFill>
                  <a:srgbClr val="444444"/>
                </a:solidFill>
                <a:latin typeface="Consolas" panose="020B0609020204030204" pitchFamily="49" charset="0"/>
              </a:rPr>
              <a:t>&gt;</a:t>
            </a:r>
          </a:p>
          <a:p>
            <a:r>
              <a:rPr lang="en-US" sz="1100" i="1" dirty="0">
                <a:solidFill>
                  <a:srgbClr val="444444"/>
                </a:solidFill>
                <a:latin typeface="Consolas" panose="020B0609020204030204" pitchFamily="49" charset="0"/>
              </a:rPr>
              <a:t>&lt;a </a:t>
            </a:r>
            <a:r>
              <a:rPr lang="en-US" sz="1100" i="1" dirty="0" err="1">
                <a:solidFill>
                  <a:srgbClr val="444444"/>
                </a:solidFill>
                <a:latin typeface="Consolas" panose="020B0609020204030204" pitchFamily="49" charset="0"/>
              </a:rPr>
              <a:t>href</a:t>
            </a:r>
            <a:r>
              <a:rPr lang="en-US" sz="1100" i="1" dirty="0">
                <a:solidFill>
                  <a:srgbClr val="444444"/>
                </a:solidFill>
                <a:latin typeface="Consolas" panose="020B0609020204030204" pitchFamily="49" charset="0"/>
              </a:rPr>
              <a:t>="http://www.w3schools.com/" target="_blank"&gt;Visit W3Schools!&lt;/a&gt;</a:t>
            </a:r>
            <a:endParaRPr lang="en-GB" sz="1100" i="1" dirty="0">
              <a:solidFill>
                <a:srgbClr val="444444"/>
              </a:solidFill>
              <a:latin typeface="Consolas" panose="020B0609020204030204" pitchFamily="49" charset="0"/>
            </a:endParaRPr>
          </a:p>
        </p:txBody>
      </p:sp>
      <p:sp>
        <p:nvSpPr>
          <p:cNvPr id="10" name="CuadroTexto 9"/>
          <p:cNvSpPr txBox="1"/>
          <p:nvPr/>
        </p:nvSpPr>
        <p:spPr>
          <a:xfrm>
            <a:off x="443449" y="4604663"/>
            <a:ext cx="1926771" cy="369332"/>
          </a:xfrm>
          <a:prstGeom prst="rect">
            <a:avLst/>
          </a:prstGeom>
          <a:noFill/>
        </p:spPr>
        <p:txBody>
          <a:bodyPr wrap="square" rtlCol="0">
            <a:spAutoFit/>
          </a:bodyPr>
          <a:lstStyle/>
          <a:p>
            <a:r>
              <a:rPr lang="en-GB" dirty="0" smtClean="0"/>
              <a:t>Links</a:t>
            </a:r>
            <a:endParaRPr lang="en-GB" b="1" dirty="0"/>
          </a:p>
        </p:txBody>
      </p:sp>
      <p:sp>
        <p:nvSpPr>
          <p:cNvPr id="14" name="Rectángulo 13"/>
          <p:cNvSpPr/>
          <p:nvPr/>
        </p:nvSpPr>
        <p:spPr>
          <a:xfrm>
            <a:off x="6781800" y="5169181"/>
            <a:ext cx="5183459" cy="9258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CuadroTexto 14"/>
          <p:cNvSpPr txBox="1"/>
          <p:nvPr/>
        </p:nvSpPr>
        <p:spPr>
          <a:xfrm>
            <a:off x="6662239" y="4604663"/>
            <a:ext cx="1926771" cy="369332"/>
          </a:xfrm>
          <a:prstGeom prst="rect">
            <a:avLst/>
          </a:prstGeom>
          <a:noFill/>
        </p:spPr>
        <p:txBody>
          <a:bodyPr wrap="square" rtlCol="0">
            <a:spAutoFit/>
          </a:bodyPr>
          <a:lstStyle/>
          <a:p>
            <a:r>
              <a:rPr lang="en-GB" dirty="0" smtClean="0"/>
              <a:t>Image</a:t>
            </a:r>
            <a:endParaRPr lang="en-GB" b="1" dirty="0"/>
          </a:p>
        </p:txBody>
      </p:sp>
      <p:sp>
        <p:nvSpPr>
          <p:cNvPr id="16" name="Rectángulo 15"/>
          <p:cNvSpPr/>
          <p:nvPr/>
        </p:nvSpPr>
        <p:spPr>
          <a:xfrm>
            <a:off x="6904590" y="5370515"/>
            <a:ext cx="4996543" cy="523220"/>
          </a:xfrm>
          <a:prstGeom prst="rect">
            <a:avLst/>
          </a:prstGeom>
        </p:spPr>
        <p:txBody>
          <a:bodyPr wrap="square">
            <a:spAutoFit/>
          </a:bodyPr>
          <a:lstStyle/>
          <a:p>
            <a:r>
              <a:rPr lang="es-CO" sz="1400" i="1" dirty="0">
                <a:solidFill>
                  <a:srgbClr val="444444"/>
                </a:solidFill>
                <a:latin typeface="Consolas" panose="020B0609020204030204" pitchFamily="49" charset="0"/>
              </a:rPr>
              <a:t>&lt;</a:t>
            </a:r>
            <a:r>
              <a:rPr lang="es-CO" sz="1400" i="1" dirty="0" err="1">
                <a:solidFill>
                  <a:srgbClr val="444444"/>
                </a:solidFill>
                <a:latin typeface="Consolas" panose="020B0609020204030204" pitchFamily="49" charset="0"/>
              </a:rPr>
              <a:t>img</a:t>
            </a:r>
            <a:r>
              <a:rPr lang="es-CO" sz="1400" i="1" dirty="0">
                <a:solidFill>
                  <a:srgbClr val="444444"/>
                </a:solidFill>
                <a:latin typeface="Consolas" panose="020B0609020204030204" pitchFamily="49" charset="0"/>
              </a:rPr>
              <a:t> </a:t>
            </a:r>
            <a:r>
              <a:rPr lang="es-CO" sz="1400" i="1" dirty="0" err="1">
                <a:solidFill>
                  <a:srgbClr val="444444"/>
                </a:solidFill>
                <a:latin typeface="Consolas" panose="020B0609020204030204" pitchFamily="49" charset="0"/>
              </a:rPr>
              <a:t>src</a:t>
            </a:r>
            <a:r>
              <a:rPr lang="es-CO" sz="1400" i="1" dirty="0">
                <a:solidFill>
                  <a:srgbClr val="444444"/>
                </a:solidFill>
                <a:latin typeface="Consolas" panose="020B0609020204030204" pitchFamily="49" charset="0"/>
              </a:rPr>
              <a:t>="w3schools.jpg" </a:t>
            </a:r>
            <a:r>
              <a:rPr lang="es-CO" sz="1400" i="1" dirty="0" err="1">
                <a:solidFill>
                  <a:srgbClr val="444444"/>
                </a:solidFill>
                <a:latin typeface="Consolas" panose="020B0609020204030204" pitchFamily="49" charset="0"/>
              </a:rPr>
              <a:t>alt</a:t>
            </a:r>
            <a:r>
              <a:rPr lang="es-CO" sz="1400" i="1" dirty="0">
                <a:solidFill>
                  <a:srgbClr val="444444"/>
                </a:solidFill>
                <a:latin typeface="Consolas" panose="020B0609020204030204" pitchFamily="49" charset="0"/>
              </a:rPr>
              <a:t>="W3Schools.com" </a:t>
            </a:r>
            <a:r>
              <a:rPr lang="es-CO" sz="1400" i="1" dirty="0" err="1">
                <a:solidFill>
                  <a:srgbClr val="444444"/>
                </a:solidFill>
                <a:latin typeface="Consolas" panose="020B0609020204030204" pitchFamily="49" charset="0"/>
              </a:rPr>
              <a:t>width</a:t>
            </a:r>
            <a:r>
              <a:rPr lang="es-CO" sz="1400" i="1" dirty="0">
                <a:solidFill>
                  <a:srgbClr val="444444"/>
                </a:solidFill>
                <a:latin typeface="Consolas" panose="020B0609020204030204" pitchFamily="49" charset="0"/>
              </a:rPr>
              <a:t>="104" </a:t>
            </a:r>
            <a:r>
              <a:rPr lang="es-CO" sz="1400" i="1" dirty="0" err="1">
                <a:solidFill>
                  <a:srgbClr val="444444"/>
                </a:solidFill>
                <a:latin typeface="Consolas" panose="020B0609020204030204" pitchFamily="49" charset="0"/>
              </a:rPr>
              <a:t>height</a:t>
            </a:r>
            <a:r>
              <a:rPr lang="es-CO" sz="1400" i="1" dirty="0">
                <a:solidFill>
                  <a:srgbClr val="444444"/>
                </a:solidFill>
                <a:latin typeface="Consolas" panose="020B0609020204030204" pitchFamily="49" charset="0"/>
              </a:rPr>
              <a:t>="142"&gt;</a:t>
            </a:r>
            <a:endParaRPr lang="en-GB" sz="1400" i="1" dirty="0">
              <a:solidFill>
                <a:srgbClr val="444444"/>
              </a:solidFill>
              <a:latin typeface="Consolas" panose="020B0609020204030204" pitchFamily="49" charset="0"/>
            </a:endParaRPr>
          </a:p>
        </p:txBody>
      </p:sp>
      <p:sp>
        <p:nvSpPr>
          <p:cNvPr id="17" name="Rectángulo 16"/>
          <p:cNvSpPr/>
          <p:nvPr/>
        </p:nvSpPr>
        <p:spPr>
          <a:xfrm>
            <a:off x="7512422" y="1023256"/>
            <a:ext cx="3999365" cy="369332"/>
          </a:xfrm>
          <a:prstGeom prst="rect">
            <a:avLst/>
          </a:prstGeom>
          <a:noFill/>
        </p:spPr>
        <p:txBody>
          <a:bodyPr wrap="square" rtlCol="0">
            <a:spAutoFit/>
          </a:bodyPr>
          <a:lstStyle/>
          <a:p>
            <a:r>
              <a:rPr lang="es-CO" dirty="0" smtClean="0"/>
              <a:t>Atribute</a:t>
            </a:r>
            <a:endParaRPr lang="en-GB" dirty="0"/>
          </a:p>
        </p:txBody>
      </p:sp>
      <p:sp>
        <p:nvSpPr>
          <p:cNvPr id="18" name="Rectángulo 17"/>
          <p:cNvSpPr/>
          <p:nvPr/>
        </p:nvSpPr>
        <p:spPr>
          <a:xfrm>
            <a:off x="6926362" y="1666907"/>
            <a:ext cx="4721352" cy="279370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ángulo 18"/>
          <p:cNvSpPr/>
          <p:nvPr/>
        </p:nvSpPr>
        <p:spPr>
          <a:xfrm>
            <a:off x="7110162" y="1797746"/>
            <a:ext cx="4156551" cy="2677656"/>
          </a:xfrm>
          <a:prstGeom prst="rect">
            <a:avLst/>
          </a:prstGeom>
        </p:spPr>
        <p:txBody>
          <a:bodyPr wrap="square">
            <a:spAutoFit/>
          </a:bodyPr>
          <a:lstStyle/>
          <a:p>
            <a:r>
              <a:rPr lang="en-GB" sz="1400" i="1" dirty="0">
                <a:solidFill>
                  <a:srgbClr val="444444"/>
                </a:solidFill>
                <a:latin typeface="Consolas" panose="020B0609020204030204" pitchFamily="49" charset="0"/>
              </a:rPr>
              <a:t>&lt;!DOCTYPE html&gt;</a:t>
            </a:r>
          </a:p>
          <a:p>
            <a:endParaRPr lang="en-GB" sz="1400" i="1" dirty="0">
              <a:solidFill>
                <a:srgbClr val="444444"/>
              </a:solidFill>
              <a:latin typeface="Consolas" panose="020B0609020204030204" pitchFamily="49" charset="0"/>
            </a:endParaRPr>
          </a:p>
          <a:p>
            <a:r>
              <a:rPr lang="en-GB" sz="1400" i="1" dirty="0" err="1" smtClean="0">
                <a:solidFill>
                  <a:srgbClr val="444444"/>
                </a:solidFill>
                <a:latin typeface="Consolas" panose="020B0609020204030204" pitchFamily="49" charset="0"/>
              </a:rPr>
              <a:t>Href</a:t>
            </a:r>
            <a:endParaRPr lang="en-GB" sz="1400" i="1" dirty="0">
              <a:solidFill>
                <a:srgbClr val="444444"/>
              </a:solidFill>
              <a:latin typeface="Consolas" panose="020B0609020204030204" pitchFamily="49" charset="0"/>
            </a:endParaRPr>
          </a:p>
          <a:p>
            <a:r>
              <a:rPr lang="en-GB" sz="1400" i="1" dirty="0" err="1" smtClean="0">
                <a:solidFill>
                  <a:srgbClr val="444444"/>
                </a:solidFill>
                <a:latin typeface="Consolas" panose="020B0609020204030204" pitchFamily="49" charset="0"/>
              </a:rPr>
              <a:t>Src</a:t>
            </a:r>
            <a:endParaRPr lang="en-GB" sz="1400" i="1" dirty="0" smtClean="0">
              <a:solidFill>
                <a:srgbClr val="444444"/>
              </a:solidFill>
              <a:latin typeface="Consolas" panose="020B0609020204030204" pitchFamily="49" charset="0"/>
            </a:endParaRPr>
          </a:p>
          <a:p>
            <a:r>
              <a:rPr lang="es-CO" sz="1400" i="1" dirty="0" err="1">
                <a:solidFill>
                  <a:srgbClr val="444444"/>
                </a:solidFill>
                <a:latin typeface="Consolas" panose="020B0609020204030204" pitchFamily="49" charset="0"/>
              </a:rPr>
              <a:t>Width</a:t>
            </a:r>
            <a:endParaRPr lang="es-CO" sz="1400" i="1" dirty="0">
              <a:solidFill>
                <a:srgbClr val="444444"/>
              </a:solidFill>
              <a:latin typeface="Consolas" panose="020B0609020204030204" pitchFamily="49" charset="0"/>
            </a:endParaRPr>
          </a:p>
          <a:p>
            <a:r>
              <a:rPr lang="es-CO" sz="1400" i="1" dirty="0" err="1" smtClean="0">
                <a:solidFill>
                  <a:srgbClr val="444444"/>
                </a:solidFill>
                <a:latin typeface="Consolas" panose="020B0609020204030204" pitchFamily="49" charset="0"/>
              </a:rPr>
              <a:t>Height</a:t>
            </a:r>
            <a:endParaRPr lang="es-CO" sz="1400" i="1" dirty="0" smtClean="0">
              <a:solidFill>
                <a:srgbClr val="444444"/>
              </a:solidFill>
              <a:latin typeface="Consolas" panose="020B0609020204030204" pitchFamily="49" charset="0"/>
            </a:endParaRPr>
          </a:p>
          <a:p>
            <a:r>
              <a:rPr lang="es-CO" sz="1400" dirty="0" err="1" smtClean="0"/>
              <a:t>Alt</a:t>
            </a:r>
            <a:endParaRPr lang="es-CO" sz="1400" dirty="0" smtClean="0"/>
          </a:p>
          <a:p>
            <a:r>
              <a:rPr lang="es-CO" sz="1400" dirty="0" err="1" smtClean="0"/>
              <a:t>Title</a:t>
            </a:r>
            <a:endParaRPr lang="es-CO" sz="1400" dirty="0" smtClean="0"/>
          </a:p>
          <a:p>
            <a:r>
              <a:rPr lang="es-CO" sz="1400" dirty="0" smtClean="0"/>
              <a:t>Style</a:t>
            </a:r>
          </a:p>
          <a:p>
            <a:r>
              <a:rPr lang="es-CO" sz="1400" i="1" dirty="0" smtClean="0">
                <a:solidFill>
                  <a:srgbClr val="444444"/>
                </a:solidFill>
                <a:latin typeface="Consolas" panose="020B0609020204030204" pitchFamily="49" charset="0"/>
              </a:rPr>
              <a:t>id</a:t>
            </a:r>
          </a:p>
          <a:p>
            <a:r>
              <a:rPr lang="en-US" sz="1400" i="1" dirty="0">
                <a:solidFill>
                  <a:srgbClr val="444444"/>
                </a:solidFill>
                <a:latin typeface="Consolas" panose="020B0609020204030204" pitchFamily="49" charset="0"/>
              </a:rPr>
              <a:t>&lt;</a:t>
            </a:r>
            <a:r>
              <a:rPr lang="en-US" sz="1400" i="1" dirty="0" err="1">
                <a:solidFill>
                  <a:srgbClr val="444444"/>
                </a:solidFill>
                <a:latin typeface="Consolas" panose="020B0609020204030204" pitchFamily="49" charset="0"/>
              </a:rPr>
              <a:t>img</a:t>
            </a:r>
            <a:r>
              <a:rPr lang="en-US" sz="1400" i="1" dirty="0">
                <a:solidFill>
                  <a:srgbClr val="444444"/>
                </a:solidFill>
                <a:latin typeface="Consolas" panose="020B0609020204030204" pitchFamily="49" charset="0"/>
              </a:rPr>
              <a:t> </a:t>
            </a:r>
            <a:r>
              <a:rPr lang="en-US" sz="1400" i="1" dirty="0" err="1">
                <a:solidFill>
                  <a:srgbClr val="444444"/>
                </a:solidFill>
                <a:latin typeface="Consolas" panose="020B0609020204030204" pitchFamily="49" charset="0"/>
              </a:rPr>
              <a:t>src</a:t>
            </a:r>
            <a:r>
              <a:rPr lang="en-US" sz="1400" i="1" dirty="0">
                <a:solidFill>
                  <a:srgbClr val="444444"/>
                </a:solidFill>
                <a:latin typeface="Consolas" panose="020B0609020204030204" pitchFamily="49" charset="0"/>
              </a:rPr>
              <a:t>="w3schools.jpg" width="104" height="142"&gt;</a:t>
            </a:r>
            <a:endParaRPr lang="en-GB" sz="1400" i="1" dirty="0">
              <a:solidFill>
                <a:srgbClr val="444444"/>
              </a:solidFill>
              <a:latin typeface="Consolas" panose="020B0609020204030204" pitchFamily="49" charset="0"/>
            </a:endParaRPr>
          </a:p>
        </p:txBody>
      </p:sp>
      <p:sp>
        <p:nvSpPr>
          <p:cNvPr id="20" name="Rectángulo 19"/>
          <p:cNvSpPr/>
          <p:nvPr/>
        </p:nvSpPr>
        <p:spPr>
          <a:xfrm>
            <a:off x="6653749" y="297826"/>
            <a:ext cx="4858037" cy="369332"/>
          </a:xfrm>
          <a:prstGeom prst="rect">
            <a:avLst/>
          </a:prstGeom>
          <a:noFill/>
        </p:spPr>
        <p:txBody>
          <a:bodyPr wrap="square" rtlCol="0">
            <a:spAutoFit/>
          </a:bodyPr>
          <a:lstStyle/>
          <a:p>
            <a:r>
              <a:rPr lang="es-CO" dirty="0" smtClean="0"/>
              <a:t>‘’ and “” are </a:t>
            </a:r>
            <a:r>
              <a:rPr lang="es-CO" dirty="0" err="1" smtClean="0"/>
              <a:t>the</a:t>
            </a:r>
            <a:r>
              <a:rPr lang="es-CO" dirty="0" smtClean="0"/>
              <a:t> </a:t>
            </a:r>
            <a:r>
              <a:rPr lang="es-CO" dirty="0" err="1" smtClean="0"/>
              <a:t>same</a:t>
            </a:r>
            <a:r>
              <a:rPr lang="es-CO" dirty="0" smtClean="0"/>
              <a:t> </a:t>
            </a:r>
            <a:r>
              <a:rPr lang="es-CO" dirty="0" err="1" smtClean="0"/>
              <a:t>but</a:t>
            </a:r>
            <a:r>
              <a:rPr lang="es-CO" dirty="0" smtClean="0"/>
              <a:t> use </a:t>
            </a:r>
            <a:r>
              <a:rPr lang="es-CO" dirty="0" err="1" smtClean="0"/>
              <a:t>for</a:t>
            </a:r>
            <a:r>
              <a:rPr lang="es-CO" dirty="0" smtClean="0"/>
              <a:t> </a:t>
            </a:r>
            <a:r>
              <a:rPr lang="es-CO" dirty="0" err="1" smtClean="0"/>
              <a:t>diferentiate</a:t>
            </a:r>
            <a:endParaRPr lang="en-GB" dirty="0"/>
          </a:p>
        </p:txBody>
      </p:sp>
      <p:pic>
        <p:nvPicPr>
          <p:cNvPr id="21" name="Picture 2" descr="http://red-team-design.com/wp-content/uploads/2011/01/css3-html5-logo-initial.pn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xmlns="">
                <a:solidFill>
                  <a:srgbClr val="FFFFFF"/>
                </a:solidFill>
              </a14:hiddenFill>
            </a:ext>
          </a:extLst>
        </p:spPr>
      </p:pic>
      <p:sp>
        <p:nvSpPr>
          <p:cNvPr id="22" name="Rectángulo 21"/>
          <p:cNvSpPr/>
          <p:nvPr/>
        </p:nvSpPr>
        <p:spPr>
          <a:xfrm>
            <a:off x="1864386" y="5629433"/>
            <a:ext cx="2954655" cy="261610"/>
          </a:xfrm>
          <a:prstGeom prst="rect">
            <a:avLst/>
          </a:prstGeom>
        </p:spPr>
        <p:txBody>
          <a:bodyPr wrap="square">
            <a:spAutoFit/>
          </a:bodyPr>
          <a:lstStyle/>
          <a:p>
            <a:r>
              <a:rPr lang="en-US" sz="1100" i="1" dirty="0">
                <a:solidFill>
                  <a:srgbClr val="444444"/>
                </a:solidFill>
                <a:latin typeface="Consolas" panose="020B0609020204030204" pitchFamily="49" charset="0"/>
              </a:rPr>
              <a:t>&lt;a id="tips"&gt;Useful Tips Section&lt;/a&gt;</a:t>
            </a:r>
            <a:endParaRPr lang="en-GB" sz="1100" i="1" dirty="0">
              <a:solidFill>
                <a:srgbClr val="444444"/>
              </a:solidFill>
              <a:latin typeface="Consolas" panose="020B0609020204030204" pitchFamily="49" charset="0"/>
            </a:endParaRPr>
          </a:p>
        </p:txBody>
      </p:sp>
      <p:sp>
        <p:nvSpPr>
          <p:cNvPr id="23" name="Rectángulo 22"/>
          <p:cNvSpPr/>
          <p:nvPr/>
        </p:nvSpPr>
        <p:spPr>
          <a:xfrm>
            <a:off x="163917" y="5618017"/>
            <a:ext cx="1526661" cy="954107"/>
          </a:xfrm>
          <a:prstGeom prst="rect">
            <a:avLst/>
          </a:prstGeom>
          <a:noFill/>
        </p:spPr>
        <p:txBody>
          <a:bodyPr wrap="square" rtlCol="0">
            <a:spAutoFit/>
          </a:bodyPr>
          <a:lstStyle/>
          <a:p>
            <a:r>
              <a:rPr lang="es-CO" sz="1400" dirty="0" err="1" smtClean="0"/>
              <a:t>Awesome</a:t>
            </a:r>
            <a:r>
              <a:rPr lang="es-CO" sz="1400" dirty="0" smtClean="0"/>
              <a:t> invisible </a:t>
            </a:r>
            <a:r>
              <a:rPr lang="es-CO" sz="1400" dirty="0" err="1" smtClean="0"/>
              <a:t>bookmark</a:t>
            </a:r>
            <a:r>
              <a:rPr lang="es-CO" sz="1400" dirty="0" smtClean="0"/>
              <a:t> to link </a:t>
            </a:r>
            <a:r>
              <a:rPr lang="es-CO" sz="1400" dirty="0" err="1" smtClean="0"/>
              <a:t>diferent</a:t>
            </a:r>
            <a:r>
              <a:rPr lang="es-CO" sz="1400" dirty="0" smtClean="0"/>
              <a:t> </a:t>
            </a:r>
            <a:r>
              <a:rPr lang="es-CO" sz="1400" dirty="0" err="1" smtClean="0"/>
              <a:t>parts</a:t>
            </a:r>
            <a:r>
              <a:rPr lang="es-CO" sz="1400" dirty="0" smtClean="0"/>
              <a:t> of </a:t>
            </a:r>
            <a:r>
              <a:rPr lang="es-CO" sz="1400" dirty="0" err="1" smtClean="0"/>
              <a:t>the</a:t>
            </a:r>
            <a:r>
              <a:rPr lang="es-CO" sz="1400" dirty="0" smtClean="0"/>
              <a:t> page </a:t>
            </a:r>
            <a:endParaRPr lang="en-GB" sz="1400" dirty="0"/>
          </a:p>
        </p:txBody>
      </p:sp>
      <p:sp>
        <p:nvSpPr>
          <p:cNvPr id="24" name="Rectángulo 23"/>
          <p:cNvSpPr/>
          <p:nvPr/>
        </p:nvSpPr>
        <p:spPr>
          <a:xfrm>
            <a:off x="1864386" y="6313619"/>
            <a:ext cx="4057443" cy="261610"/>
          </a:xfrm>
          <a:prstGeom prst="rect">
            <a:avLst/>
          </a:prstGeom>
        </p:spPr>
        <p:txBody>
          <a:bodyPr wrap="square">
            <a:spAutoFit/>
          </a:bodyPr>
          <a:lstStyle/>
          <a:p>
            <a:r>
              <a:rPr lang="en-US" sz="1100" i="1" dirty="0">
                <a:solidFill>
                  <a:srgbClr val="444444"/>
                </a:solidFill>
                <a:latin typeface="Consolas" panose="020B0609020204030204" pitchFamily="49" charset="0"/>
              </a:rPr>
              <a:t>&lt;a </a:t>
            </a:r>
            <a:r>
              <a:rPr lang="en-US" sz="1100" i="1" dirty="0" err="1">
                <a:solidFill>
                  <a:srgbClr val="444444"/>
                </a:solidFill>
                <a:latin typeface="Consolas" panose="020B0609020204030204" pitchFamily="49" charset="0"/>
              </a:rPr>
              <a:t>href</a:t>
            </a:r>
            <a:r>
              <a:rPr lang="en-US" sz="1100" i="1" dirty="0">
                <a:solidFill>
                  <a:srgbClr val="444444"/>
                </a:solidFill>
                <a:latin typeface="Consolas" panose="020B0609020204030204" pitchFamily="49" charset="0"/>
              </a:rPr>
              <a:t>="#tips"&gt;Visit the Useful Tips Section&lt;/a</a:t>
            </a:r>
            <a:r>
              <a:rPr lang="en-US" sz="1100" i="1" dirty="0" smtClean="0">
                <a:solidFill>
                  <a:srgbClr val="444444"/>
                </a:solidFill>
                <a:latin typeface="Consolas" panose="020B0609020204030204" pitchFamily="49" charset="0"/>
              </a:rPr>
              <a:t>&gt;|</a:t>
            </a:r>
            <a:endParaRPr lang="en-GB" sz="1100" i="1" dirty="0">
              <a:solidFill>
                <a:srgbClr val="444444"/>
              </a:solidFill>
              <a:latin typeface="Consolas" panose="020B0609020204030204" pitchFamily="49" charset="0"/>
            </a:endParaRPr>
          </a:p>
        </p:txBody>
      </p:sp>
      <p:sp>
        <p:nvSpPr>
          <p:cNvPr id="27" name="Elipse 26"/>
          <p:cNvSpPr/>
          <p:nvPr/>
        </p:nvSpPr>
        <p:spPr>
          <a:xfrm>
            <a:off x="5968823" y="5416910"/>
            <a:ext cx="668011" cy="66801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smtClean="0"/>
              <a:t>you want to go </a:t>
            </a:r>
            <a:endParaRPr lang="en-GB" sz="800" dirty="0"/>
          </a:p>
        </p:txBody>
      </p:sp>
      <p:sp>
        <p:nvSpPr>
          <p:cNvPr id="28" name="Elipse 27"/>
          <p:cNvSpPr/>
          <p:nvPr/>
        </p:nvSpPr>
        <p:spPr>
          <a:xfrm>
            <a:off x="5954486" y="6110417"/>
            <a:ext cx="668011" cy="66801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smtClean="0"/>
              <a:t>you click to go</a:t>
            </a:r>
            <a:endParaRPr lang="en-GB" sz="800" dirty="0"/>
          </a:p>
        </p:txBody>
      </p:sp>
      <p:sp>
        <p:nvSpPr>
          <p:cNvPr id="29" name="CuadroTexto 28"/>
          <p:cNvSpPr txBox="1"/>
          <p:nvPr/>
        </p:nvSpPr>
        <p:spPr>
          <a:xfrm>
            <a:off x="6968052" y="6419518"/>
            <a:ext cx="3743491" cy="369332"/>
          </a:xfrm>
          <a:prstGeom prst="rect">
            <a:avLst/>
          </a:prstGeom>
          <a:noFill/>
        </p:spPr>
        <p:txBody>
          <a:bodyPr wrap="square" rtlCol="0">
            <a:spAutoFit/>
          </a:bodyPr>
          <a:lstStyle/>
          <a:p>
            <a:r>
              <a:rPr lang="en-GB" dirty="0" smtClean="0"/>
              <a:t>Talk about types  jpg, </a:t>
            </a:r>
            <a:r>
              <a:rPr lang="en-GB" dirty="0" err="1" smtClean="0"/>
              <a:t>png</a:t>
            </a:r>
            <a:r>
              <a:rPr lang="en-GB" dirty="0" smtClean="0"/>
              <a:t>, gif</a:t>
            </a:r>
            <a:endParaRPr lang="en-GB" dirty="0"/>
          </a:p>
        </p:txBody>
      </p:sp>
      <p:sp>
        <p:nvSpPr>
          <p:cNvPr id="30" name="Rectángulo 29"/>
          <p:cNvSpPr/>
          <p:nvPr/>
        </p:nvSpPr>
        <p:spPr>
          <a:xfrm>
            <a:off x="6926362" y="6119153"/>
            <a:ext cx="4557658" cy="307777"/>
          </a:xfrm>
          <a:prstGeom prst="rect">
            <a:avLst/>
          </a:prstGeom>
        </p:spPr>
        <p:txBody>
          <a:bodyPr wrap="none">
            <a:spAutoFit/>
          </a:bodyPr>
          <a:lstStyle/>
          <a:p>
            <a:r>
              <a:rPr lang="en-GB" sz="1400" i="1" dirty="0">
                <a:solidFill>
                  <a:srgbClr val="444444"/>
                </a:solidFill>
                <a:latin typeface="Consolas" panose="020B0609020204030204" pitchFamily="49" charset="0"/>
              </a:rPr>
              <a:t>&lt;map&gt; - to click a specific part of an image</a:t>
            </a:r>
          </a:p>
        </p:txBody>
      </p:sp>
    </p:spTree>
    <p:extLst>
      <p:ext uri="{BB962C8B-B14F-4D97-AF65-F5344CB8AC3E}">
        <p14:creationId xmlns:p14="http://schemas.microsoft.com/office/powerpoint/2010/main" xmlns="" val="40417722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64118" y="624397"/>
            <a:ext cx="5275389"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Images</a:t>
            </a:r>
            <a:endParaRPr lang="en-GB" sz="2400" b="1" dirty="0">
              <a:latin typeface="Gotham Light" pitchFamily="50" charset="0"/>
              <a:cs typeface="Gotham Light" pitchFamily="50" charset="0"/>
            </a:endParaRPr>
          </a:p>
        </p:txBody>
      </p:sp>
      <p:sp>
        <p:nvSpPr>
          <p:cNvPr id="7" name="Rectángulo 6"/>
          <p:cNvSpPr/>
          <p:nvPr/>
        </p:nvSpPr>
        <p:spPr>
          <a:xfrm>
            <a:off x="504093" y="1261463"/>
            <a:ext cx="6096000" cy="3139321"/>
          </a:xfrm>
          <a:prstGeom prst="rect">
            <a:avLst/>
          </a:prstGeom>
        </p:spPr>
        <p:txBody>
          <a:bodyPr>
            <a:spAutoFit/>
          </a:bodyPr>
          <a:lstStyle/>
          <a:p>
            <a:r>
              <a:rPr lang="es-CO" dirty="0" err="1">
                <a:solidFill>
                  <a:srgbClr val="A52A2A"/>
                </a:solidFill>
                <a:latin typeface="Consolas" panose="020B0609020204030204" pitchFamily="49" charset="0"/>
              </a:rPr>
              <a:t>img</a:t>
            </a:r>
            <a:r>
              <a:rPr lang="es-CO" dirty="0">
                <a:solidFill>
                  <a:srgbClr val="A52A2A"/>
                </a:solidFill>
                <a:latin typeface="Consolas" panose="020B0609020204030204" pitchFamily="49" charset="0"/>
              </a:rPr>
              <a:t>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opacity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0.4;</a:t>
            </a:r>
            <a:r>
              <a:rPr lang="es-CO" dirty="0"/>
              <a:t/>
            </a:r>
            <a:br>
              <a:rPr lang="es-CO" dirty="0"/>
            </a:br>
            <a:r>
              <a:rPr lang="es-CO" dirty="0">
                <a:solidFill>
                  <a:srgbClr val="000000"/>
                </a:solidFill>
                <a:latin typeface="Consolas" panose="020B0609020204030204" pitchFamily="49" charset="0"/>
              </a:rPr>
              <a:t>    </a:t>
            </a:r>
            <a:r>
              <a:rPr lang="es-CO" dirty="0" err="1" smtClean="0">
                <a:solidFill>
                  <a:srgbClr val="FF0000"/>
                </a:solidFill>
                <a:latin typeface="Consolas" panose="020B0609020204030204" pitchFamily="49" charset="0"/>
              </a:rPr>
              <a:t>filter</a:t>
            </a:r>
            <a:r>
              <a:rPr lang="es-CO" dirty="0" smtClean="0">
                <a:solidFill>
                  <a:srgbClr val="FF0000"/>
                </a:solidFill>
                <a:latin typeface="Consolas" panose="020B0609020204030204" pitchFamily="49" charset="0"/>
              </a:rPr>
              <a:t>:</a:t>
            </a:r>
            <a:r>
              <a:rPr lang="es-CO" dirty="0" smtClean="0">
                <a:solidFill>
                  <a:srgbClr val="0000CD"/>
                </a:solidFill>
                <a:latin typeface="Consolas" panose="020B0609020204030204" pitchFamily="49" charset="0"/>
              </a:rPr>
              <a:t> </a:t>
            </a:r>
            <a:r>
              <a:rPr lang="es-CO" dirty="0" err="1" smtClean="0">
                <a:solidFill>
                  <a:srgbClr val="0000CD"/>
                </a:solidFill>
                <a:latin typeface="Consolas" panose="020B0609020204030204" pitchFamily="49" charset="0"/>
              </a:rPr>
              <a:t>alpha</a:t>
            </a:r>
            <a:r>
              <a:rPr lang="es-CO" dirty="0" smtClean="0">
                <a:solidFill>
                  <a:srgbClr val="0000CD"/>
                </a:solidFill>
                <a:latin typeface="Consolas" panose="020B0609020204030204" pitchFamily="49" charset="0"/>
              </a:rPr>
              <a:t>(</a:t>
            </a:r>
            <a:r>
              <a:rPr lang="es-CO" dirty="0" err="1" smtClean="0">
                <a:solidFill>
                  <a:srgbClr val="0000CD"/>
                </a:solidFill>
                <a:latin typeface="Consolas" panose="020B0609020204030204" pitchFamily="49" charset="0"/>
              </a:rPr>
              <a:t>opacity</a:t>
            </a:r>
            <a:r>
              <a:rPr lang="es-CO" dirty="0" smtClean="0">
                <a:solidFill>
                  <a:srgbClr val="0000CD"/>
                </a:solidFill>
                <a:latin typeface="Consolas" panose="020B0609020204030204" pitchFamily="49" charset="0"/>
              </a:rPr>
              <a:t>=40);</a:t>
            </a:r>
            <a:r>
              <a:rPr lang="es-CO" dirty="0">
                <a:solidFill>
                  <a:srgbClr val="000000"/>
                </a:solidFill>
                <a:latin typeface="Consolas" panose="020B0609020204030204" pitchFamily="49" charset="0"/>
              </a:rPr>
              <a:t> </a:t>
            </a:r>
            <a:r>
              <a:rPr lang="es-CO" dirty="0" smtClean="0">
                <a:solidFill>
                  <a:srgbClr val="008000"/>
                </a:solidFill>
                <a:latin typeface="Consolas" panose="020B0609020204030204" pitchFamily="49" charset="0"/>
              </a:rPr>
              <a:t>/* </a:t>
            </a:r>
            <a:r>
              <a:rPr lang="es-CO" dirty="0" err="1" smtClean="0">
                <a:solidFill>
                  <a:srgbClr val="008000"/>
                </a:solidFill>
                <a:latin typeface="Consolas" panose="020B0609020204030204" pitchFamily="49" charset="0"/>
              </a:rPr>
              <a:t>For</a:t>
            </a:r>
            <a:r>
              <a:rPr lang="es-CO" dirty="0" smtClean="0">
                <a:solidFill>
                  <a:srgbClr val="008000"/>
                </a:solidFill>
                <a:latin typeface="Consolas" panose="020B0609020204030204" pitchFamily="49" charset="0"/>
              </a:rPr>
              <a:t> IE8 and </a:t>
            </a:r>
            <a:r>
              <a:rPr lang="es-CO" dirty="0" err="1" smtClean="0">
                <a:solidFill>
                  <a:srgbClr val="008000"/>
                </a:solidFill>
                <a:latin typeface="Consolas" panose="020B0609020204030204" pitchFamily="49" charset="0"/>
              </a:rPr>
              <a:t>earlier</a:t>
            </a:r>
            <a:r>
              <a:rPr lang="es-CO" dirty="0" smtClean="0">
                <a:solidFill>
                  <a:srgbClr val="008000"/>
                </a:solidFill>
                <a:latin typeface="Consolas" panose="020B0609020204030204" pitchFamily="49" charset="0"/>
              </a:rPr>
              <a:t> */</a:t>
            </a:r>
            <a:r>
              <a:rPr lang="es-CO" dirty="0"/>
              <a:t/>
            </a:r>
            <a:br>
              <a:rPr lang="es-CO" dirty="0"/>
            </a:br>
            <a:r>
              <a:rPr lang="es-CO" dirty="0">
                <a:solidFill>
                  <a:srgbClr val="000000"/>
                </a:solidFill>
                <a:latin typeface="Consolas" panose="020B0609020204030204" pitchFamily="49" charset="0"/>
              </a:rPr>
              <a:t>}</a:t>
            </a:r>
            <a:r>
              <a:rPr lang="es-CO" dirty="0"/>
              <a:t/>
            </a:r>
            <a:br>
              <a:rPr lang="es-CO" dirty="0"/>
            </a:br>
            <a:r>
              <a:rPr lang="es-CO" dirty="0"/>
              <a:t/>
            </a:r>
            <a:br>
              <a:rPr lang="es-CO" dirty="0"/>
            </a:br>
            <a:r>
              <a:rPr lang="es-CO" dirty="0" err="1">
                <a:solidFill>
                  <a:srgbClr val="A52A2A"/>
                </a:solidFill>
                <a:latin typeface="Consolas" panose="020B0609020204030204" pitchFamily="49" charset="0"/>
              </a:rPr>
              <a:t>img:hover</a:t>
            </a:r>
            <a:r>
              <a:rPr lang="es-CO" dirty="0">
                <a:solidFill>
                  <a:srgbClr val="A52A2A"/>
                </a:solidFill>
                <a:latin typeface="Consolas" panose="020B0609020204030204" pitchFamily="49" charset="0"/>
              </a:rPr>
              <a:t>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opacity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1.0;</a:t>
            </a:r>
            <a:r>
              <a:rPr lang="es-CO" dirty="0"/>
              <a:t/>
            </a:r>
            <a:br>
              <a:rPr lang="es-CO" dirty="0"/>
            </a:br>
            <a:r>
              <a:rPr lang="es-CO" dirty="0">
                <a:solidFill>
                  <a:srgbClr val="000000"/>
                </a:solidFill>
                <a:latin typeface="Consolas" panose="020B0609020204030204" pitchFamily="49" charset="0"/>
              </a:rPr>
              <a:t>    </a:t>
            </a:r>
            <a:r>
              <a:rPr lang="es-CO" dirty="0" err="1" smtClean="0">
                <a:solidFill>
                  <a:srgbClr val="FF0000"/>
                </a:solidFill>
                <a:latin typeface="Consolas" panose="020B0609020204030204" pitchFamily="49" charset="0"/>
              </a:rPr>
              <a:t>filter</a:t>
            </a:r>
            <a:r>
              <a:rPr lang="es-CO" dirty="0" smtClean="0">
                <a:solidFill>
                  <a:srgbClr val="FF0000"/>
                </a:solidFill>
                <a:latin typeface="Consolas" panose="020B0609020204030204" pitchFamily="49" charset="0"/>
              </a:rPr>
              <a:t>:</a:t>
            </a:r>
            <a:r>
              <a:rPr lang="es-CO" dirty="0" smtClean="0">
                <a:solidFill>
                  <a:srgbClr val="0000CD"/>
                </a:solidFill>
                <a:latin typeface="Consolas" panose="020B0609020204030204" pitchFamily="49" charset="0"/>
              </a:rPr>
              <a:t> </a:t>
            </a:r>
            <a:r>
              <a:rPr lang="es-CO" dirty="0" err="1" smtClean="0">
                <a:solidFill>
                  <a:srgbClr val="0000CD"/>
                </a:solidFill>
                <a:latin typeface="Consolas" panose="020B0609020204030204" pitchFamily="49" charset="0"/>
              </a:rPr>
              <a:t>alpha</a:t>
            </a:r>
            <a:r>
              <a:rPr lang="es-CO" dirty="0" smtClean="0">
                <a:solidFill>
                  <a:srgbClr val="0000CD"/>
                </a:solidFill>
                <a:latin typeface="Consolas" panose="020B0609020204030204" pitchFamily="49" charset="0"/>
              </a:rPr>
              <a:t>(</a:t>
            </a:r>
            <a:r>
              <a:rPr lang="es-CO" dirty="0" err="1" smtClean="0">
                <a:solidFill>
                  <a:srgbClr val="0000CD"/>
                </a:solidFill>
                <a:latin typeface="Consolas" panose="020B0609020204030204" pitchFamily="49" charset="0"/>
              </a:rPr>
              <a:t>opacity</a:t>
            </a:r>
            <a:r>
              <a:rPr lang="es-CO" dirty="0" smtClean="0">
                <a:solidFill>
                  <a:srgbClr val="0000CD"/>
                </a:solidFill>
                <a:latin typeface="Consolas" panose="020B0609020204030204" pitchFamily="49" charset="0"/>
              </a:rPr>
              <a:t>=100);</a:t>
            </a:r>
            <a:r>
              <a:rPr lang="es-CO" dirty="0" smtClean="0">
                <a:solidFill>
                  <a:srgbClr val="000000"/>
                </a:solidFill>
                <a:latin typeface="Consolas" panose="020B0609020204030204" pitchFamily="49" charset="0"/>
              </a:rPr>
              <a:t> </a:t>
            </a:r>
            <a:r>
              <a:rPr lang="es-CO" dirty="0" smtClean="0">
                <a:solidFill>
                  <a:srgbClr val="008000"/>
                </a:solidFill>
                <a:latin typeface="Consolas" panose="020B0609020204030204" pitchFamily="49" charset="0"/>
              </a:rPr>
              <a:t>/* </a:t>
            </a:r>
            <a:r>
              <a:rPr lang="es-CO" dirty="0" err="1" smtClean="0">
                <a:solidFill>
                  <a:srgbClr val="008000"/>
                </a:solidFill>
                <a:latin typeface="Consolas" panose="020B0609020204030204" pitchFamily="49" charset="0"/>
              </a:rPr>
              <a:t>For</a:t>
            </a:r>
            <a:r>
              <a:rPr lang="es-CO" dirty="0" smtClean="0">
                <a:solidFill>
                  <a:srgbClr val="008000"/>
                </a:solidFill>
                <a:latin typeface="Consolas" panose="020B0609020204030204" pitchFamily="49" charset="0"/>
              </a:rPr>
              <a:t> IE8 and </a:t>
            </a:r>
            <a:r>
              <a:rPr lang="es-CO" dirty="0" err="1" smtClean="0">
                <a:solidFill>
                  <a:srgbClr val="008000"/>
                </a:solidFill>
                <a:latin typeface="Consolas" panose="020B0609020204030204" pitchFamily="49" charset="0"/>
              </a:rPr>
              <a:t>earlier</a:t>
            </a:r>
            <a:r>
              <a:rPr lang="es-CO" dirty="0" smtClean="0">
                <a:solidFill>
                  <a:srgbClr val="008000"/>
                </a:solidFill>
                <a:latin typeface="Consolas" panose="020B0609020204030204" pitchFamily="49" charset="0"/>
              </a:rPr>
              <a:t> */</a:t>
            </a:r>
            <a:r>
              <a:rPr lang="es-CO" dirty="0" smtClean="0"/>
              <a:t/>
            </a:r>
            <a:br>
              <a:rPr lang="es-CO" dirty="0" smtClean="0"/>
            </a:br>
            <a:r>
              <a:rPr lang="es-CO" dirty="0" smtClean="0">
                <a:solidFill>
                  <a:srgbClr val="000000"/>
                </a:solidFill>
                <a:latin typeface="Consolas" panose="020B0609020204030204" pitchFamily="49" charset="0"/>
              </a:rPr>
              <a:t>}</a:t>
            </a:r>
            <a:endParaRPr lang="en-GB" dirty="0"/>
          </a:p>
        </p:txBody>
      </p:sp>
      <p:sp>
        <p:nvSpPr>
          <p:cNvPr id="8" name="Rectángulo 7"/>
          <p:cNvSpPr/>
          <p:nvPr/>
        </p:nvSpPr>
        <p:spPr>
          <a:xfrm>
            <a:off x="6945553" y="983127"/>
            <a:ext cx="4203094" cy="276999"/>
          </a:xfrm>
          <a:prstGeom prst="rect">
            <a:avLst/>
          </a:prstGeom>
        </p:spPr>
        <p:txBody>
          <a:bodyPr wrap="square">
            <a:spAutoFit/>
          </a:bodyPr>
          <a:lstStyle/>
          <a:p>
            <a:r>
              <a:rPr lang="en-GB" sz="1200" dirty="0"/>
              <a:t>http://www.w3schools.com/css/css_image_transparency.asp</a:t>
            </a:r>
          </a:p>
        </p:txBody>
      </p:sp>
      <p:sp>
        <p:nvSpPr>
          <p:cNvPr id="9" name="CuadroTexto 8"/>
          <p:cNvSpPr txBox="1"/>
          <p:nvPr/>
        </p:nvSpPr>
        <p:spPr>
          <a:xfrm>
            <a:off x="7139353" y="439731"/>
            <a:ext cx="4682015" cy="276999"/>
          </a:xfrm>
          <a:prstGeom prst="rect">
            <a:avLst/>
          </a:prstGeom>
          <a:noFill/>
        </p:spPr>
        <p:txBody>
          <a:bodyPr wrap="square" rtlCol="0">
            <a:spAutoFit/>
          </a:bodyPr>
          <a:lstStyle/>
          <a:p>
            <a:r>
              <a:rPr lang="en-GB" sz="1200" dirty="0" smtClean="0"/>
              <a:t>Example of opacity</a:t>
            </a:r>
            <a:endParaRPr lang="en-GB" sz="1200" dirty="0"/>
          </a:p>
        </p:txBody>
      </p:sp>
      <p:sp>
        <p:nvSpPr>
          <p:cNvPr id="10" name="Rectángulo 9"/>
          <p:cNvSpPr/>
          <p:nvPr/>
        </p:nvSpPr>
        <p:spPr>
          <a:xfrm>
            <a:off x="410308" y="4988059"/>
            <a:ext cx="6096000" cy="1477328"/>
          </a:xfrm>
          <a:prstGeom prst="rect">
            <a:avLst/>
          </a:prstGeom>
        </p:spPr>
        <p:txBody>
          <a:bodyPr>
            <a:spAutoFit/>
          </a:bodyPr>
          <a:lstStyle/>
          <a:p>
            <a:r>
              <a:rPr lang="es-CO" dirty="0">
                <a:solidFill>
                  <a:srgbClr val="A52A2A"/>
                </a:solidFill>
                <a:latin typeface="Consolas" panose="020B0609020204030204" pitchFamily="49" charset="0"/>
              </a:rPr>
              <a:t>#home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width</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46px;</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height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44px;</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background</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url</a:t>
            </a:r>
            <a:r>
              <a:rPr lang="es-CO" dirty="0">
                <a:solidFill>
                  <a:srgbClr val="0000CD"/>
                </a:solidFill>
                <a:latin typeface="Consolas" panose="020B0609020204030204" pitchFamily="49" charset="0"/>
              </a:rPr>
              <a:t>(img_navsprites.gif) 0 0;</a:t>
            </a:r>
            <a:r>
              <a:rPr lang="es-CO" dirty="0"/>
              <a:t/>
            </a:r>
            <a:br>
              <a:rPr lang="es-CO" dirty="0"/>
            </a:br>
            <a:r>
              <a:rPr lang="es-CO" dirty="0">
                <a:solidFill>
                  <a:srgbClr val="000000"/>
                </a:solidFill>
                <a:latin typeface="Consolas" panose="020B0609020204030204" pitchFamily="49" charset="0"/>
              </a:rPr>
              <a:t>}</a:t>
            </a:r>
            <a:endParaRPr lang="en-GB" dirty="0"/>
          </a:p>
        </p:txBody>
      </p:sp>
      <p:sp>
        <p:nvSpPr>
          <p:cNvPr id="11" name="CuadroTexto 10"/>
          <p:cNvSpPr txBox="1"/>
          <p:nvPr/>
        </p:nvSpPr>
        <p:spPr>
          <a:xfrm>
            <a:off x="164118" y="4403362"/>
            <a:ext cx="5744313"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Images </a:t>
            </a:r>
            <a:r>
              <a:rPr lang="es-CO" sz="2400" dirty="0" err="1" smtClean="0"/>
              <a:t>Sprites</a:t>
            </a:r>
            <a:endParaRPr lang="es-CO" sz="2400" dirty="0"/>
          </a:p>
        </p:txBody>
      </p:sp>
      <p:pic>
        <p:nvPicPr>
          <p:cNvPr id="1026" name="Picture 2" descr="http://cdn.designinstruct.com/files/419-free_flat_icons/free_flat_icons_03flat_icons_365ps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482196" y="4427530"/>
            <a:ext cx="3056785" cy="2037857"/>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navigation images"/>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709883" y="4878998"/>
            <a:ext cx="1276350" cy="847725"/>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Rectángulo 11"/>
          <p:cNvSpPr/>
          <p:nvPr/>
        </p:nvSpPr>
        <p:spPr>
          <a:xfrm>
            <a:off x="7139353" y="2381221"/>
            <a:ext cx="6096000" cy="1954381"/>
          </a:xfrm>
          <a:prstGeom prst="rect">
            <a:avLst/>
          </a:prstGeom>
        </p:spPr>
        <p:txBody>
          <a:bodyPr>
            <a:spAutoFit/>
          </a:bodyPr>
          <a:lstStyle/>
          <a:p>
            <a:r>
              <a:rPr lang="es-CO" sz="1100" dirty="0">
                <a:solidFill>
                  <a:srgbClr val="A52A2A"/>
                </a:solidFill>
                <a:latin typeface="Consolas" panose="020B0609020204030204" pitchFamily="49" charset="0"/>
              </a:rPr>
              <a:t>#home a:hover </a:t>
            </a:r>
            <a:r>
              <a:rPr lang="es-CO" sz="1100" dirty="0">
                <a:solidFill>
                  <a:srgbClr val="000000"/>
                </a:solidFill>
                <a:latin typeface="Consolas" panose="020B0609020204030204" pitchFamily="49" charset="0"/>
              </a:rPr>
              <a:t>{</a:t>
            </a:r>
            <a:r>
              <a:rPr lang="es-CO" sz="1100" dirty="0"/>
              <a:t/>
            </a:r>
            <a:br>
              <a:rPr lang="es-CO" sz="1100" dirty="0"/>
            </a:br>
            <a:r>
              <a:rPr lang="es-CO" sz="1100" dirty="0">
                <a:solidFill>
                  <a:srgbClr val="000000"/>
                </a:solidFill>
                <a:latin typeface="Consolas" panose="020B0609020204030204" pitchFamily="49" charset="0"/>
              </a:rPr>
              <a:t>    </a:t>
            </a:r>
            <a:r>
              <a:rPr lang="es-CO" sz="1100" dirty="0" err="1">
                <a:solidFill>
                  <a:srgbClr val="FF0000"/>
                </a:solidFill>
                <a:latin typeface="Consolas" panose="020B0609020204030204" pitchFamily="49" charset="0"/>
              </a:rPr>
              <a:t>background</a:t>
            </a:r>
            <a:r>
              <a:rPr lang="es-CO" sz="1100" dirty="0">
                <a:solidFill>
                  <a:srgbClr val="FF0000"/>
                </a:solidFill>
                <a:latin typeface="Consolas" panose="020B0609020204030204" pitchFamily="49" charset="0"/>
              </a:rPr>
              <a:t>:</a:t>
            </a:r>
            <a:r>
              <a:rPr lang="es-CO" sz="1100" dirty="0">
                <a:solidFill>
                  <a:srgbClr val="0000CD"/>
                </a:solidFill>
                <a:latin typeface="Consolas" panose="020B0609020204030204" pitchFamily="49" charset="0"/>
              </a:rPr>
              <a:t> </a:t>
            </a:r>
            <a:r>
              <a:rPr lang="es-CO" sz="1100" dirty="0" err="1">
                <a:solidFill>
                  <a:srgbClr val="0000CD"/>
                </a:solidFill>
                <a:latin typeface="Consolas" panose="020B0609020204030204" pitchFamily="49" charset="0"/>
              </a:rPr>
              <a:t>url</a:t>
            </a:r>
            <a:r>
              <a:rPr lang="es-CO" sz="1100" dirty="0">
                <a:solidFill>
                  <a:srgbClr val="0000CD"/>
                </a:solidFill>
                <a:latin typeface="Consolas" panose="020B0609020204030204" pitchFamily="49" charset="0"/>
              </a:rPr>
              <a:t>('img_navsprites_hover.gif') 0 -45px;</a:t>
            </a:r>
            <a:r>
              <a:rPr lang="es-CO" sz="1100" dirty="0"/>
              <a:t/>
            </a:r>
            <a:br>
              <a:rPr lang="es-CO" sz="1100" dirty="0"/>
            </a:br>
            <a:r>
              <a:rPr lang="es-CO" sz="1100" dirty="0">
                <a:solidFill>
                  <a:srgbClr val="000000"/>
                </a:solidFill>
                <a:latin typeface="Consolas" panose="020B0609020204030204" pitchFamily="49" charset="0"/>
              </a:rPr>
              <a:t>}</a:t>
            </a:r>
            <a:r>
              <a:rPr lang="es-CO" sz="1100" dirty="0"/>
              <a:t/>
            </a:r>
            <a:br>
              <a:rPr lang="es-CO" sz="1100" dirty="0"/>
            </a:br>
            <a:r>
              <a:rPr lang="es-CO" sz="1100" dirty="0"/>
              <a:t/>
            </a:r>
            <a:br>
              <a:rPr lang="es-CO" sz="1100" dirty="0"/>
            </a:br>
            <a:r>
              <a:rPr lang="es-CO" sz="1100" dirty="0">
                <a:solidFill>
                  <a:srgbClr val="A52A2A"/>
                </a:solidFill>
                <a:latin typeface="Consolas" panose="020B0609020204030204" pitchFamily="49" charset="0"/>
              </a:rPr>
              <a:t>#</a:t>
            </a:r>
            <a:r>
              <a:rPr lang="es-CO" sz="1100" dirty="0" err="1">
                <a:solidFill>
                  <a:srgbClr val="A52A2A"/>
                </a:solidFill>
                <a:latin typeface="Consolas" panose="020B0609020204030204" pitchFamily="49" charset="0"/>
              </a:rPr>
              <a:t>prev</a:t>
            </a:r>
            <a:r>
              <a:rPr lang="es-CO" sz="1100" dirty="0">
                <a:solidFill>
                  <a:srgbClr val="A52A2A"/>
                </a:solidFill>
                <a:latin typeface="Consolas" panose="020B0609020204030204" pitchFamily="49" charset="0"/>
              </a:rPr>
              <a:t> a:hover </a:t>
            </a:r>
            <a:r>
              <a:rPr lang="es-CO" sz="1100" dirty="0">
                <a:solidFill>
                  <a:srgbClr val="000000"/>
                </a:solidFill>
                <a:latin typeface="Consolas" panose="020B0609020204030204" pitchFamily="49" charset="0"/>
              </a:rPr>
              <a:t>{</a:t>
            </a:r>
            <a:r>
              <a:rPr lang="es-CO" sz="1100" dirty="0"/>
              <a:t/>
            </a:r>
            <a:br>
              <a:rPr lang="es-CO" sz="1100" dirty="0"/>
            </a:br>
            <a:r>
              <a:rPr lang="es-CO" sz="1100" dirty="0">
                <a:solidFill>
                  <a:srgbClr val="000000"/>
                </a:solidFill>
                <a:latin typeface="Consolas" panose="020B0609020204030204" pitchFamily="49" charset="0"/>
              </a:rPr>
              <a:t>    </a:t>
            </a:r>
            <a:r>
              <a:rPr lang="es-CO" sz="1100" dirty="0" err="1">
                <a:solidFill>
                  <a:srgbClr val="FF0000"/>
                </a:solidFill>
                <a:latin typeface="Consolas" panose="020B0609020204030204" pitchFamily="49" charset="0"/>
              </a:rPr>
              <a:t>background</a:t>
            </a:r>
            <a:r>
              <a:rPr lang="es-CO" sz="1100" dirty="0">
                <a:solidFill>
                  <a:srgbClr val="FF0000"/>
                </a:solidFill>
                <a:latin typeface="Consolas" panose="020B0609020204030204" pitchFamily="49" charset="0"/>
              </a:rPr>
              <a:t>:</a:t>
            </a:r>
            <a:r>
              <a:rPr lang="es-CO" sz="1100" dirty="0">
                <a:solidFill>
                  <a:srgbClr val="0000CD"/>
                </a:solidFill>
                <a:latin typeface="Consolas" panose="020B0609020204030204" pitchFamily="49" charset="0"/>
              </a:rPr>
              <a:t> </a:t>
            </a:r>
            <a:r>
              <a:rPr lang="es-CO" sz="1100" dirty="0" err="1">
                <a:solidFill>
                  <a:srgbClr val="0000CD"/>
                </a:solidFill>
                <a:latin typeface="Consolas" panose="020B0609020204030204" pitchFamily="49" charset="0"/>
              </a:rPr>
              <a:t>url</a:t>
            </a:r>
            <a:r>
              <a:rPr lang="es-CO" sz="1100" dirty="0">
                <a:solidFill>
                  <a:srgbClr val="0000CD"/>
                </a:solidFill>
                <a:latin typeface="Consolas" panose="020B0609020204030204" pitchFamily="49" charset="0"/>
              </a:rPr>
              <a:t>('img_navsprites_hover.gif') -47px -45px;</a:t>
            </a:r>
            <a:r>
              <a:rPr lang="es-CO" sz="1100" dirty="0"/>
              <a:t/>
            </a:r>
            <a:br>
              <a:rPr lang="es-CO" sz="1100" dirty="0"/>
            </a:br>
            <a:r>
              <a:rPr lang="es-CO" sz="1100" dirty="0">
                <a:solidFill>
                  <a:srgbClr val="000000"/>
                </a:solidFill>
                <a:latin typeface="Consolas" panose="020B0609020204030204" pitchFamily="49" charset="0"/>
              </a:rPr>
              <a:t>}</a:t>
            </a:r>
            <a:r>
              <a:rPr lang="es-CO" sz="1100" dirty="0"/>
              <a:t/>
            </a:r>
            <a:br>
              <a:rPr lang="es-CO" sz="1100" dirty="0"/>
            </a:br>
            <a:r>
              <a:rPr lang="es-CO" sz="1100" dirty="0"/>
              <a:t/>
            </a:r>
            <a:br>
              <a:rPr lang="es-CO" sz="1100" dirty="0"/>
            </a:br>
            <a:r>
              <a:rPr lang="es-CO" sz="1100" dirty="0">
                <a:solidFill>
                  <a:srgbClr val="A52A2A"/>
                </a:solidFill>
                <a:latin typeface="Consolas" panose="020B0609020204030204" pitchFamily="49" charset="0"/>
              </a:rPr>
              <a:t>#</a:t>
            </a:r>
            <a:r>
              <a:rPr lang="es-CO" sz="1100" dirty="0" err="1">
                <a:solidFill>
                  <a:srgbClr val="A52A2A"/>
                </a:solidFill>
                <a:latin typeface="Consolas" panose="020B0609020204030204" pitchFamily="49" charset="0"/>
              </a:rPr>
              <a:t>next</a:t>
            </a:r>
            <a:r>
              <a:rPr lang="es-CO" sz="1100" dirty="0">
                <a:solidFill>
                  <a:srgbClr val="A52A2A"/>
                </a:solidFill>
                <a:latin typeface="Consolas" panose="020B0609020204030204" pitchFamily="49" charset="0"/>
              </a:rPr>
              <a:t> a:hover </a:t>
            </a:r>
            <a:r>
              <a:rPr lang="es-CO" sz="1100" dirty="0">
                <a:solidFill>
                  <a:srgbClr val="000000"/>
                </a:solidFill>
                <a:latin typeface="Consolas" panose="020B0609020204030204" pitchFamily="49" charset="0"/>
              </a:rPr>
              <a:t>{</a:t>
            </a:r>
            <a:r>
              <a:rPr lang="es-CO" sz="1100" dirty="0"/>
              <a:t/>
            </a:r>
            <a:br>
              <a:rPr lang="es-CO" sz="1100" dirty="0"/>
            </a:br>
            <a:r>
              <a:rPr lang="es-CO" sz="1100" dirty="0">
                <a:solidFill>
                  <a:srgbClr val="000000"/>
                </a:solidFill>
                <a:latin typeface="Consolas" panose="020B0609020204030204" pitchFamily="49" charset="0"/>
              </a:rPr>
              <a:t>    </a:t>
            </a:r>
            <a:r>
              <a:rPr lang="es-CO" sz="1100" dirty="0" err="1">
                <a:solidFill>
                  <a:srgbClr val="FF0000"/>
                </a:solidFill>
                <a:latin typeface="Consolas" panose="020B0609020204030204" pitchFamily="49" charset="0"/>
              </a:rPr>
              <a:t>background</a:t>
            </a:r>
            <a:r>
              <a:rPr lang="es-CO" sz="1100" dirty="0">
                <a:solidFill>
                  <a:srgbClr val="FF0000"/>
                </a:solidFill>
                <a:latin typeface="Consolas" panose="020B0609020204030204" pitchFamily="49" charset="0"/>
              </a:rPr>
              <a:t>:</a:t>
            </a:r>
            <a:r>
              <a:rPr lang="es-CO" sz="1100" dirty="0">
                <a:solidFill>
                  <a:srgbClr val="0000CD"/>
                </a:solidFill>
                <a:latin typeface="Consolas" panose="020B0609020204030204" pitchFamily="49" charset="0"/>
              </a:rPr>
              <a:t> </a:t>
            </a:r>
            <a:r>
              <a:rPr lang="es-CO" sz="1100" dirty="0" err="1">
                <a:solidFill>
                  <a:srgbClr val="0000CD"/>
                </a:solidFill>
                <a:latin typeface="Consolas" panose="020B0609020204030204" pitchFamily="49" charset="0"/>
              </a:rPr>
              <a:t>url</a:t>
            </a:r>
            <a:r>
              <a:rPr lang="es-CO" sz="1100" dirty="0">
                <a:solidFill>
                  <a:srgbClr val="0000CD"/>
                </a:solidFill>
                <a:latin typeface="Consolas" panose="020B0609020204030204" pitchFamily="49" charset="0"/>
              </a:rPr>
              <a:t>('img_navsprites_hover.gif') -91px -45px;</a:t>
            </a:r>
            <a:r>
              <a:rPr lang="es-CO" sz="1100" dirty="0"/>
              <a:t/>
            </a:r>
            <a:br>
              <a:rPr lang="es-CO" sz="1100" dirty="0"/>
            </a:br>
            <a:r>
              <a:rPr lang="es-CO" sz="1100" dirty="0">
                <a:solidFill>
                  <a:srgbClr val="000000"/>
                </a:solidFill>
                <a:latin typeface="Consolas" panose="020B0609020204030204" pitchFamily="49" charset="0"/>
              </a:rPr>
              <a:t>}</a:t>
            </a:r>
            <a:endParaRPr lang="en-GB" sz="1100" dirty="0"/>
          </a:p>
        </p:txBody>
      </p:sp>
    </p:spTree>
    <p:extLst>
      <p:ext uri="{BB962C8B-B14F-4D97-AF65-F5344CB8AC3E}">
        <p14:creationId xmlns:p14="http://schemas.microsoft.com/office/powerpoint/2010/main" xmlns="" val="379620732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906114" y="618365"/>
            <a:ext cx="2595647" cy="369332"/>
          </a:xfrm>
          <a:prstGeom prst="rect">
            <a:avLst/>
          </a:prstGeom>
        </p:spPr>
        <p:txBody>
          <a:bodyPr wrap="none">
            <a:spAutoFit/>
          </a:bodyPr>
          <a:lstStyle/>
          <a:p>
            <a:r>
              <a:rPr lang="es-CO" dirty="0">
                <a:solidFill>
                  <a:srgbClr val="333333"/>
                </a:solidFill>
                <a:latin typeface="Arial" panose="020B0604020202020204" pitchFamily="34" charset="0"/>
              </a:rPr>
              <a:t>CSS </a:t>
            </a:r>
            <a:r>
              <a:rPr lang="es-CO" dirty="0" err="1">
                <a:solidFill>
                  <a:srgbClr val="333333"/>
                </a:solidFill>
                <a:latin typeface="Arial" panose="020B0604020202020204" pitchFamily="34" charset="0"/>
              </a:rPr>
              <a:t>Attribute</a:t>
            </a:r>
            <a:r>
              <a:rPr lang="es-CO" dirty="0">
                <a:solidFill>
                  <a:srgbClr val="333333"/>
                </a:solidFill>
                <a:latin typeface="Arial" panose="020B0604020202020204" pitchFamily="34" charset="0"/>
              </a:rPr>
              <a:t> </a:t>
            </a:r>
            <a:r>
              <a:rPr lang="es-CO" dirty="0" err="1">
                <a:solidFill>
                  <a:srgbClr val="333333"/>
                </a:solidFill>
                <a:latin typeface="Arial" panose="020B0604020202020204" pitchFamily="34" charset="0"/>
              </a:rPr>
              <a:t>Selectors</a:t>
            </a:r>
            <a:endParaRPr lang="es-CO" b="0" i="0" dirty="0">
              <a:solidFill>
                <a:srgbClr val="333333"/>
              </a:solidFill>
              <a:effectLst/>
              <a:latin typeface="Arial" panose="020B0604020202020204" pitchFamily="34" charset="0"/>
            </a:endParaRPr>
          </a:p>
        </p:txBody>
      </p:sp>
      <p:sp>
        <p:nvSpPr>
          <p:cNvPr id="5" name="Rectángulo 4"/>
          <p:cNvSpPr/>
          <p:nvPr/>
        </p:nvSpPr>
        <p:spPr>
          <a:xfrm>
            <a:off x="703385" y="1079920"/>
            <a:ext cx="6096000" cy="738664"/>
          </a:xfrm>
          <a:prstGeom prst="rect">
            <a:avLst/>
          </a:prstGeom>
        </p:spPr>
        <p:txBody>
          <a:bodyPr>
            <a:spAutoFit/>
          </a:bodyPr>
          <a:lstStyle/>
          <a:p>
            <a:r>
              <a:rPr lang="es-CO" sz="1400" dirty="0">
                <a:solidFill>
                  <a:srgbClr val="A52A2A"/>
                </a:solidFill>
                <a:latin typeface="Consolas" panose="020B0609020204030204" pitchFamily="49" charset="0"/>
              </a:rPr>
              <a:t>a[target] </a:t>
            </a:r>
            <a:r>
              <a:rPr lang="es-CO" sz="1400" dirty="0">
                <a:solidFill>
                  <a:srgbClr val="000000"/>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background</a:t>
            </a:r>
            <a:r>
              <a:rPr lang="es-CO" sz="1400" dirty="0">
                <a:solidFill>
                  <a:srgbClr val="FF0000"/>
                </a:solidFill>
                <a:latin typeface="Consolas" panose="020B0609020204030204" pitchFamily="49" charset="0"/>
              </a:rPr>
              <a:t>-color:</a:t>
            </a:r>
            <a:r>
              <a:rPr lang="es-CO" sz="1400" dirty="0">
                <a:solidFill>
                  <a:srgbClr val="0000CD"/>
                </a:solidFill>
                <a:latin typeface="Consolas" panose="020B0609020204030204" pitchFamily="49" charset="0"/>
              </a:rPr>
              <a:t> </a:t>
            </a:r>
            <a:r>
              <a:rPr lang="es-CO" sz="1400" dirty="0" err="1">
                <a:solidFill>
                  <a:srgbClr val="0000CD"/>
                </a:solidFill>
                <a:latin typeface="Consolas" panose="020B0609020204030204" pitchFamily="49" charset="0"/>
              </a:rPr>
              <a:t>yellow</a:t>
            </a:r>
            <a:r>
              <a:rPr lang="es-CO" sz="1400" dirty="0">
                <a:solidFill>
                  <a:srgbClr val="0000CD"/>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a:t>
            </a:r>
            <a:endParaRPr lang="en-GB" sz="1400" dirty="0"/>
          </a:p>
        </p:txBody>
      </p:sp>
      <p:sp>
        <p:nvSpPr>
          <p:cNvPr id="6" name="Rectángulo 5"/>
          <p:cNvSpPr/>
          <p:nvPr/>
        </p:nvSpPr>
        <p:spPr>
          <a:xfrm>
            <a:off x="5779478" y="1218419"/>
            <a:ext cx="2719754" cy="738664"/>
          </a:xfrm>
          <a:prstGeom prst="rect">
            <a:avLst/>
          </a:prstGeom>
        </p:spPr>
        <p:txBody>
          <a:bodyPr wrap="square">
            <a:spAutoFit/>
          </a:bodyPr>
          <a:lstStyle/>
          <a:p>
            <a:r>
              <a:rPr lang="en-US" sz="1400" dirty="0">
                <a:solidFill>
                  <a:srgbClr val="333333"/>
                </a:solidFill>
                <a:latin typeface="Verdana" panose="020B0604030504040204" pitchFamily="34" charset="0"/>
              </a:rPr>
              <a:t>The following example selects all &lt;a&gt; elements with a target attribute:</a:t>
            </a:r>
            <a:endParaRPr lang="en-GB" sz="1400" dirty="0"/>
          </a:p>
        </p:txBody>
      </p:sp>
      <p:sp>
        <p:nvSpPr>
          <p:cNvPr id="7" name="Rectángulo 6"/>
          <p:cNvSpPr/>
          <p:nvPr/>
        </p:nvSpPr>
        <p:spPr>
          <a:xfrm>
            <a:off x="703385" y="1910807"/>
            <a:ext cx="6096000" cy="738664"/>
          </a:xfrm>
          <a:prstGeom prst="rect">
            <a:avLst/>
          </a:prstGeom>
        </p:spPr>
        <p:txBody>
          <a:bodyPr>
            <a:spAutoFit/>
          </a:bodyPr>
          <a:lstStyle/>
          <a:p>
            <a:r>
              <a:rPr lang="es-CO" sz="1400" dirty="0">
                <a:solidFill>
                  <a:srgbClr val="A52A2A"/>
                </a:solidFill>
                <a:latin typeface="Consolas" panose="020B0609020204030204" pitchFamily="49" charset="0"/>
              </a:rPr>
              <a:t>a[target="_</a:t>
            </a:r>
            <a:r>
              <a:rPr lang="es-CO" sz="1400" dirty="0" err="1">
                <a:solidFill>
                  <a:srgbClr val="A52A2A"/>
                </a:solidFill>
                <a:latin typeface="Consolas" panose="020B0609020204030204" pitchFamily="49" charset="0"/>
              </a:rPr>
              <a:t>blank</a:t>
            </a:r>
            <a:r>
              <a:rPr lang="es-CO" sz="1400" dirty="0">
                <a:solidFill>
                  <a:srgbClr val="A52A2A"/>
                </a:solidFill>
                <a:latin typeface="Consolas" panose="020B0609020204030204" pitchFamily="49" charset="0"/>
              </a:rPr>
              <a:t>"] </a:t>
            </a:r>
            <a:r>
              <a:rPr lang="es-CO" sz="1400" dirty="0">
                <a:solidFill>
                  <a:srgbClr val="000000"/>
                </a:solidFill>
                <a:latin typeface="Consolas" panose="020B0609020204030204" pitchFamily="49" charset="0"/>
              </a:rPr>
              <a:t>{ </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background</a:t>
            </a:r>
            <a:r>
              <a:rPr lang="es-CO" sz="1400" dirty="0">
                <a:solidFill>
                  <a:srgbClr val="FF0000"/>
                </a:solidFill>
                <a:latin typeface="Consolas" panose="020B0609020204030204" pitchFamily="49" charset="0"/>
              </a:rPr>
              <a:t>-color:</a:t>
            </a:r>
            <a:r>
              <a:rPr lang="es-CO" sz="1400" dirty="0">
                <a:solidFill>
                  <a:srgbClr val="0000CD"/>
                </a:solidFill>
                <a:latin typeface="Consolas" panose="020B0609020204030204" pitchFamily="49" charset="0"/>
              </a:rPr>
              <a:t> </a:t>
            </a:r>
            <a:r>
              <a:rPr lang="es-CO" sz="1400" dirty="0" err="1">
                <a:solidFill>
                  <a:srgbClr val="0000CD"/>
                </a:solidFill>
                <a:latin typeface="Consolas" panose="020B0609020204030204" pitchFamily="49" charset="0"/>
              </a:rPr>
              <a:t>yellow</a:t>
            </a:r>
            <a:r>
              <a:rPr lang="es-CO" sz="1400" dirty="0">
                <a:solidFill>
                  <a:srgbClr val="0000CD"/>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a:t>
            </a:r>
            <a:endParaRPr lang="en-GB" sz="1400" dirty="0"/>
          </a:p>
        </p:txBody>
      </p:sp>
      <p:sp>
        <p:nvSpPr>
          <p:cNvPr id="8" name="Rectángulo 7"/>
          <p:cNvSpPr/>
          <p:nvPr/>
        </p:nvSpPr>
        <p:spPr>
          <a:xfrm>
            <a:off x="5298349" y="2321114"/>
            <a:ext cx="4512774" cy="307777"/>
          </a:xfrm>
          <a:prstGeom prst="rect">
            <a:avLst/>
          </a:prstGeom>
        </p:spPr>
        <p:txBody>
          <a:bodyPr wrap="none">
            <a:spAutoFit/>
          </a:bodyPr>
          <a:lstStyle/>
          <a:p>
            <a:r>
              <a:rPr lang="en-US" sz="1400" dirty="0">
                <a:solidFill>
                  <a:srgbClr val="333333"/>
                </a:solidFill>
                <a:latin typeface="Verdana" panose="020B0604030504040204" pitchFamily="34" charset="0"/>
              </a:rPr>
              <a:t> &lt;a&gt; elements with a target="_blank" </a:t>
            </a:r>
            <a:r>
              <a:rPr lang="en-US" sz="1400" dirty="0" smtClean="0">
                <a:solidFill>
                  <a:srgbClr val="333333"/>
                </a:solidFill>
                <a:latin typeface="Verdana" panose="020B0604030504040204" pitchFamily="34" charset="0"/>
              </a:rPr>
              <a:t>attribute</a:t>
            </a:r>
            <a:endParaRPr lang="en-GB" sz="1400" dirty="0"/>
          </a:p>
        </p:txBody>
      </p:sp>
      <p:sp>
        <p:nvSpPr>
          <p:cNvPr id="9" name="Rectángulo 8"/>
          <p:cNvSpPr/>
          <p:nvPr/>
        </p:nvSpPr>
        <p:spPr>
          <a:xfrm>
            <a:off x="10044553" y="-4908"/>
            <a:ext cx="2147447" cy="2246769"/>
          </a:xfrm>
          <a:prstGeom prst="rect">
            <a:avLst/>
          </a:prstGeom>
        </p:spPr>
        <p:txBody>
          <a:bodyPr wrap="none">
            <a:spAutoFit/>
          </a:bodyPr>
          <a:lstStyle/>
          <a:p>
            <a:r>
              <a:rPr lang="es-CO" sz="1400" dirty="0">
                <a:solidFill>
                  <a:srgbClr val="333333"/>
                </a:solidFill>
                <a:latin typeface="Arial" panose="020B0604020202020204" pitchFamily="34" charset="0"/>
              </a:rPr>
              <a:t>CSS [</a:t>
            </a:r>
            <a:r>
              <a:rPr lang="es-CO" sz="1400" dirty="0" err="1">
                <a:solidFill>
                  <a:srgbClr val="333333"/>
                </a:solidFill>
                <a:latin typeface="Arial" panose="020B0604020202020204" pitchFamily="34" charset="0"/>
              </a:rPr>
              <a:t>attribute</a:t>
            </a:r>
            <a:r>
              <a:rPr lang="es-CO" sz="1400" dirty="0">
                <a:solidFill>
                  <a:srgbClr val="333333"/>
                </a:solidFill>
                <a:latin typeface="Arial" panose="020B0604020202020204" pitchFamily="34" charset="0"/>
              </a:rPr>
              <a:t>] </a:t>
            </a:r>
            <a:r>
              <a:rPr lang="es-CO" sz="1400" dirty="0" smtClean="0">
                <a:solidFill>
                  <a:srgbClr val="333333"/>
                </a:solidFill>
                <a:latin typeface="Arial" panose="020B0604020202020204" pitchFamily="34" charset="0"/>
              </a:rPr>
              <a:t>Selector</a:t>
            </a:r>
          </a:p>
          <a:p>
            <a:r>
              <a:rPr lang="es-CO" sz="1400" dirty="0"/>
              <a:t> [</a:t>
            </a:r>
            <a:r>
              <a:rPr lang="es-CO" sz="1400" dirty="0" err="1"/>
              <a:t>attribute</a:t>
            </a:r>
            <a:r>
              <a:rPr lang="es-CO" sz="1400" dirty="0"/>
              <a:t>=</a:t>
            </a:r>
            <a:r>
              <a:rPr lang="es-CO" sz="1400" dirty="0" err="1"/>
              <a:t>value</a:t>
            </a:r>
            <a:r>
              <a:rPr lang="es-CO" sz="1400" dirty="0"/>
              <a:t>] Selector</a:t>
            </a:r>
          </a:p>
          <a:p>
            <a:r>
              <a:rPr lang="es-CO" sz="1400" dirty="0"/>
              <a:t>[</a:t>
            </a:r>
            <a:r>
              <a:rPr lang="es-CO" sz="1400" dirty="0" err="1"/>
              <a:t>attribute</a:t>
            </a:r>
            <a:r>
              <a:rPr lang="es-CO" sz="1400" dirty="0"/>
              <a:t>~=</a:t>
            </a:r>
            <a:r>
              <a:rPr lang="es-CO" sz="1400" dirty="0" err="1"/>
              <a:t>value</a:t>
            </a:r>
            <a:r>
              <a:rPr lang="es-CO" sz="1400" dirty="0"/>
              <a:t>] Selector</a:t>
            </a:r>
          </a:p>
          <a:p>
            <a:r>
              <a:rPr lang="es-CO" sz="1400" dirty="0"/>
              <a:t>[</a:t>
            </a:r>
            <a:r>
              <a:rPr lang="es-CO" sz="1400" dirty="0" err="1"/>
              <a:t>attribute</a:t>
            </a:r>
            <a:r>
              <a:rPr lang="es-CO" sz="1400" dirty="0"/>
              <a:t>|=</a:t>
            </a:r>
            <a:r>
              <a:rPr lang="es-CO" sz="1400" dirty="0" err="1"/>
              <a:t>value</a:t>
            </a:r>
            <a:r>
              <a:rPr lang="es-CO" sz="1400" dirty="0"/>
              <a:t>] Selector</a:t>
            </a:r>
          </a:p>
          <a:p>
            <a:r>
              <a:rPr lang="es-CO" sz="1400" dirty="0"/>
              <a:t>[</a:t>
            </a:r>
            <a:r>
              <a:rPr lang="es-CO" sz="1400" dirty="0" err="1"/>
              <a:t>attribute</a:t>
            </a:r>
            <a:r>
              <a:rPr lang="es-CO" sz="1400" dirty="0"/>
              <a:t>^=</a:t>
            </a:r>
            <a:r>
              <a:rPr lang="es-CO" sz="1400" dirty="0" err="1"/>
              <a:t>value</a:t>
            </a:r>
            <a:r>
              <a:rPr lang="es-CO" sz="1400" dirty="0"/>
              <a:t>] Selector</a:t>
            </a:r>
          </a:p>
          <a:p>
            <a:r>
              <a:rPr lang="es-CO" sz="1400" dirty="0"/>
              <a:t>[</a:t>
            </a:r>
            <a:r>
              <a:rPr lang="es-CO" sz="1400" dirty="0" err="1"/>
              <a:t>attribute</a:t>
            </a:r>
            <a:r>
              <a:rPr lang="es-CO" sz="1400" dirty="0"/>
              <a:t>$=</a:t>
            </a:r>
            <a:r>
              <a:rPr lang="es-CO" sz="1400" dirty="0" err="1"/>
              <a:t>value</a:t>
            </a:r>
            <a:r>
              <a:rPr lang="es-CO" sz="1400" dirty="0"/>
              <a:t>] Selector</a:t>
            </a:r>
          </a:p>
          <a:p>
            <a:r>
              <a:rPr lang="es-CO" sz="1400" dirty="0"/>
              <a:t>[</a:t>
            </a:r>
            <a:r>
              <a:rPr lang="es-CO" sz="1400" dirty="0" err="1"/>
              <a:t>attribute</a:t>
            </a:r>
            <a:r>
              <a:rPr lang="es-CO" sz="1400" dirty="0"/>
              <a:t>*=</a:t>
            </a:r>
            <a:r>
              <a:rPr lang="es-CO" sz="1400" dirty="0" err="1"/>
              <a:t>value</a:t>
            </a:r>
            <a:r>
              <a:rPr lang="es-CO" sz="1400" dirty="0"/>
              <a:t>] </a:t>
            </a:r>
            <a:r>
              <a:rPr lang="es-CO" sz="1400" dirty="0" smtClean="0"/>
              <a:t>Selector</a:t>
            </a:r>
          </a:p>
          <a:p>
            <a:endParaRPr lang="es-CO" sz="1400" dirty="0"/>
          </a:p>
          <a:p>
            <a:r>
              <a:rPr lang="es-CO" sz="1400" dirty="0" err="1" smtClean="0"/>
              <a:t>Good</a:t>
            </a:r>
            <a:r>
              <a:rPr lang="es-CO" sz="1400" dirty="0" smtClean="0"/>
              <a:t> </a:t>
            </a:r>
            <a:r>
              <a:rPr lang="es-CO" sz="1400" dirty="0" err="1" smtClean="0"/>
              <a:t>for</a:t>
            </a:r>
            <a:r>
              <a:rPr lang="es-CO" sz="1400" dirty="0" smtClean="0"/>
              <a:t> </a:t>
            </a:r>
            <a:r>
              <a:rPr lang="es-CO" sz="1400" dirty="0" err="1" smtClean="0"/>
              <a:t>styling</a:t>
            </a:r>
            <a:r>
              <a:rPr lang="es-CO" sz="1400" dirty="0" smtClean="0"/>
              <a:t> </a:t>
            </a:r>
            <a:r>
              <a:rPr lang="es-CO" sz="1400" dirty="0" err="1" smtClean="0"/>
              <a:t>forms</a:t>
            </a:r>
            <a:endParaRPr lang="es-CO" sz="1400" dirty="0"/>
          </a:p>
          <a:p>
            <a:endParaRPr lang="es-CO" sz="1400" b="0" i="0" dirty="0">
              <a:solidFill>
                <a:srgbClr val="333333"/>
              </a:solidFill>
              <a:effectLst/>
              <a:latin typeface="Arial" panose="020B0604020202020204" pitchFamily="34" charset="0"/>
            </a:endParaRPr>
          </a:p>
        </p:txBody>
      </p:sp>
      <p:sp>
        <p:nvSpPr>
          <p:cNvPr id="10" name="Rectángulo 9"/>
          <p:cNvSpPr/>
          <p:nvPr/>
        </p:nvSpPr>
        <p:spPr>
          <a:xfrm>
            <a:off x="5111262" y="3169492"/>
            <a:ext cx="6096000" cy="523220"/>
          </a:xfrm>
          <a:prstGeom prst="rect">
            <a:avLst/>
          </a:prstGeom>
        </p:spPr>
        <p:txBody>
          <a:bodyPr>
            <a:spAutoFit/>
          </a:bodyPr>
          <a:lstStyle/>
          <a:p>
            <a:r>
              <a:rPr lang="en-US" sz="1400" dirty="0">
                <a:solidFill>
                  <a:srgbClr val="333333"/>
                </a:solidFill>
                <a:latin typeface="Verdana" panose="020B0604030504040204" pitchFamily="34" charset="0"/>
              </a:rPr>
              <a:t>selects all elements with a title attribute that contains a space-separated list of words, one of which is "flower"</a:t>
            </a:r>
            <a:endParaRPr lang="en-GB" sz="1400" dirty="0"/>
          </a:p>
        </p:txBody>
      </p:sp>
      <p:sp>
        <p:nvSpPr>
          <p:cNvPr id="11" name="Rectángulo 10"/>
          <p:cNvSpPr/>
          <p:nvPr/>
        </p:nvSpPr>
        <p:spPr>
          <a:xfrm>
            <a:off x="703385" y="2883024"/>
            <a:ext cx="6096000" cy="738664"/>
          </a:xfrm>
          <a:prstGeom prst="rect">
            <a:avLst/>
          </a:prstGeom>
        </p:spPr>
        <p:txBody>
          <a:bodyPr>
            <a:spAutoFit/>
          </a:bodyPr>
          <a:lstStyle/>
          <a:p>
            <a:r>
              <a:rPr lang="en-US" sz="1400" dirty="0">
                <a:solidFill>
                  <a:srgbClr val="A52A2A"/>
                </a:solidFill>
                <a:latin typeface="Consolas" panose="020B0609020204030204" pitchFamily="49" charset="0"/>
              </a:rPr>
              <a:t>[title~="flower"] </a:t>
            </a:r>
            <a:r>
              <a:rPr lang="en-US" sz="1400" dirty="0">
                <a:solidFill>
                  <a:srgbClr val="000000"/>
                </a:solidFill>
                <a:latin typeface="Consolas" panose="020B0609020204030204" pitchFamily="49" charset="0"/>
              </a:rPr>
              <a:t>{</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border:</a:t>
            </a:r>
            <a:r>
              <a:rPr lang="en-US" sz="1400" dirty="0">
                <a:solidFill>
                  <a:srgbClr val="0000CD"/>
                </a:solidFill>
                <a:latin typeface="Consolas" panose="020B0609020204030204" pitchFamily="49" charset="0"/>
              </a:rPr>
              <a:t> 5px solid yellow;</a:t>
            </a:r>
            <a:r>
              <a:rPr lang="en-US" sz="1400" dirty="0"/>
              <a:t/>
            </a:r>
            <a:br>
              <a:rPr lang="en-US" sz="1400" dirty="0"/>
            </a:br>
            <a:r>
              <a:rPr lang="en-US" sz="1400" dirty="0">
                <a:solidFill>
                  <a:srgbClr val="000000"/>
                </a:solidFill>
                <a:latin typeface="Consolas" panose="020B0609020204030204" pitchFamily="49" charset="0"/>
              </a:rPr>
              <a:t>}</a:t>
            </a:r>
            <a:endParaRPr lang="en-GB" sz="1400" dirty="0"/>
          </a:p>
        </p:txBody>
      </p:sp>
      <p:sp>
        <p:nvSpPr>
          <p:cNvPr id="12" name="Rectángulo 11"/>
          <p:cNvSpPr/>
          <p:nvPr/>
        </p:nvSpPr>
        <p:spPr>
          <a:xfrm>
            <a:off x="703385" y="3662825"/>
            <a:ext cx="6096000" cy="738664"/>
          </a:xfrm>
          <a:prstGeom prst="rect">
            <a:avLst/>
          </a:prstGeom>
        </p:spPr>
        <p:txBody>
          <a:bodyPr>
            <a:spAutoFit/>
          </a:bodyPr>
          <a:lstStyle/>
          <a:p>
            <a:r>
              <a:rPr lang="es-CO" sz="1400" dirty="0">
                <a:solidFill>
                  <a:srgbClr val="A52A2A"/>
                </a:solidFill>
                <a:latin typeface="Consolas" panose="020B0609020204030204" pitchFamily="49" charset="0"/>
              </a:rPr>
              <a:t>[</a:t>
            </a:r>
            <a:r>
              <a:rPr lang="es-CO" sz="1400" dirty="0" err="1">
                <a:solidFill>
                  <a:srgbClr val="A52A2A"/>
                </a:solidFill>
                <a:latin typeface="Consolas" panose="020B0609020204030204" pitchFamily="49" charset="0"/>
              </a:rPr>
              <a:t>class</a:t>
            </a:r>
            <a:r>
              <a:rPr lang="es-CO" sz="1400" dirty="0">
                <a:solidFill>
                  <a:srgbClr val="A52A2A"/>
                </a:solidFill>
                <a:latin typeface="Consolas" panose="020B0609020204030204" pitchFamily="49" charset="0"/>
              </a:rPr>
              <a:t>|="top"] </a:t>
            </a:r>
            <a:r>
              <a:rPr lang="es-CO" sz="1400" dirty="0">
                <a:solidFill>
                  <a:srgbClr val="000000"/>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background</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a:t>
            </a:r>
            <a:r>
              <a:rPr lang="es-CO" sz="1400" dirty="0" err="1">
                <a:solidFill>
                  <a:srgbClr val="0000CD"/>
                </a:solidFill>
                <a:latin typeface="Consolas" panose="020B0609020204030204" pitchFamily="49" charset="0"/>
              </a:rPr>
              <a:t>yellow</a:t>
            </a:r>
            <a:r>
              <a:rPr lang="es-CO" sz="1400" dirty="0">
                <a:solidFill>
                  <a:srgbClr val="0000CD"/>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a:t>
            </a:r>
            <a:endParaRPr lang="en-GB" sz="1400" dirty="0"/>
          </a:p>
        </p:txBody>
      </p:sp>
      <p:sp>
        <p:nvSpPr>
          <p:cNvPr id="13" name="Rectángulo 12"/>
          <p:cNvSpPr/>
          <p:nvPr/>
        </p:nvSpPr>
        <p:spPr>
          <a:xfrm>
            <a:off x="5111262" y="4233313"/>
            <a:ext cx="6096000" cy="738664"/>
          </a:xfrm>
          <a:prstGeom prst="rect">
            <a:avLst/>
          </a:prstGeom>
        </p:spPr>
        <p:txBody>
          <a:bodyPr>
            <a:spAutoFit/>
          </a:bodyPr>
          <a:lstStyle/>
          <a:p>
            <a:r>
              <a:rPr lang="en-US" sz="1400" dirty="0">
                <a:solidFill>
                  <a:srgbClr val="333333"/>
                </a:solidFill>
                <a:latin typeface="Verdana" panose="020B0604030504040204" pitchFamily="34" charset="0"/>
              </a:rPr>
              <a:t>either alone, like class="top", or followed by a hyphen( - ), like class="top-text"! </a:t>
            </a:r>
            <a:r>
              <a:rPr lang="en-US" sz="1400" dirty="0" smtClean="0">
                <a:solidFill>
                  <a:srgbClr val="333333"/>
                </a:solidFill>
                <a:latin typeface="Verdana" panose="020B0604030504040204" pitchFamily="34" charset="0"/>
              </a:rPr>
              <a:t> </a:t>
            </a:r>
            <a:r>
              <a:rPr lang="en-US" sz="1400" dirty="0">
                <a:solidFill>
                  <a:srgbClr val="333333"/>
                </a:solidFill>
                <a:latin typeface="Verdana" panose="020B0604030504040204" pitchFamily="34" charset="0"/>
              </a:rPr>
              <a:t> </a:t>
            </a:r>
            <a:r>
              <a:rPr lang="en-US" sz="1400" dirty="0" smtClean="0">
                <a:solidFill>
                  <a:srgbClr val="333333"/>
                </a:solidFill>
                <a:latin typeface="Verdana" panose="020B0604030504040204" pitchFamily="34" charset="0"/>
              </a:rPr>
              <a:t>--- if ^ then can be just starting with top like </a:t>
            </a:r>
            <a:r>
              <a:rPr lang="en-US" sz="1400" dirty="0" err="1" smtClean="0">
                <a:solidFill>
                  <a:srgbClr val="333333"/>
                </a:solidFill>
                <a:latin typeface="Verdana" panose="020B0604030504040204" pitchFamily="34" charset="0"/>
              </a:rPr>
              <a:t>topsomething</a:t>
            </a:r>
            <a:endParaRPr lang="en-GB" sz="1400" dirty="0"/>
          </a:p>
        </p:txBody>
      </p:sp>
      <p:sp>
        <p:nvSpPr>
          <p:cNvPr id="14" name="Rectángulo 13"/>
          <p:cNvSpPr/>
          <p:nvPr/>
        </p:nvSpPr>
        <p:spPr>
          <a:xfrm>
            <a:off x="703385" y="4442626"/>
            <a:ext cx="6096000" cy="738664"/>
          </a:xfrm>
          <a:prstGeom prst="rect">
            <a:avLst/>
          </a:prstGeom>
        </p:spPr>
        <p:txBody>
          <a:bodyPr>
            <a:spAutoFit/>
          </a:bodyPr>
          <a:lstStyle/>
          <a:p>
            <a:r>
              <a:rPr lang="es-CO" sz="1400" dirty="0">
                <a:solidFill>
                  <a:srgbClr val="A52A2A"/>
                </a:solidFill>
                <a:latin typeface="Consolas" panose="020B0609020204030204" pitchFamily="49" charset="0"/>
              </a:rPr>
              <a:t>[</a:t>
            </a:r>
            <a:r>
              <a:rPr lang="es-CO" sz="1400" dirty="0" err="1">
                <a:solidFill>
                  <a:srgbClr val="A52A2A"/>
                </a:solidFill>
                <a:latin typeface="Consolas" panose="020B0609020204030204" pitchFamily="49" charset="0"/>
              </a:rPr>
              <a:t>class</a:t>
            </a:r>
            <a:r>
              <a:rPr lang="es-CO" sz="1400" dirty="0">
                <a:solidFill>
                  <a:srgbClr val="A52A2A"/>
                </a:solidFill>
                <a:latin typeface="Consolas" panose="020B0609020204030204" pitchFamily="49" charset="0"/>
              </a:rPr>
              <a:t>^="top"] </a:t>
            </a:r>
            <a:r>
              <a:rPr lang="es-CO" sz="1400" dirty="0">
                <a:solidFill>
                  <a:srgbClr val="000000"/>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background</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a:t>
            </a:r>
            <a:r>
              <a:rPr lang="es-CO" sz="1400" dirty="0" err="1">
                <a:solidFill>
                  <a:srgbClr val="0000CD"/>
                </a:solidFill>
                <a:latin typeface="Consolas" panose="020B0609020204030204" pitchFamily="49" charset="0"/>
              </a:rPr>
              <a:t>yellow</a:t>
            </a:r>
            <a:r>
              <a:rPr lang="es-CO" sz="1400" dirty="0">
                <a:solidFill>
                  <a:srgbClr val="0000CD"/>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a:t>
            </a:r>
            <a:endParaRPr lang="en-GB" sz="1400" dirty="0"/>
          </a:p>
        </p:txBody>
      </p:sp>
      <p:sp>
        <p:nvSpPr>
          <p:cNvPr id="15" name="Rectángulo 14"/>
          <p:cNvSpPr/>
          <p:nvPr/>
        </p:nvSpPr>
        <p:spPr>
          <a:xfrm>
            <a:off x="703385" y="5222427"/>
            <a:ext cx="6096000" cy="738664"/>
          </a:xfrm>
          <a:prstGeom prst="rect">
            <a:avLst/>
          </a:prstGeom>
        </p:spPr>
        <p:txBody>
          <a:bodyPr>
            <a:spAutoFit/>
          </a:bodyPr>
          <a:lstStyle/>
          <a:p>
            <a:r>
              <a:rPr lang="es-CO" sz="1400" dirty="0">
                <a:solidFill>
                  <a:srgbClr val="A52A2A"/>
                </a:solidFill>
                <a:latin typeface="Consolas" panose="020B0609020204030204" pitchFamily="49" charset="0"/>
              </a:rPr>
              <a:t>[</a:t>
            </a:r>
            <a:r>
              <a:rPr lang="es-CO" sz="1400" dirty="0" err="1">
                <a:solidFill>
                  <a:srgbClr val="A52A2A"/>
                </a:solidFill>
                <a:latin typeface="Consolas" panose="020B0609020204030204" pitchFamily="49" charset="0"/>
              </a:rPr>
              <a:t>class</a:t>
            </a:r>
            <a:r>
              <a:rPr lang="es-CO" sz="1400" dirty="0">
                <a:solidFill>
                  <a:srgbClr val="A52A2A"/>
                </a:solidFill>
                <a:latin typeface="Consolas" panose="020B0609020204030204" pitchFamily="49" charset="0"/>
              </a:rPr>
              <a:t>$="test"] </a:t>
            </a:r>
            <a:r>
              <a:rPr lang="es-CO" sz="1400" dirty="0">
                <a:solidFill>
                  <a:srgbClr val="000000"/>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background</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a:t>
            </a:r>
            <a:r>
              <a:rPr lang="es-CO" sz="1400" dirty="0" err="1">
                <a:solidFill>
                  <a:srgbClr val="0000CD"/>
                </a:solidFill>
                <a:latin typeface="Consolas" panose="020B0609020204030204" pitchFamily="49" charset="0"/>
              </a:rPr>
              <a:t>yellow</a:t>
            </a:r>
            <a:r>
              <a:rPr lang="es-CO" sz="1400" dirty="0">
                <a:solidFill>
                  <a:srgbClr val="0000CD"/>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a:t>
            </a:r>
            <a:endParaRPr lang="en-GB" sz="1400" dirty="0"/>
          </a:p>
        </p:txBody>
      </p:sp>
      <p:sp>
        <p:nvSpPr>
          <p:cNvPr id="16" name="Rectángulo 15"/>
          <p:cNvSpPr/>
          <p:nvPr/>
        </p:nvSpPr>
        <p:spPr>
          <a:xfrm>
            <a:off x="703385" y="6008251"/>
            <a:ext cx="6096000" cy="1169551"/>
          </a:xfrm>
          <a:prstGeom prst="rect">
            <a:avLst/>
          </a:prstGeom>
        </p:spPr>
        <p:txBody>
          <a:bodyPr>
            <a:spAutoFit/>
          </a:bodyPr>
          <a:lstStyle/>
          <a:p>
            <a:r>
              <a:rPr lang="es-CO" sz="1400" dirty="0">
                <a:solidFill>
                  <a:srgbClr val="A52A2A"/>
                </a:solidFill>
                <a:latin typeface="Consolas" panose="020B0609020204030204" pitchFamily="49" charset="0"/>
              </a:rPr>
              <a:t>[</a:t>
            </a:r>
            <a:r>
              <a:rPr lang="es-CO" sz="1400" dirty="0" err="1">
                <a:solidFill>
                  <a:srgbClr val="A52A2A"/>
                </a:solidFill>
                <a:latin typeface="Consolas" panose="020B0609020204030204" pitchFamily="49" charset="0"/>
              </a:rPr>
              <a:t>class</a:t>
            </a:r>
            <a:r>
              <a:rPr lang="es-CO" sz="1400" dirty="0">
                <a:solidFill>
                  <a:srgbClr val="A52A2A"/>
                </a:solidFill>
                <a:latin typeface="Consolas" panose="020B0609020204030204" pitchFamily="49" charset="0"/>
              </a:rPr>
              <a:t>*="te"] </a:t>
            </a:r>
            <a:r>
              <a:rPr lang="es-CO" sz="1400" dirty="0">
                <a:solidFill>
                  <a:srgbClr val="000000"/>
                </a:solidFill>
                <a:latin typeface="Consolas" panose="020B0609020204030204" pitchFamily="49" charset="0"/>
              </a:rPr>
              <a:t>{</a:t>
            </a:r>
            <a:br>
              <a:rPr lang="es-CO" sz="1400" dirty="0">
                <a:solidFill>
                  <a:srgbClr val="000000"/>
                </a:solidFill>
                <a:latin typeface="Consolas" panose="020B0609020204030204" pitchFamily="49" charset="0"/>
              </a:rPr>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background</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a:t>
            </a:r>
            <a:r>
              <a:rPr lang="es-CO" sz="1400" dirty="0" err="1">
                <a:solidFill>
                  <a:srgbClr val="0000CD"/>
                </a:solidFill>
                <a:latin typeface="Consolas" panose="020B0609020204030204" pitchFamily="49" charset="0"/>
              </a:rPr>
              <a:t>yellow</a:t>
            </a:r>
            <a:r>
              <a:rPr lang="es-CO" sz="1400" dirty="0">
                <a:solidFill>
                  <a:srgbClr val="0000CD"/>
                </a:solidFill>
                <a:latin typeface="Consolas" panose="020B0609020204030204" pitchFamily="49" charset="0"/>
              </a:rPr>
              <a:t>;</a:t>
            </a:r>
            <a:r>
              <a:rPr lang="es-CO" sz="1400" dirty="0">
                <a:solidFill>
                  <a:srgbClr val="000000"/>
                </a:solidFill>
                <a:latin typeface="Consolas" panose="020B0609020204030204" pitchFamily="49" charset="0"/>
              </a:rPr>
              <a:t/>
            </a:r>
            <a:br>
              <a:rPr lang="es-CO" sz="1400" dirty="0">
                <a:solidFill>
                  <a:srgbClr val="000000"/>
                </a:solidFill>
                <a:latin typeface="Consolas" panose="020B0609020204030204" pitchFamily="49" charset="0"/>
              </a:rPr>
            </a:br>
            <a:r>
              <a:rPr lang="es-CO" sz="1400" dirty="0">
                <a:solidFill>
                  <a:srgbClr val="000000"/>
                </a:solidFill>
                <a:latin typeface="Consolas" panose="020B0609020204030204" pitchFamily="49" charset="0"/>
              </a:rPr>
              <a:t>}</a:t>
            </a:r>
          </a:p>
          <a:p>
            <a:r>
              <a:rPr lang="es-CO" sz="1400" dirty="0"/>
              <a:t/>
            </a:r>
            <a:br>
              <a:rPr lang="es-CO" sz="1400" dirty="0"/>
            </a:br>
            <a:endParaRPr lang="en-GB" sz="1400" dirty="0"/>
          </a:p>
        </p:txBody>
      </p:sp>
      <p:sp>
        <p:nvSpPr>
          <p:cNvPr id="17" name="Rectángulo 16"/>
          <p:cNvSpPr/>
          <p:nvPr/>
        </p:nvSpPr>
        <p:spPr>
          <a:xfrm>
            <a:off x="5110780" y="5166948"/>
            <a:ext cx="6096000" cy="307777"/>
          </a:xfrm>
          <a:prstGeom prst="rect">
            <a:avLst/>
          </a:prstGeom>
        </p:spPr>
        <p:txBody>
          <a:bodyPr>
            <a:spAutoFit/>
          </a:bodyPr>
          <a:lstStyle/>
          <a:p>
            <a:r>
              <a:rPr lang="en-US" sz="1400" dirty="0">
                <a:solidFill>
                  <a:srgbClr val="333333"/>
                </a:solidFill>
                <a:latin typeface="Verdana" panose="020B0604030504040204" pitchFamily="34" charset="0"/>
              </a:rPr>
              <a:t>all elements with a class attribute value that ends with "test"</a:t>
            </a:r>
            <a:endParaRPr lang="en-GB" sz="1400" dirty="0"/>
          </a:p>
        </p:txBody>
      </p:sp>
      <p:sp>
        <p:nvSpPr>
          <p:cNvPr id="18" name="Rectángulo 17"/>
          <p:cNvSpPr/>
          <p:nvPr/>
        </p:nvSpPr>
        <p:spPr>
          <a:xfrm>
            <a:off x="5110780" y="5964333"/>
            <a:ext cx="6096000" cy="307777"/>
          </a:xfrm>
          <a:prstGeom prst="rect">
            <a:avLst/>
          </a:prstGeom>
        </p:spPr>
        <p:txBody>
          <a:bodyPr>
            <a:spAutoFit/>
          </a:bodyPr>
          <a:lstStyle/>
          <a:p>
            <a:r>
              <a:rPr lang="en-US" sz="1400" dirty="0">
                <a:solidFill>
                  <a:srgbClr val="333333"/>
                </a:solidFill>
                <a:latin typeface="Verdana" panose="020B0604030504040204" pitchFamily="34" charset="0"/>
              </a:rPr>
              <a:t>selects all elements with a class attribute value that contains "</a:t>
            </a:r>
            <a:r>
              <a:rPr lang="en-US" sz="1400" dirty="0" err="1">
                <a:solidFill>
                  <a:srgbClr val="333333"/>
                </a:solidFill>
                <a:latin typeface="Verdana" panose="020B0604030504040204" pitchFamily="34" charset="0"/>
              </a:rPr>
              <a:t>te</a:t>
            </a:r>
            <a:r>
              <a:rPr lang="en-US" sz="1400" dirty="0">
                <a:solidFill>
                  <a:srgbClr val="333333"/>
                </a:solidFill>
                <a:latin typeface="Verdana" panose="020B0604030504040204" pitchFamily="34" charset="0"/>
              </a:rPr>
              <a:t>"</a:t>
            </a:r>
            <a:endParaRPr lang="en-GB" sz="1400" dirty="0"/>
          </a:p>
        </p:txBody>
      </p:sp>
    </p:spTree>
    <p:extLst>
      <p:ext uri="{BB962C8B-B14F-4D97-AF65-F5344CB8AC3E}">
        <p14:creationId xmlns:p14="http://schemas.microsoft.com/office/powerpoint/2010/main" xmlns="" val="129584516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Css3 – cool and new</a:t>
            </a:r>
            <a:endParaRPr lang="en-GB" dirty="0"/>
          </a:p>
        </p:txBody>
      </p:sp>
      <p:pic>
        <p:nvPicPr>
          <p:cNvPr id="4" name="Imagen 3"/>
          <p:cNvPicPr>
            <a:picLocks noChangeAspect="1"/>
          </p:cNvPicPr>
          <p:nvPr/>
        </p:nvPicPr>
        <p:blipFill>
          <a:blip r:embed="rId2" cstate="print"/>
          <a:stretch>
            <a:fillRect/>
          </a:stretch>
        </p:blipFill>
        <p:spPr>
          <a:xfrm>
            <a:off x="647019" y="1690688"/>
            <a:ext cx="2124075" cy="1428750"/>
          </a:xfrm>
          <a:prstGeom prst="rect">
            <a:avLst/>
          </a:prstGeom>
        </p:spPr>
      </p:pic>
      <p:pic>
        <p:nvPicPr>
          <p:cNvPr id="5" name="Imagen 4"/>
          <p:cNvPicPr>
            <a:picLocks noChangeAspect="1"/>
          </p:cNvPicPr>
          <p:nvPr/>
        </p:nvPicPr>
        <p:blipFill>
          <a:blip r:embed="rId3" cstate="print"/>
          <a:stretch>
            <a:fillRect/>
          </a:stretch>
        </p:blipFill>
        <p:spPr>
          <a:xfrm>
            <a:off x="3962400" y="1690688"/>
            <a:ext cx="1952625" cy="1485900"/>
          </a:xfrm>
          <a:prstGeom prst="rect">
            <a:avLst/>
          </a:prstGeom>
        </p:spPr>
      </p:pic>
      <p:pic>
        <p:nvPicPr>
          <p:cNvPr id="6" name="Imagen 5"/>
          <p:cNvPicPr>
            <a:picLocks noChangeAspect="1"/>
          </p:cNvPicPr>
          <p:nvPr/>
        </p:nvPicPr>
        <p:blipFill>
          <a:blip r:embed="rId4" cstate="print"/>
          <a:stretch>
            <a:fillRect/>
          </a:stretch>
        </p:blipFill>
        <p:spPr>
          <a:xfrm>
            <a:off x="6685189" y="1745108"/>
            <a:ext cx="1971675" cy="1428750"/>
          </a:xfrm>
          <a:prstGeom prst="rect">
            <a:avLst/>
          </a:prstGeom>
        </p:spPr>
      </p:pic>
      <p:cxnSp>
        <p:nvCxnSpPr>
          <p:cNvPr id="8" name="Conector recto de flecha 7"/>
          <p:cNvCxnSpPr/>
          <p:nvPr/>
        </p:nvCxnSpPr>
        <p:spPr>
          <a:xfrm>
            <a:off x="1709056" y="3396343"/>
            <a:ext cx="0" cy="359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uadroTexto 8"/>
          <p:cNvSpPr txBox="1"/>
          <p:nvPr/>
        </p:nvSpPr>
        <p:spPr>
          <a:xfrm>
            <a:off x="990600" y="3918857"/>
            <a:ext cx="1426029" cy="369332"/>
          </a:xfrm>
          <a:prstGeom prst="rect">
            <a:avLst/>
          </a:prstGeom>
          <a:noFill/>
        </p:spPr>
        <p:txBody>
          <a:bodyPr wrap="square" rtlCol="0">
            <a:spAutoFit/>
          </a:bodyPr>
          <a:lstStyle/>
          <a:p>
            <a:r>
              <a:rPr lang="en-GB" dirty="0" smtClean="0"/>
              <a:t>Background</a:t>
            </a:r>
            <a:endParaRPr lang="en-GB" dirty="0"/>
          </a:p>
        </p:txBody>
      </p:sp>
      <p:sp>
        <p:nvSpPr>
          <p:cNvPr id="10" name="CuadroTexto 9"/>
          <p:cNvSpPr txBox="1"/>
          <p:nvPr/>
        </p:nvSpPr>
        <p:spPr>
          <a:xfrm>
            <a:off x="4084864" y="3918857"/>
            <a:ext cx="1426029" cy="369332"/>
          </a:xfrm>
          <a:prstGeom prst="rect">
            <a:avLst/>
          </a:prstGeom>
          <a:noFill/>
        </p:spPr>
        <p:txBody>
          <a:bodyPr wrap="square" rtlCol="0">
            <a:spAutoFit/>
          </a:bodyPr>
          <a:lstStyle/>
          <a:p>
            <a:r>
              <a:rPr lang="en-GB" dirty="0" smtClean="0"/>
              <a:t>Border</a:t>
            </a:r>
            <a:endParaRPr lang="en-GB" dirty="0"/>
          </a:p>
        </p:txBody>
      </p:sp>
      <p:cxnSp>
        <p:nvCxnSpPr>
          <p:cNvPr id="11" name="Conector recto de flecha 10"/>
          <p:cNvCxnSpPr/>
          <p:nvPr/>
        </p:nvCxnSpPr>
        <p:spPr>
          <a:xfrm>
            <a:off x="4720997" y="3396343"/>
            <a:ext cx="0" cy="359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CuadroTexto 11"/>
          <p:cNvSpPr txBox="1"/>
          <p:nvPr/>
        </p:nvSpPr>
        <p:spPr>
          <a:xfrm>
            <a:off x="7095445" y="3944702"/>
            <a:ext cx="1426029" cy="646331"/>
          </a:xfrm>
          <a:prstGeom prst="rect">
            <a:avLst/>
          </a:prstGeom>
          <a:noFill/>
        </p:spPr>
        <p:txBody>
          <a:bodyPr wrap="square" rtlCol="0">
            <a:spAutoFit/>
          </a:bodyPr>
          <a:lstStyle/>
          <a:p>
            <a:r>
              <a:rPr lang="en-GB" dirty="0" smtClean="0"/>
              <a:t>Background image</a:t>
            </a:r>
            <a:endParaRPr lang="en-GB" dirty="0"/>
          </a:p>
        </p:txBody>
      </p:sp>
      <p:cxnSp>
        <p:nvCxnSpPr>
          <p:cNvPr id="13" name="Conector recto de flecha 12"/>
          <p:cNvCxnSpPr/>
          <p:nvPr/>
        </p:nvCxnSpPr>
        <p:spPr>
          <a:xfrm>
            <a:off x="7731578" y="3422188"/>
            <a:ext cx="0" cy="359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ángulo 13"/>
          <p:cNvSpPr/>
          <p:nvPr/>
        </p:nvSpPr>
        <p:spPr>
          <a:xfrm>
            <a:off x="321809" y="4728474"/>
            <a:ext cx="2715305" cy="1815882"/>
          </a:xfrm>
          <a:prstGeom prst="rect">
            <a:avLst/>
          </a:prstGeom>
        </p:spPr>
        <p:txBody>
          <a:bodyPr wrap="square">
            <a:spAutoFit/>
          </a:bodyPr>
          <a:lstStyle/>
          <a:p>
            <a:r>
              <a:rPr lang="es-CO" sz="1400" dirty="0">
                <a:solidFill>
                  <a:srgbClr val="A52A2A"/>
                </a:solidFill>
                <a:latin typeface="Consolas" panose="020B0609020204030204" pitchFamily="49" charset="0"/>
              </a:rPr>
              <a:t>#rcorners1 </a:t>
            </a:r>
            <a:r>
              <a:rPr lang="es-CO" sz="1400" dirty="0">
                <a:solidFill>
                  <a:srgbClr val="000000"/>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border-radius</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25px;</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background</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#8AC007;</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padding</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20px;</a:t>
            </a:r>
            <a:r>
              <a:rPr lang="es-CO" sz="1400" dirty="0">
                <a:solidFill>
                  <a:srgbClr val="000000"/>
                </a:solidFill>
                <a:latin typeface="Consolas" panose="020B0609020204030204" pitchFamily="49" charset="0"/>
              </a:rPr>
              <a:t> </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width</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200px;</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height</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150px;</a:t>
            </a:r>
            <a:r>
              <a:rPr lang="es-CO" sz="1400" dirty="0">
                <a:solidFill>
                  <a:srgbClr val="000000"/>
                </a:solidFill>
                <a:latin typeface="Consolas" panose="020B0609020204030204" pitchFamily="49" charset="0"/>
              </a:rPr>
              <a:t> </a:t>
            </a:r>
            <a:r>
              <a:rPr lang="es-CO" sz="1400" dirty="0"/>
              <a:t/>
            </a:r>
            <a:br>
              <a:rPr lang="es-CO" sz="1400" dirty="0"/>
            </a:br>
            <a:r>
              <a:rPr lang="es-CO" sz="1400" dirty="0">
                <a:solidFill>
                  <a:srgbClr val="000000"/>
                </a:solidFill>
                <a:latin typeface="Consolas" panose="020B0609020204030204" pitchFamily="49" charset="0"/>
              </a:rPr>
              <a:t>}</a:t>
            </a:r>
            <a:r>
              <a:rPr lang="es-CO" sz="1400" dirty="0"/>
              <a:t/>
            </a:r>
            <a:br>
              <a:rPr lang="es-CO" sz="1400" dirty="0"/>
            </a:br>
            <a:endParaRPr lang="en-GB" sz="1400" dirty="0"/>
          </a:p>
        </p:txBody>
      </p:sp>
      <p:sp>
        <p:nvSpPr>
          <p:cNvPr id="15" name="Rectángulo 14"/>
          <p:cNvSpPr/>
          <p:nvPr/>
        </p:nvSpPr>
        <p:spPr>
          <a:xfrm>
            <a:off x="3294969" y="4728474"/>
            <a:ext cx="3287486" cy="1600438"/>
          </a:xfrm>
          <a:prstGeom prst="rect">
            <a:avLst/>
          </a:prstGeom>
        </p:spPr>
        <p:txBody>
          <a:bodyPr wrap="square">
            <a:spAutoFit/>
          </a:bodyPr>
          <a:lstStyle/>
          <a:p>
            <a:r>
              <a:rPr lang="es-CO" sz="1400" dirty="0">
                <a:solidFill>
                  <a:srgbClr val="A52A2A"/>
                </a:solidFill>
                <a:latin typeface="Consolas" panose="020B0609020204030204" pitchFamily="49" charset="0"/>
              </a:rPr>
              <a:t>#rcorners2 </a:t>
            </a:r>
            <a:r>
              <a:rPr lang="es-CO" sz="1400" dirty="0">
                <a:solidFill>
                  <a:srgbClr val="000000"/>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border-radius</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25px;</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border</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2px </a:t>
            </a:r>
            <a:r>
              <a:rPr lang="es-CO" sz="1400" dirty="0" err="1">
                <a:solidFill>
                  <a:srgbClr val="0000CD"/>
                </a:solidFill>
                <a:latin typeface="Consolas" panose="020B0609020204030204" pitchFamily="49" charset="0"/>
              </a:rPr>
              <a:t>solid</a:t>
            </a:r>
            <a:r>
              <a:rPr lang="es-CO" sz="1400" dirty="0">
                <a:solidFill>
                  <a:srgbClr val="0000CD"/>
                </a:solidFill>
                <a:latin typeface="Consolas" panose="020B0609020204030204" pitchFamily="49" charset="0"/>
              </a:rPr>
              <a:t> #8AC007;</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padding</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20px;</a:t>
            </a:r>
            <a:r>
              <a:rPr lang="es-CO" sz="1400" dirty="0">
                <a:solidFill>
                  <a:srgbClr val="000000"/>
                </a:solidFill>
                <a:latin typeface="Consolas" panose="020B0609020204030204" pitchFamily="49" charset="0"/>
              </a:rPr>
              <a:t> </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width</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200px;</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height</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150px;</a:t>
            </a:r>
            <a:r>
              <a:rPr lang="es-CO" sz="1400" dirty="0">
                <a:solidFill>
                  <a:srgbClr val="000000"/>
                </a:solidFill>
                <a:latin typeface="Consolas" panose="020B0609020204030204" pitchFamily="49" charset="0"/>
              </a:rPr>
              <a:t> </a:t>
            </a:r>
            <a:r>
              <a:rPr lang="es-CO" sz="1400" dirty="0"/>
              <a:t/>
            </a:r>
            <a:br>
              <a:rPr lang="es-CO" sz="1400" dirty="0"/>
            </a:br>
            <a:r>
              <a:rPr lang="es-CO" sz="1400" dirty="0">
                <a:solidFill>
                  <a:srgbClr val="000000"/>
                </a:solidFill>
                <a:latin typeface="Consolas" panose="020B0609020204030204" pitchFamily="49" charset="0"/>
              </a:rPr>
              <a:t>}</a:t>
            </a:r>
            <a:endParaRPr lang="en-GB" sz="1400" dirty="0"/>
          </a:p>
        </p:txBody>
      </p:sp>
      <p:sp>
        <p:nvSpPr>
          <p:cNvPr id="16" name="Rectángulo 15"/>
          <p:cNvSpPr/>
          <p:nvPr/>
        </p:nvSpPr>
        <p:spPr>
          <a:xfrm>
            <a:off x="6685189" y="4754319"/>
            <a:ext cx="3209244" cy="1754326"/>
          </a:xfrm>
          <a:prstGeom prst="rect">
            <a:avLst/>
          </a:prstGeom>
        </p:spPr>
        <p:txBody>
          <a:bodyPr wrap="square">
            <a:spAutoFit/>
          </a:bodyPr>
          <a:lstStyle/>
          <a:p>
            <a:r>
              <a:rPr lang="es-CO" sz="1200" dirty="0">
                <a:solidFill>
                  <a:srgbClr val="A52A2A"/>
                </a:solidFill>
                <a:latin typeface="Consolas" panose="020B0609020204030204" pitchFamily="49" charset="0"/>
              </a:rPr>
              <a:t>#rcorners3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border-radius</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25px;</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background</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url</a:t>
            </a:r>
            <a:r>
              <a:rPr lang="es-CO" sz="1200" dirty="0">
                <a:solidFill>
                  <a:srgbClr val="0000CD"/>
                </a:solidFill>
                <a:latin typeface="Consolas" panose="020B0609020204030204" pitchFamily="49" charset="0"/>
              </a:rPr>
              <a:t>(paper.gif);</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background</a:t>
            </a:r>
            <a:r>
              <a:rPr lang="es-CO" sz="1200" dirty="0">
                <a:solidFill>
                  <a:srgbClr val="FF0000"/>
                </a:solidFill>
                <a:latin typeface="Consolas" panose="020B0609020204030204" pitchFamily="49" charset="0"/>
              </a:rPr>
              <a:t>-position:</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left</a:t>
            </a:r>
            <a:r>
              <a:rPr lang="es-CO" sz="1200" dirty="0">
                <a:solidFill>
                  <a:srgbClr val="0000CD"/>
                </a:solidFill>
                <a:latin typeface="Consolas" panose="020B0609020204030204" pitchFamily="49" charset="0"/>
              </a:rPr>
              <a:t> top;</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background-repeat</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repeat</a:t>
            </a:r>
            <a:r>
              <a:rPr lang="es-CO" sz="1200" dirty="0">
                <a:solidFill>
                  <a:srgbClr val="0000CD"/>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padding</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20px;</a:t>
            </a:r>
            <a:r>
              <a:rPr lang="es-CO" sz="1200" dirty="0">
                <a:solidFill>
                  <a:srgbClr val="000000"/>
                </a:solidFill>
                <a:latin typeface="Consolas" panose="020B0609020204030204" pitchFamily="49" charset="0"/>
              </a:rPr>
              <a:t> </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width</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200px;</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height</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150px;</a:t>
            </a:r>
            <a:r>
              <a:rPr lang="es-CO" sz="1200" dirty="0">
                <a:solidFill>
                  <a:srgbClr val="000000"/>
                </a:solidFill>
                <a:latin typeface="Consolas" panose="020B0609020204030204" pitchFamily="49" charset="0"/>
              </a:rPr>
              <a:t> </a:t>
            </a:r>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17" name="Rectángulo 16"/>
          <p:cNvSpPr/>
          <p:nvPr/>
        </p:nvSpPr>
        <p:spPr>
          <a:xfrm>
            <a:off x="586727" y="6424025"/>
            <a:ext cx="2708242" cy="369332"/>
          </a:xfrm>
          <a:prstGeom prst="rect">
            <a:avLst/>
          </a:prstGeom>
        </p:spPr>
        <p:txBody>
          <a:bodyPr wrap="none">
            <a:spAutoFit/>
          </a:bodyPr>
          <a:lstStyle/>
          <a:p>
            <a:r>
              <a:rPr lang="es-CO" dirty="0" err="1">
                <a:solidFill>
                  <a:srgbClr val="333333"/>
                </a:solidFill>
                <a:latin typeface="Verdana" panose="020B0604030504040204" pitchFamily="34" charset="0"/>
              </a:rPr>
              <a:t>border</a:t>
            </a:r>
            <a:r>
              <a:rPr lang="es-CO" dirty="0">
                <a:solidFill>
                  <a:srgbClr val="333333"/>
                </a:solidFill>
                <a:latin typeface="Verdana" panose="020B0604030504040204" pitchFamily="34" charset="0"/>
              </a:rPr>
              <a:t>-top-</a:t>
            </a:r>
            <a:r>
              <a:rPr lang="es-CO" dirty="0" err="1">
                <a:solidFill>
                  <a:srgbClr val="333333"/>
                </a:solidFill>
                <a:latin typeface="Verdana" panose="020B0604030504040204" pitchFamily="34" charset="0"/>
              </a:rPr>
              <a:t>left</a:t>
            </a:r>
            <a:r>
              <a:rPr lang="es-CO" dirty="0">
                <a:solidFill>
                  <a:srgbClr val="333333"/>
                </a:solidFill>
                <a:latin typeface="Verdana" panose="020B0604030504040204" pitchFamily="34" charset="0"/>
              </a:rPr>
              <a:t>-</a:t>
            </a:r>
            <a:r>
              <a:rPr lang="es-CO" dirty="0" err="1">
                <a:solidFill>
                  <a:srgbClr val="333333"/>
                </a:solidFill>
                <a:latin typeface="Verdana" panose="020B0604030504040204" pitchFamily="34" charset="0"/>
              </a:rPr>
              <a:t>radius</a:t>
            </a:r>
            <a:endParaRPr lang="en-GB" dirty="0"/>
          </a:p>
        </p:txBody>
      </p:sp>
      <p:pic>
        <p:nvPicPr>
          <p:cNvPr id="18" name="Imagen 17"/>
          <p:cNvPicPr>
            <a:picLocks noChangeAspect="1"/>
          </p:cNvPicPr>
          <p:nvPr/>
        </p:nvPicPr>
        <p:blipFill>
          <a:blip r:embed="rId5" cstate="print"/>
          <a:stretch>
            <a:fillRect/>
          </a:stretch>
        </p:blipFill>
        <p:spPr>
          <a:xfrm>
            <a:off x="9305245" y="1719263"/>
            <a:ext cx="2886755" cy="1240235"/>
          </a:xfrm>
          <a:prstGeom prst="rect">
            <a:avLst/>
          </a:prstGeom>
        </p:spPr>
      </p:pic>
    </p:spTree>
    <p:extLst>
      <p:ext uri="{BB962C8B-B14F-4D97-AF65-F5344CB8AC3E}">
        <p14:creationId xmlns:p14="http://schemas.microsoft.com/office/powerpoint/2010/main" xmlns="" val="15762894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Background image</a:t>
            </a:r>
            <a:endParaRPr lang="en-GB" dirty="0"/>
          </a:p>
        </p:txBody>
      </p:sp>
      <p:sp>
        <p:nvSpPr>
          <p:cNvPr id="3" name="Marcador de contenido 2"/>
          <p:cNvSpPr>
            <a:spLocks noGrp="1"/>
          </p:cNvSpPr>
          <p:nvPr>
            <p:ph idx="1"/>
          </p:nvPr>
        </p:nvSpPr>
        <p:spPr/>
        <p:txBody>
          <a:bodyPr/>
          <a:lstStyle/>
          <a:p>
            <a:r>
              <a:rPr lang="en-GB" dirty="0"/>
              <a:t>http://www.w3schools.com/css/css3_backgrounds.asp</a:t>
            </a:r>
          </a:p>
        </p:txBody>
      </p:sp>
    </p:spTree>
    <p:extLst>
      <p:ext uri="{BB962C8B-B14F-4D97-AF65-F5344CB8AC3E}">
        <p14:creationId xmlns:p14="http://schemas.microsoft.com/office/powerpoint/2010/main" xmlns="" val="40148052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Gradients </a:t>
            </a:r>
            <a:endParaRPr lang="en-GB" dirty="0"/>
          </a:p>
        </p:txBody>
      </p:sp>
      <p:sp>
        <p:nvSpPr>
          <p:cNvPr id="3" name="Marcador de contenido 2"/>
          <p:cNvSpPr>
            <a:spLocks noGrp="1"/>
          </p:cNvSpPr>
          <p:nvPr>
            <p:ph idx="1"/>
          </p:nvPr>
        </p:nvSpPr>
        <p:spPr/>
        <p:txBody>
          <a:bodyPr/>
          <a:lstStyle/>
          <a:p>
            <a:r>
              <a:rPr lang="en-GB" dirty="0" smtClean="0"/>
              <a:t>To go from one colour to the other</a:t>
            </a:r>
            <a:endParaRPr lang="en-GB" dirty="0"/>
          </a:p>
        </p:txBody>
      </p:sp>
      <p:pic>
        <p:nvPicPr>
          <p:cNvPr id="4" name="Imagen 3"/>
          <p:cNvPicPr>
            <a:picLocks noChangeAspect="1"/>
          </p:cNvPicPr>
          <p:nvPr/>
        </p:nvPicPr>
        <p:blipFill>
          <a:blip r:embed="rId2" cstate="print"/>
          <a:stretch>
            <a:fillRect/>
          </a:stretch>
        </p:blipFill>
        <p:spPr>
          <a:xfrm>
            <a:off x="1125310" y="2409144"/>
            <a:ext cx="1733550" cy="581025"/>
          </a:xfrm>
          <a:prstGeom prst="rect">
            <a:avLst/>
          </a:prstGeom>
        </p:spPr>
      </p:pic>
      <p:sp>
        <p:nvSpPr>
          <p:cNvPr id="5" name="Rectángulo 4"/>
          <p:cNvSpPr/>
          <p:nvPr/>
        </p:nvSpPr>
        <p:spPr>
          <a:xfrm>
            <a:off x="1125309" y="3354963"/>
            <a:ext cx="9891034" cy="369332"/>
          </a:xfrm>
          <a:prstGeom prst="rect">
            <a:avLst/>
          </a:prstGeom>
        </p:spPr>
        <p:txBody>
          <a:bodyPr wrap="square">
            <a:spAutoFit/>
          </a:bodyPr>
          <a:lstStyle/>
          <a:p>
            <a:r>
              <a:rPr lang="es-CO" dirty="0" err="1">
                <a:solidFill>
                  <a:srgbClr val="444444"/>
                </a:solidFill>
                <a:latin typeface="Consolas" panose="020B0609020204030204" pitchFamily="49" charset="0"/>
              </a:rPr>
              <a:t>background</a:t>
            </a:r>
            <a:r>
              <a:rPr lang="es-CO" dirty="0">
                <a:solidFill>
                  <a:srgbClr val="444444"/>
                </a:solidFill>
                <a:latin typeface="Consolas" panose="020B0609020204030204" pitchFamily="49" charset="0"/>
              </a:rPr>
              <a:t>: linear-</a:t>
            </a:r>
            <a:r>
              <a:rPr lang="es-CO" dirty="0" err="1">
                <a:solidFill>
                  <a:srgbClr val="444444"/>
                </a:solidFill>
                <a:latin typeface="Consolas" panose="020B0609020204030204" pitchFamily="49" charset="0"/>
              </a:rPr>
              <a:t>gradient</a:t>
            </a:r>
            <a:r>
              <a:rPr lang="es-CO" dirty="0">
                <a:solidFill>
                  <a:srgbClr val="444444"/>
                </a:solidFill>
                <a:latin typeface="Consolas" panose="020B0609020204030204" pitchFamily="49" charset="0"/>
              </a:rPr>
              <a:t>(</a:t>
            </a:r>
            <a:r>
              <a:rPr lang="es-CO" i="1" dirty="0" err="1">
                <a:solidFill>
                  <a:srgbClr val="444444"/>
                </a:solidFill>
                <a:latin typeface="Consolas" panose="020B0609020204030204" pitchFamily="49" charset="0"/>
              </a:rPr>
              <a:t>direction</a:t>
            </a:r>
            <a:r>
              <a:rPr lang="es-CO" dirty="0">
                <a:solidFill>
                  <a:srgbClr val="444444"/>
                </a:solidFill>
                <a:latin typeface="Consolas" panose="020B0609020204030204" pitchFamily="49" charset="0"/>
              </a:rPr>
              <a:t>, </a:t>
            </a:r>
            <a:r>
              <a:rPr lang="es-CO" i="1" dirty="0">
                <a:solidFill>
                  <a:srgbClr val="444444"/>
                </a:solidFill>
                <a:latin typeface="Consolas" panose="020B0609020204030204" pitchFamily="49" charset="0"/>
              </a:rPr>
              <a:t>color-stop1</a:t>
            </a:r>
            <a:r>
              <a:rPr lang="es-CO" dirty="0">
                <a:solidFill>
                  <a:srgbClr val="444444"/>
                </a:solidFill>
                <a:latin typeface="Consolas" panose="020B0609020204030204" pitchFamily="49" charset="0"/>
              </a:rPr>
              <a:t>, </a:t>
            </a:r>
            <a:r>
              <a:rPr lang="es-CO" i="1" dirty="0">
                <a:solidFill>
                  <a:srgbClr val="444444"/>
                </a:solidFill>
                <a:latin typeface="Consolas" panose="020B0609020204030204" pitchFamily="49" charset="0"/>
              </a:rPr>
              <a:t>color-stop2, ...</a:t>
            </a:r>
            <a:r>
              <a:rPr lang="es-CO" dirty="0">
                <a:solidFill>
                  <a:srgbClr val="444444"/>
                </a:solidFill>
                <a:latin typeface="Consolas" panose="020B0609020204030204" pitchFamily="49" charset="0"/>
              </a:rPr>
              <a:t>);</a:t>
            </a:r>
            <a:endParaRPr lang="en-GB" dirty="0"/>
          </a:p>
        </p:txBody>
      </p:sp>
      <p:sp>
        <p:nvSpPr>
          <p:cNvPr id="6" name="Rectángulo 5"/>
          <p:cNvSpPr/>
          <p:nvPr/>
        </p:nvSpPr>
        <p:spPr>
          <a:xfrm>
            <a:off x="838200" y="4376470"/>
            <a:ext cx="10069287" cy="1754326"/>
          </a:xfrm>
          <a:prstGeom prst="rect">
            <a:avLst/>
          </a:prstGeom>
        </p:spPr>
        <p:txBody>
          <a:bodyPr wrap="square">
            <a:spAutoFit/>
          </a:bodyPr>
          <a:lstStyle/>
          <a:p>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grad</a:t>
            </a:r>
            <a:r>
              <a:rPr lang="es-CO" dirty="0">
                <a:solidFill>
                  <a:srgbClr val="A52A2A"/>
                </a:solidFill>
                <a:latin typeface="Consolas" panose="020B0609020204030204" pitchFamily="49" charset="0"/>
              </a:rPr>
              <a:t>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background</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webkit</a:t>
            </a:r>
            <a:r>
              <a:rPr lang="es-CO" dirty="0">
                <a:solidFill>
                  <a:srgbClr val="0000CD"/>
                </a:solidFill>
                <a:latin typeface="Consolas" panose="020B0609020204030204" pitchFamily="49" charset="0"/>
              </a:rPr>
              <a:t>-linear-</a:t>
            </a:r>
            <a:r>
              <a:rPr lang="es-CO" dirty="0" err="1">
                <a:solidFill>
                  <a:srgbClr val="0000CD"/>
                </a:solidFill>
                <a:latin typeface="Consolas" panose="020B0609020204030204" pitchFamily="49" charset="0"/>
              </a:rPr>
              <a:t>gradient</a:t>
            </a:r>
            <a:r>
              <a:rPr lang="es-CO" dirty="0">
                <a:solidFill>
                  <a:srgbClr val="0000CD"/>
                </a:solidFill>
                <a:latin typeface="Consolas" panose="020B0609020204030204" pitchFamily="49" charset="0"/>
              </a:rPr>
              <a:t>(red, blue);</a:t>
            </a:r>
            <a:r>
              <a:rPr lang="es-CO" dirty="0">
                <a:solidFill>
                  <a:srgbClr val="000000"/>
                </a:solidFill>
                <a:latin typeface="Consolas" panose="020B0609020204030204" pitchFamily="49" charset="0"/>
              </a:rPr>
              <a:t> </a:t>
            </a:r>
            <a:r>
              <a:rPr lang="es-CO" dirty="0">
                <a:solidFill>
                  <a:srgbClr val="008000"/>
                </a:solidFill>
                <a:latin typeface="Consolas" panose="020B0609020204030204" pitchFamily="49" charset="0"/>
              </a:rPr>
              <a:t>/* </a:t>
            </a:r>
            <a:r>
              <a:rPr lang="es-CO" dirty="0" err="1">
                <a:solidFill>
                  <a:srgbClr val="008000"/>
                </a:solidFill>
                <a:latin typeface="Consolas" panose="020B0609020204030204" pitchFamily="49" charset="0"/>
              </a:rPr>
              <a:t>For</a:t>
            </a:r>
            <a:r>
              <a:rPr lang="es-CO" dirty="0">
                <a:solidFill>
                  <a:srgbClr val="008000"/>
                </a:solidFill>
                <a:latin typeface="Consolas" panose="020B0609020204030204" pitchFamily="49" charset="0"/>
              </a:rPr>
              <a:t> Safari 5.1 to 6.0 */</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background</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-o-linear-</a:t>
            </a:r>
            <a:r>
              <a:rPr lang="es-CO" dirty="0" err="1">
                <a:solidFill>
                  <a:srgbClr val="0000CD"/>
                </a:solidFill>
                <a:latin typeface="Consolas" panose="020B0609020204030204" pitchFamily="49" charset="0"/>
              </a:rPr>
              <a:t>gradient</a:t>
            </a:r>
            <a:r>
              <a:rPr lang="es-CO" dirty="0">
                <a:solidFill>
                  <a:srgbClr val="0000CD"/>
                </a:solidFill>
                <a:latin typeface="Consolas" panose="020B0609020204030204" pitchFamily="49" charset="0"/>
              </a:rPr>
              <a:t>(red, blue);</a:t>
            </a:r>
            <a:r>
              <a:rPr lang="es-CO" dirty="0">
                <a:solidFill>
                  <a:srgbClr val="000000"/>
                </a:solidFill>
                <a:latin typeface="Consolas" panose="020B0609020204030204" pitchFamily="49" charset="0"/>
              </a:rPr>
              <a:t> </a:t>
            </a:r>
            <a:r>
              <a:rPr lang="es-CO" dirty="0">
                <a:solidFill>
                  <a:srgbClr val="008000"/>
                </a:solidFill>
                <a:latin typeface="Consolas" panose="020B0609020204030204" pitchFamily="49" charset="0"/>
              </a:rPr>
              <a:t>/* </a:t>
            </a:r>
            <a:r>
              <a:rPr lang="es-CO" dirty="0" err="1">
                <a:solidFill>
                  <a:srgbClr val="008000"/>
                </a:solidFill>
                <a:latin typeface="Consolas" panose="020B0609020204030204" pitchFamily="49" charset="0"/>
              </a:rPr>
              <a:t>For</a:t>
            </a:r>
            <a:r>
              <a:rPr lang="es-CO" dirty="0">
                <a:solidFill>
                  <a:srgbClr val="008000"/>
                </a:solidFill>
                <a:latin typeface="Consolas" panose="020B0609020204030204" pitchFamily="49" charset="0"/>
              </a:rPr>
              <a:t> Opera 11.1 to 12.0 */</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background</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moz</a:t>
            </a:r>
            <a:r>
              <a:rPr lang="es-CO" dirty="0">
                <a:solidFill>
                  <a:srgbClr val="0000CD"/>
                </a:solidFill>
                <a:latin typeface="Consolas" panose="020B0609020204030204" pitchFamily="49" charset="0"/>
              </a:rPr>
              <a:t>-linear-</a:t>
            </a:r>
            <a:r>
              <a:rPr lang="es-CO" dirty="0" err="1">
                <a:solidFill>
                  <a:srgbClr val="0000CD"/>
                </a:solidFill>
                <a:latin typeface="Consolas" panose="020B0609020204030204" pitchFamily="49" charset="0"/>
              </a:rPr>
              <a:t>gradient</a:t>
            </a:r>
            <a:r>
              <a:rPr lang="es-CO" dirty="0">
                <a:solidFill>
                  <a:srgbClr val="0000CD"/>
                </a:solidFill>
                <a:latin typeface="Consolas" panose="020B0609020204030204" pitchFamily="49" charset="0"/>
              </a:rPr>
              <a:t>(red, blue);</a:t>
            </a:r>
            <a:r>
              <a:rPr lang="es-CO" dirty="0">
                <a:solidFill>
                  <a:srgbClr val="000000"/>
                </a:solidFill>
                <a:latin typeface="Consolas" panose="020B0609020204030204" pitchFamily="49" charset="0"/>
              </a:rPr>
              <a:t> </a:t>
            </a:r>
            <a:r>
              <a:rPr lang="es-CO" dirty="0">
                <a:solidFill>
                  <a:srgbClr val="008000"/>
                </a:solidFill>
                <a:latin typeface="Consolas" panose="020B0609020204030204" pitchFamily="49" charset="0"/>
              </a:rPr>
              <a:t>/* </a:t>
            </a:r>
            <a:r>
              <a:rPr lang="es-CO" dirty="0" err="1">
                <a:solidFill>
                  <a:srgbClr val="008000"/>
                </a:solidFill>
                <a:latin typeface="Consolas" panose="020B0609020204030204" pitchFamily="49" charset="0"/>
              </a:rPr>
              <a:t>For</a:t>
            </a:r>
            <a:r>
              <a:rPr lang="es-CO" dirty="0">
                <a:solidFill>
                  <a:srgbClr val="008000"/>
                </a:solidFill>
                <a:latin typeface="Consolas" panose="020B0609020204030204" pitchFamily="49" charset="0"/>
              </a:rPr>
              <a:t> Firefox 3.6 to 15 */</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background</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linear-</a:t>
            </a:r>
            <a:r>
              <a:rPr lang="es-CO" dirty="0" err="1">
                <a:solidFill>
                  <a:srgbClr val="0000CD"/>
                </a:solidFill>
                <a:latin typeface="Consolas" panose="020B0609020204030204" pitchFamily="49" charset="0"/>
              </a:rPr>
              <a:t>gradient</a:t>
            </a:r>
            <a:r>
              <a:rPr lang="es-CO" dirty="0">
                <a:solidFill>
                  <a:srgbClr val="0000CD"/>
                </a:solidFill>
                <a:latin typeface="Consolas" panose="020B0609020204030204" pitchFamily="49" charset="0"/>
              </a:rPr>
              <a:t>(red, blue);</a:t>
            </a:r>
            <a:r>
              <a:rPr lang="es-CO" dirty="0">
                <a:solidFill>
                  <a:srgbClr val="000000"/>
                </a:solidFill>
                <a:latin typeface="Consolas" panose="020B0609020204030204" pitchFamily="49" charset="0"/>
              </a:rPr>
              <a:t> </a:t>
            </a:r>
            <a:r>
              <a:rPr lang="es-CO" dirty="0">
                <a:solidFill>
                  <a:srgbClr val="008000"/>
                </a:solidFill>
                <a:latin typeface="Consolas" panose="020B0609020204030204" pitchFamily="49" charset="0"/>
              </a:rPr>
              <a:t>/* Standard </a:t>
            </a:r>
            <a:r>
              <a:rPr lang="es-CO" dirty="0" err="1">
                <a:solidFill>
                  <a:srgbClr val="008000"/>
                </a:solidFill>
                <a:latin typeface="Consolas" panose="020B0609020204030204" pitchFamily="49" charset="0"/>
              </a:rPr>
              <a:t>syntax</a:t>
            </a:r>
            <a:r>
              <a:rPr lang="es-CO" dirty="0">
                <a:solidFill>
                  <a:srgbClr val="008000"/>
                </a:solidFill>
                <a:latin typeface="Consolas" panose="020B0609020204030204" pitchFamily="49" charset="0"/>
              </a:rPr>
              <a:t> */</a:t>
            </a:r>
            <a:r>
              <a:rPr lang="es-CO" dirty="0"/>
              <a:t/>
            </a:r>
            <a:br>
              <a:rPr lang="es-CO" dirty="0"/>
            </a:br>
            <a:r>
              <a:rPr lang="es-CO" dirty="0">
                <a:solidFill>
                  <a:srgbClr val="000000"/>
                </a:solidFill>
                <a:latin typeface="Consolas" panose="020B0609020204030204" pitchFamily="49" charset="0"/>
              </a:rPr>
              <a:t>}</a:t>
            </a:r>
            <a:endParaRPr lang="en-GB" dirty="0"/>
          </a:p>
        </p:txBody>
      </p:sp>
    </p:spTree>
    <p:extLst>
      <p:ext uri="{BB962C8B-B14F-4D97-AF65-F5344CB8AC3E}">
        <p14:creationId xmlns:p14="http://schemas.microsoft.com/office/powerpoint/2010/main" xmlns="" val="190969975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Shadows </a:t>
            </a:r>
            <a:endParaRPr lang="en-GB" dirty="0"/>
          </a:p>
        </p:txBody>
      </p:sp>
      <p:sp>
        <p:nvSpPr>
          <p:cNvPr id="4" name="Rectángulo 3"/>
          <p:cNvSpPr/>
          <p:nvPr/>
        </p:nvSpPr>
        <p:spPr>
          <a:xfrm>
            <a:off x="6781800" y="4240963"/>
            <a:ext cx="6096000" cy="923330"/>
          </a:xfrm>
          <a:prstGeom prst="rect">
            <a:avLst/>
          </a:prstGeom>
        </p:spPr>
        <p:txBody>
          <a:bodyPr>
            <a:spAutoFit/>
          </a:bodyPr>
          <a:lstStyle/>
          <a:p>
            <a:r>
              <a:rPr lang="es-CO" dirty="0">
                <a:solidFill>
                  <a:srgbClr val="A52A2A"/>
                </a:solidFill>
                <a:latin typeface="Consolas" panose="020B0609020204030204" pitchFamily="49" charset="0"/>
              </a:rPr>
              <a:t>div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box-</a:t>
            </a:r>
            <a:r>
              <a:rPr lang="es-CO" dirty="0" err="1">
                <a:solidFill>
                  <a:srgbClr val="FF0000"/>
                </a:solidFill>
                <a:latin typeface="Consolas" panose="020B0609020204030204" pitchFamily="49" charset="0"/>
              </a:rPr>
              <a:t>shadow</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10px </a:t>
            </a:r>
            <a:r>
              <a:rPr lang="es-CO" dirty="0" err="1">
                <a:solidFill>
                  <a:srgbClr val="0000CD"/>
                </a:solidFill>
                <a:latin typeface="Consolas" panose="020B0609020204030204" pitchFamily="49" charset="0"/>
              </a:rPr>
              <a:t>10px</a:t>
            </a:r>
            <a:r>
              <a:rPr lang="es-CO" dirty="0">
                <a:solidFill>
                  <a:srgbClr val="0000CD"/>
                </a:solidFill>
                <a:latin typeface="Consolas" panose="020B0609020204030204" pitchFamily="49" charset="0"/>
              </a:rPr>
              <a:t> grey;</a:t>
            </a:r>
            <a:r>
              <a:rPr lang="es-CO" dirty="0"/>
              <a:t/>
            </a:r>
            <a:br>
              <a:rPr lang="es-CO" dirty="0"/>
            </a:br>
            <a:r>
              <a:rPr lang="es-CO" dirty="0">
                <a:solidFill>
                  <a:srgbClr val="000000"/>
                </a:solidFill>
                <a:latin typeface="Consolas" panose="020B0609020204030204" pitchFamily="49" charset="0"/>
              </a:rPr>
              <a:t>}</a:t>
            </a:r>
            <a:endParaRPr lang="en-GB" dirty="0"/>
          </a:p>
        </p:txBody>
      </p:sp>
      <p:pic>
        <p:nvPicPr>
          <p:cNvPr id="5" name="Imagen 4"/>
          <p:cNvPicPr>
            <a:picLocks noChangeAspect="1"/>
          </p:cNvPicPr>
          <p:nvPr/>
        </p:nvPicPr>
        <p:blipFill>
          <a:blip r:embed="rId2" cstate="print"/>
          <a:stretch>
            <a:fillRect/>
          </a:stretch>
        </p:blipFill>
        <p:spPr>
          <a:xfrm>
            <a:off x="7263492" y="2631621"/>
            <a:ext cx="2781300" cy="1028700"/>
          </a:xfrm>
          <a:prstGeom prst="rect">
            <a:avLst/>
          </a:prstGeom>
        </p:spPr>
      </p:pic>
      <p:pic>
        <p:nvPicPr>
          <p:cNvPr id="6" name="Imagen 5"/>
          <p:cNvPicPr>
            <a:picLocks noChangeAspect="1"/>
          </p:cNvPicPr>
          <p:nvPr/>
        </p:nvPicPr>
        <p:blipFill>
          <a:blip r:embed="rId3" cstate="print"/>
          <a:stretch>
            <a:fillRect/>
          </a:stretch>
        </p:blipFill>
        <p:spPr>
          <a:xfrm>
            <a:off x="2006373" y="2955471"/>
            <a:ext cx="2409825" cy="381000"/>
          </a:xfrm>
          <a:prstGeom prst="rect">
            <a:avLst/>
          </a:prstGeom>
        </p:spPr>
      </p:pic>
      <p:sp>
        <p:nvSpPr>
          <p:cNvPr id="7" name="Rectángulo 6"/>
          <p:cNvSpPr/>
          <p:nvPr/>
        </p:nvSpPr>
        <p:spPr>
          <a:xfrm>
            <a:off x="1368198" y="4139589"/>
            <a:ext cx="6096000" cy="923330"/>
          </a:xfrm>
          <a:prstGeom prst="rect">
            <a:avLst/>
          </a:prstGeom>
        </p:spPr>
        <p:txBody>
          <a:bodyPr>
            <a:spAutoFit/>
          </a:bodyPr>
          <a:lstStyle/>
          <a:p>
            <a:r>
              <a:rPr lang="en-US" dirty="0">
                <a:solidFill>
                  <a:srgbClr val="A52A2A"/>
                </a:solidFill>
                <a:latin typeface="Consolas" panose="020B0609020204030204" pitchFamily="49" charset="0"/>
              </a:rPr>
              <a:t>h1 </a:t>
            </a:r>
            <a:r>
              <a:rPr lang="en-US" dirty="0">
                <a:solidFill>
                  <a:srgbClr val="000000"/>
                </a:solidFill>
                <a:latin typeface="Consolas" panose="020B0609020204030204" pitchFamily="49" charset="0"/>
              </a:rPr>
              <a:t>{</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text-shadow:</a:t>
            </a:r>
            <a:r>
              <a:rPr lang="en-US" dirty="0">
                <a:solidFill>
                  <a:srgbClr val="0000CD"/>
                </a:solidFill>
                <a:latin typeface="Consolas" panose="020B0609020204030204" pitchFamily="49" charset="0"/>
              </a:rPr>
              <a:t> 0 0 3px #FF0000;</a:t>
            </a:r>
            <a:r>
              <a:rPr lang="en-US" dirty="0"/>
              <a:t/>
            </a:r>
            <a:br>
              <a:rPr lang="en-US" dirty="0"/>
            </a:br>
            <a:r>
              <a:rPr lang="en-US" dirty="0">
                <a:solidFill>
                  <a:srgbClr val="000000"/>
                </a:solidFill>
                <a:latin typeface="Consolas" panose="020B0609020204030204" pitchFamily="49" charset="0"/>
              </a:rPr>
              <a:t>}</a:t>
            </a:r>
            <a:endParaRPr lang="en-GB" dirty="0"/>
          </a:p>
        </p:txBody>
      </p:sp>
    </p:spTree>
    <p:extLst>
      <p:ext uri="{BB962C8B-B14F-4D97-AF65-F5344CB8AC3E}">
        <p14:creationId xmlns:p14="http://schemas.microsoft.com/office/powerpoint/2010/main" xmlns="" val="282379372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Some other text options </a:t>
            </a:r>
            <a:endParaRPr lang="en-GB" dirty="0"/>
          </a:p>
        </p:txBody>
      </p:sp>
      <p:sp>
        <p:nvSpPr>
          <p:cNvPr id="4" name="Rectángulo 3"/>
          <p:cNvSpPr/>
          <p:nvPr/>
        </p:nvSpPr>
        <p:spPr>
          <a:xfrm>
            <a:off x="979714" y="2407307"/>
            <a:ext cx="2090057" cy="923330"/>
          </a:xfrm>
          <a:prstGeom prst="rect">
            <a:avLst/>
          </a:prstGeom>
        </p:spPr>
        <p:txBody>
          <a:bodyPr wrap="square">
            <a:spAutoFit/>
          </a:bodyPr>
          <a:lstStyle/>
          <a:p>
            <a:pPr>
              <a:buFont typeface="Arial" panose="020B0604020202020204" pitchFamily="34" charset="0"/>
              <a:buChar char="•"/>
            </a:pPr>
            <a:r>
              <a:rPr lang="es-CO" dirty="0" err="1">
                <a:solidFill>
                  <a:srgbClr val="333333"/>
                </a:solidFill>
                <a:latin typeface="Verdana" panose="020B0604030504040204" pitchFamily="34" charset="0"/>
              </a:rPr>
              <a:t>text-overflow</a:t>
            </a:r>
            <a:endParaRPr lang="es-CO" dirty="0">
              <a:solidFill>
                <a:srgbClr val="333333"/>
              </a:solidFill>
              <a:latin typeface="Verdana" panose="020B0604030504040204" pitchFamily="34" charset="0"/>
            </a:endParaRPr>
          </a:p>
          <a:p>
            <a:r>
              <a:rPr lang="es-CO" dirty="0"/>
              <a:t/>
            </a:r>
            <a:br>
              <a:rPr lang="es-CO" dirty="0"/>
            </a:br>
            <a:endParaRPr lang="en-GB" dirty="0"/>
          </a:p>
        </p:txBody>
      </p:sp>
      <p:pic>
        <p:nvPicPr>
          <p:cNvPr id="6" name="Imagen 5"/>
          <p:cNvPicPr>
            <a:picLocks noChangeAspect="1"/>
          </p:cNvPicPr>
          <p:nvPr/>
        </p:nvPicPr>
        <p:blipFill>
          <a:blip r:embed="rId2" cstate="print"/>
          <a:stretch>
            <a:fillRect/>
          </a:stretch>
        </p:blipFill>
        <p:spPr>
          <a:xfrm>
            <a:off x="3767818" y="3013778"/>
            <a:ext cx="1504950" cy="1552575"/>
          </a:xfrm>
          <a:prstGeom prst="rect">
            <a:avLst/>
          </a:prstGeom>
        </p:spPr>
      </p:pic>
      <p:sp>
        <p:nvSpPr>
          <p:cNvPr id="7" name="Rectángulo 6"/>
          <p:cNvSpPr/>
          <p:nvPr/>
        </p:nvSpPr>
        <p:spPr>
          <a:xfrm>
            <a:off x="3646714" y="2407307"/>
            <a:ext cx="2090057" cy="923330"/>
          </a:xfrm>
          <a:prstGeom prst="rect">
            <a:avLst/>
          </a:prstGeom>
        </p:spPr>
        <p:txBody>
          <a:bodyPr wrap="square">
            <a:spAutoFit/>
          </a:bodyPr>
          <a:lstStyle/>
          <a:p>
            <a:pPr>
              <a:buFont typeface="Arial" panose="020B0604020202020204" pitchFamily="34" charset="0"/>
              <a:buChar char="•"/>
            </a:pPr>
            <a:r>
              <a:rPr lang="es-CO" dirty="0" err="1" smtClean="0">
                <a:solidFill>
                  <a:srgbClr val="333333"/>
                </a:solidFill>
                <a:latin typeface="Verdana" panose="020B0604030504040204" pitchFamily="34" charset="0"/>
              </a:rPr>
              <a:t>word-wrap</a:t>
            </a:r>
            <a:endParaRPr lang="es-CO" dirty="0">
              <a:solidFill>
                <a:srgbClr val="333333"/>
              </a:solidFill>
              <a:latin typeface="Verdana" panose="020B0604030504040204" pitchFamily="34" charset="0"/>
            </a:endParaRPr>
          </a:p>
          <a:p>
            <a:r>
              <a:rPr lang="es-CO" dirty="0"/>
              <a:t/>
            </a:r>
            <a:br>
              <a:rPr lang="es-CO" dirty="0"/>
            </a:br>
            <a:endParaRPr lang="en-GB" dirty="0"/>
          </a:p>
        </p:txBody>
      </p:sp>
      <p:sp>
        <p:nvSpPr>
          <p:cNvPr id="8" name="Rectángulo 7"/>
          <p:cNvSpPr/>
          <p:nvPr/>
        </p:nvSpPr>
        <p:spPr>
          <a:xfrm>
            <a:off x="6313714" y="2407307"/>
            <a:ext cx="2090057" cy="923330"/>
          </a:xfrm>
          <a:prstGeom prst="rect">
            <a:avLst/>
          </a:prstGeom>
        </p:spPr>
        <p:txBody>
          <a:bodyPr wrap="square">
            <a:spAutoFit/>
          </a:bodyPr>
          <a:lstStyle/>
          <a:p>
            <a:r>
              <a:rPr lang="es-CO" dirty="0" err="1" smtClean="0">
                <a:solidFill>
                  <a:srgbClr val="333333"/>
                </a:solidFill>
                <a:latin typeface="Verdana" panose="020B0604030504040204" pitchFamily="34" charset="0"/>
              </a:rPr>
              <a:t>word</a:t>
            </a:r>
            <a:r>
              <a:rPr lang="es-CO" dirty="0" smtClean="0">
                <a:solidFill>
                  <a:srgbClr val="333333"/>
                </a:solidFill>
                <a:latin typeface="Verdana" panose="020B0604030504040204" pitchFamily="34" charset="0"/>
              </a:rPr>
              <a:t>-break</a:t>
            </a:r>
            <a:endParaRPr lang="es-CO" dirty="0">
              <a:solidFill>
                <a:srgbClr val="333333"/>
              </a:solidFill>
              <a:latin typeface="Verdana" panose="020B0604030504040204" pitchFamily="34" charset="0"/>
            </a:endParaRPr>
          </a:p>
          <a:p>
            <a:r>
              <a:rPr lang="es-CO" dirty="0"/>
              <a:t/>
            </a:r>
            <a:br>
              <a:rPr lang="es-CO" dirty="0"/>
            </a:br>
            <a:endParaRPr lang="en-GB" dirty="0"/>
          </a:p>
        </p:txBody>
      </p:sp>
      <p:pic>
        <p:nvPicPr>
          <p:cNvPr id="9" name="Imagen 8"/>
          <p:cNvPicPr>
            <a:picLocks noChangeAspect="1"/>
          </p:cNvPicPr>
          <p:nvPr/>
        </p:nvPicPr>
        <p:blipFill>
          <a:blip r:embed="rId3" cstate="print"/>
          <a:stretch>
            <a:fillRect/>
          </a:stretch>
        </p:blipFill>
        <p:spPr>
          <a:xfrm>
            <a:off x="1070882" y="3206812"/>
            <a:ext cx="1733550" cy="247650"/>
          </a:xfrm>
          <a:prstGeom prst="rect">
            <a:avLst/>
          </a:prstGeom>
        </p:spPr>
      </p:pic>
      <p:pic>
        <p:nvPicPr>
          <p:cNvPr id="10" name="Imagen 9"/>
          <p:cNvPicPr>
            <a:picLocks noChangeAspect="1"/>
          </p:cNvPicPr>
          <p:nvPr/>
        </p:nvPicPr>
        <p:blipFill>
          <a:blip r:embed="rId4" cstate="print"/>
          <a:stretch>
            <a:fillRect/>
          </a:stretch>
        </p:blipFill>
        <p:spPr>
          <a:xfrm>
            <a:off x="6392636" y="3028081"/>
            <a:ext cx="1276350" cy="1019175"/>
          </a:xfrm>
          <a:prstGeom prst="rect">
            <a:avLst/>
          </a:prstGeom>
        </p:spPr>
      </p:pic>
    </p:spTree>
    <p:extLst>
      <p:ext uri="{BB962C8B-B14F-4D97-AF65-F5344CB8AC3E}">
        <p14:creationId xmlns:p14="http://schemas.microsoft.com/office/powerpoint/2010/main" xmlns="" val="361292517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Put different fonts</a:t>
            </a:r>
            <a:endParaRPr lang="en-GB" dirty="0"/>
          </a:p>
        </p:txBody>
      </p:sp>
      <p:sp>
        <p:nvSpPr>
          <p:cNvPr id="4" name="Rectángulo 3"/>
          <p:cNvSpPr/>
          <p:nvPr/>
        </p:nvSpPr>
        <p:spPr>
          <a:xfrm>
            <a:off x="838200" y="2078895"/>
            <a:ext cx="6096000" cy="2308324"/>
          </a:xfrm>
          <a:prstGeom prst="rect">
            <a:avLst/>
          </a:prstGeom>
        </p:spPr>
        <p:txBody>
          <a:bodyPr>
            <a:spAutoFit/>
          </a:bodyPr>
          <a:lstStyle/>
          <a:p>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font-face</a:t>
            </a:r>
            <a:r>
              <a:rPr lang="es-CO" dirty="0">
                <a:solidFill>
                  <a:srgbClr val="A52A2A"/>
                </a:solidFill>
                <a:latin typeface="Consolas" panose="020B0609020204030204" pitchFamily="49" charset="0"/>
              </a:rPr>
              <a:t>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font-family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myFirstFont</a:t>
            </a:r>
            <a:r>
              <a:rPr lang="es-CO" dirty="0">
                <a:solidFill>
                  <a:srgbClr val="0000CD"/>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src</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url</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sansation_light.woff</a:t>
            </a:r>
            <a:r>
              <a:rPr lang="es-CO" dirty="0">
                <a:solidFill>
                  <a:srgbClr val="0000CD"/>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a:t>
            </a:r>
            <a:r>
              <a:rPr lang="es-CO" dirty="0"/>
              <a:t/>
            </a:r>
            <a:br>
              <a:rPr lang="es-CO" dirty="0"/>
            </a:br>
            <a:r>
              <a:rPr lang="es-CO" dirty="0"/>
              <a:t/>
            </a:r>
            <a:br>
              <a:rPr lang="es-CO" dirty="0"/>
            </a:br>
            <a:r>
              <a:rPr lang="es-CO" dirty="0">
                <a:solidFill>
                  <a:srgbClr val="A52A2A"/>
                </a:solidFill>
                <a:latin typeface="Consolas" panose="020B0609020204030204" pitchFamily="49" charset="0"/>
              </a:rPr>
              <a:t>div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font-family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myFirstFont</a:t>
            </a:r>
            <a:r>
              <a:rPr lang="es-CO" dirty="0">
                <a:solidFill>
                  <a:srgbClr val="0000CD"/>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a:t>
            </a:r>
            <a:endParaRPr lang="en-GB" dirty="0"/>
          </a:p>
        </p:txBody>
      </p:sp>
    </p:spTree>
    <p:extLst>
      <p:ext uri="{BB962C8B-B14F-4D97-AF65-F5344CB8AC3E}">
        <p14:creationId xmlns:p14="http://schemas.microsoft.com/office/powerpoint/2010/main" xmlns="" val="69508468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err="1" smtClean="0"/>
              <a:t>Animaitons</a:t>
            </a:r>
            <a:r>
              <a:rPr lang="en-GB" dirty="0" smtClean="0"/>
              <a:t> on </a:t>
            </a:r>
            <a:r>
              <a:rPr lang="en-GB" dirty="0" err="1" smtClean="0"/>
              <a:t>css</a:t>
            </a:r>
            <a:endParaRPr lang="en-GB" dirty="0"/>
          </a:p>
        </p:txBody>
      </p:sp>
      <p:sp>
        <p:nvSpPr>
          <p:cNvPr id="3" name="Marcador de contenido 2"/>
          <p:cNvSpPr>
            <a:spLocks noGrp="1"/>
          </p:cNvSpPr>
          <p:nvPr>
            <p:ph idx="1"/>
          </p:nvPr>
        </p:nvSpPr>
        <p:spPr/>
        <p:txBody>
          <a:bodyPr/>
          <a:lstStyle/>
          <a:p>
            <a:r>
              <a:rPr lang="en-GB" dirty="0" smtClean="0"/>
              <a:t>Go to the w3s </a:t>
            </a:r>
          </a:p>
          <a:p>
            <a:r>
              <a:rPr lang="en-GB" dirty="0" smtClean="0"/>
              <a:t>And open the examples</a:t>
            </a:r>
            <a:endParaRPr lang="en-GB" dirty="0"/>
          </a:p>
        </p:txBody>
      </p:sp>
      <p:sp>
        <p:nvSpPr>
          <p:cNvPr id="4" name="Rectángulo 3"/>
          <p:cNvSpPr/>
          <p:nvPr/>
        </p:nvSpPr>
        <p:spPr>
          <a:xfrm>
            <a:off x="715937" y="3309648"/>
            <a:ext cx="5380063" cy="369332"/>
          </a:xfrm>
          <a:prstGeom prst="rect">
            <a:avLst/>
          </a:prstGeom>
        </p:spPr>
        <p:txBody>
          <a:bodyPr wrap="none">
            <a:spAutoFit/>
          </a:bodyPr>
          <a:lstStyle/>
          <a:p>
            <a:r>
              <a:rPr lang="en-GB" dirty="0"/>
              <a:t>http://www.w3schools.com/css/css3_2dtransforms.asp</a:t>
            </a:r>
          </a:p>
        </p:txBody>
      </p:sp>
      <p:sp>
        <p:nvSpPr>
          <p:cNvPr id="5" name="Rectángulo 4"/>
          <p:cNvSpPr/>
          <p:nvPr/>
        </p:nvSpPr>
        <p:spPr>
          <a:xfrm>
            <a:off x="715937" y="3777342"/>
            <a:ext cx="5168466" cy="369332"/>
          </a:xfrm>
          <a:prstGeom prst="rect">
            <a:avLst/>
          </a:prstGeom>
        </p:spPr>
        <p:txBody>
          <a:bodyPr wrap="none">
            <a:spAutoFit/>
          </a:bodyPr>
          <a:lstStyle/>
          <a:p>
            <a:r>
              <a:rPr lang="en-GB" dirty="0"/>
              <a:t>http://www.w3schools.com/css/css3_animations.asp</a:t>
            </a:r>
          </a:p>
        </p:txBody>
      </p:sp>
    </p:spTree>
    <p:extLst>
      <p:ext uri="{BB962C8B-B14F-4D97-AF65-F5344CB8AC3E}">
        <p14:creationId xmlns:p14="http://schemas.microsoft.com/office/powerpoint/2010/main" xmlns="" val="422802537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Dom</a:t>
            </a:r>
            <a:endParaRPr lang="en-GB" dirty="0"/>
          </a:p>
        </p:txBody>
      </p:sp>
      <p:sp>
        <p:nvSpPr>
          <p:cNvPr id="3" name="Marcador de contenido 2"/>
          <p:cNvSpPr>
            <a:spLocks noGrp="1"/>
          </p:cNvSpPr>
          <p:nvPr>
            <p:ph idx="1"/>
          </p:nvPr>
        </p:nvSpPr>
        <p:spPr/>
        <p:txBody>
          <a:bodyPr/>
          <a:lstStyle/>
          <a:p>
            <a:endParaRPr lang="en-GB"/>
          </a:p>
        </p:txBody>
      </p:sp>
    </p:spTree>
    <p:extLst>
      <p:ext uri="{BB962C8B-B14F-4D97-AF65-F5344CB8AC3E}">
        <p14:creationId xmlns:p14="http://schemas.microsoft.com/office/powerpoint/2010/main" xmlns="" val="18093759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xmlns="">
                <a:solidFill>
                  <a:srgbClr val="FFFFFF"/>
                </a:solidFill>
              </a14:hiddenFill>
            </a:ext>
          </a:extLst>
        </p:spPr>
      </p:pic>
      <p:pic>
        <p:nvPicPr>
          <p:cNvPr id="8194" name="Picture 2" descr="https://antonyjwhite.files.wordpress.com/2011/03/css_breakdown.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46805" y="3378437"/>
            <a:ext cx="4750481" cy="2035920"/>
          </a:xfrm>
          <a:prstGeom prst="rect">
            <a:avLst/>
          </a:prstGeom>
          <a:noFill/>
          <a:extLst>
            <a:ext uri="{909E8E84-426E-40DD-AFC4-6F175D3DCCD1}">
              <a14:hiddenFill xmlns:a14="http://schemas.microsoft.com/office/drawing/2010/main" xmlns="">
                <a:solidFill>
                  <a:srgbClr val="FFFFFF"/>
                </a:solidFill>
              </a14:hiddenFill>
            </a:ext>
          </a:extLst>
        </p:spPr>
      </p:pic>
      <p:pic>
        <p:nvPicPr>
          <p:cNvPr id="8196" name="Picture 4" descr="http://www.ajaxonomy.com/files/html-css-website.gif"/>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323318" y="527057"/>
            <a:ext cx="4762500" cy="2333626"/>
          </a:xfrm>
          <a:prstGeom prst="rect">
            <a:avLst/>
          </a:prstGeom>
          <a:noFill/>
          <a:extLst>
            <a:ext uri="{909E8E84-426E-40DD-AFC4-6F175D3DCCD1}">
              <a14:hiddenFill xmlns:a14="http://schemas.microsoft.com/office/drawing/2010/main" xmlns="">
                <a:solidFill>
                  <a:srgbClr val="FFFFFF"/>
                </a:solidFill>
              </a14:hiddenFill>
            </a:ext>
          </a:extLst>
        </p:spPr>
      </p:pic>
      <p:pic>
        <p:nvPicPr>
          <p:cNvPr id="8198" name="Picture 6" descr="http://wpsites.net/wp-content/uploads/2011/08/What-Is-CSS.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758996" y="3167742"/>
            <a:ext cx="5126718" cy="256335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76361103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err="1" smtClean="0"/>
              <a:t>Github</a:t>
            </a:r>
            <a:r>
              <a:rPr lang="en-GB" dirty="0" smtClean="0"/>
              <a:t> course </a:t>
            </a:r>
            <a:endParaRPr lang="en-GB" dirty="0"/>
          </a:p>
        </p:txBody>
      </p:sp>
      <p:sp>
        <p:nvSpPr>
          <p:cNvPr id="4" name="Rectángulo 3"/>
          <p:cNvSpPr/>
          <p:nvPr/>
        </p:nvSpPr>
        <p:spPr>
          <a:xfrm>
            <a:off x="5790340" y="5826534"/>
            <a:ext cx="3810274" cy="369332"/>
          </a:xfrm>
          <a:prstGeom prst="rect">
            <a:avLst/>
          </a:prstGeom>
        </p:spPr>
        <p:txBody>
          <a:bodyPr wrap="none">
            <a:spAutoFit/>
          </a:bodyPr>
          <a:lstStyle/>
          <a:p>
            <a:r>
              <a:rPr lang="en-GB" dirty="0"/>
              <a:t>http://rogerdudler.github.io/git-guide/</a:t>
            </a:r>
          </a:p>
        </p:txBody>
      </p:sp>
      <p:sp>
        <p:nvSpPr>
          <p:cNvPr id="5" name="CuadroTexto 4"/>
          <p:cNvSpPr txBox="1"/>
          <p:nvPr/>
        </p:nvSpPr>
        <p:spPr>
          <a:xfrm>
            <a:off x="468922" y="1652619"/>
            <a:ext cx="5697416" cy="369332"/>
          </a:xfrm>
          <a:prstGeom prst="rect">
            <a:avLst/>
          </a:prstGeom>
          <a:noFill/>
        </p:spPr>
        <p:txBody>
          <a:bodyPr wrap="square" rtlCol="0">
            <a:spAutoFit/>
          </a:bodyPr>
          <a:lstStyle/>
          <a:p>
            <a:r>
              <a:rPr lang="en-GB" dirty="0" smtClean="0"/>
              <a:t>Install and open git bash – this is a </a:t>
            </a:r>
            <a:r>
              <a:rPr lang="en-GB" dirty="0" err="1" smtClean="0"/>
              <a:t>linux</a:t>
            </a:r>
            <a:r>
              <a:rPr lang="en-GB" dirty="0" smtClean="0"/>
              <a:t> </a:t>
            </a:r>
            <a:r>
              <a:rPr lang="en-GB" dirty="0" err="1" smtClean="0"/>
              <a:t>mashine</a:t>
            </a:r>
            <a:r>
              <a:rPr lang="en-GB" dirty="0" smtClean="0"/>
              <a:t> </a:t>
            </a:r>
            <a:endParaRPr lang="en-GB" dirty="0"/>
          </a:p>
        </p:txBody>
      </p:sp>
      <p:sp>
        <p:nvSpPr>
          <p:cNvPr id="6" name="CuadroTexto 5"/>
          <p:cNvSpPr txBox="1"/>
          <p:nvPr/>
        </p:nvSpPr>
        <p:spPr>
          <a:xfrm>
            <a:off x="468922" y="2206617"/>
            <a:ext cx="5943601" cy="4247317"/>
          </a:xfrm>
          <a:prstGeom prst="rect">
            <a:avLst/>
          </a:prstGeom>
          <a:noFill/>
        </p:spPr>
        <p:txBody>
          <a:bodyPr wrap="square" rtlCol="0">
            <a:spAutoFit/>
          </a:bodyPr>
          <a:lstStyle/>
          <a:p>
            <a:r>
              <a:rPr lang="en-GB" dirty="0" smtClean="0"/>
              <a:t>Commands </a:t>
            </a:r>
          </a:p>
          <a:p>
            <a:r>
              <a:rPr lang="en-GB" dirty="0" err="1" smtClean="0"/>
              <a:t>Pwd</a:t>
            </a:r>
            <a:r>
              <a:rPr lang="en-GB" dirty="0" smtClean="0"/>
              <a:t> – to see position folder</a:t>
            </a:r>
          </a:p>
          <a:p>
            <a:r>
              <a:rPr lang="en-GB" dirty="0" smtClean="0"/>
              <a:t>Ls  = “list” to see the list of all the files in a folder</a:t>
            </a:r>
          </a:p>
          <a:p>
            <a:r>
              <a:rPr lang="en-GB" dirty="0" smtClean="0"/>
              <a:t>Ls – a includes the </a:t>
            </a:r>
            <a:r>
              <a:rPr lang="en-GB" dirty="0" err="1" smtClean="0"/>
              <a:t>hiddent</a:t>
            </a:r>
            <a:r>
              <a:rPr lang="en-GB" dirty="0" smtClean="0"/>
              <a:t> files</a:t>
            </a:r>
          </a:p>
          <a:p>
            <a:r>
              <a:rPr lang="en-GB" dirty="0" smtClean="0"/>
              <a:t>cd – to go to a new repository – example ( the space is important --  cd /c/</a:t>
            </a:r>
          </a:p>
          <a:p>
            <a:r>
              <a:rPr lang="en-GB" dirty="0" smtClean="0"/>
              <a:t>Cd users/ will send to the  folder users inside c</a:t>
            </a:r>
          </a:p>
          <a:p>
            <a:r>
              <a:rPr lang="en-GB" dirty="0" smtClean="0"/>
              <a:t>Clear – to clean the </a:t>
            </a:r>
            <a:r>
              <a:rPr lang="en-GB" dirty="0" err="1" smtClean="0"/>
              <a:t>linux</a:t>
            </a:r>
            <a:r>
              <a:rPr lang="en-GB" dirty="0" smtClean="0"/>
              <a:t> terminal</a:t>
            </a:r>
          </a:p>
          <a:p>
            <a:r>
              <a:rPr lang="en-GB" dirty="0" err="1" smtClean="0"/>
              <a:t>Mkdir</a:t>
            </a:r>
            <a:r>
              <a:rPr lang="en-GB" dirty="0" smtClean="0"/>
              <a:t> </a:t>
            </a:r>
            <a:r>
              <a:rPr lang="en-GB" dirty="0" err="1" smtClean="0"/>
              <a:t>nameofdirectory</a:t>
            </a:r>
            <a:r>
              <a:rPr lang="en-GB" dirty="0" smtClean="0"/>
              <a:t> – to make a new directory</a:t>
            </a:r>
          </a:p>
          <a:p>
            <a:r>
              <a:rPr lang="en-GB" dirty="0" err="1" smtClean="0"/>
              <a:t>rm</a:t>
            </a:r>
            <a:r>
              <a:rPr lang="en-GB" dirty="0" smtClean="0"/>
              <a:t> -r </a:t>
            </a:r>
            <a:r>
              <a:rPr lang="en-GB" dirty="0" err="1" smtClean="0"/>
              <a:t>directory_name</a:t>
            </a:r>
            <a:r>
              <a:rPr lang="en-GB" dirty="0" smtClean="0"/>
              <a:t>  - to remove a directory</a:t>
            </a:r>
          </a:p>
          <a:p>
            <a:r>
              <a:rPr lang="en-GB" dirty="0" smtClean="0"/>
              <a:t>Rm remove file – example </a:t>
            </a:r>
            <a:r>
              <a:rPr lang="en-GB" dirty="0" err="1" smtClean="0"/>
              <a:t>rm</a:t>
            </a:r>
            <a:r>
              <a:rPr lang="en-GB" dirty="0" smtClean="0"/>
              <a:t> test.txt</a:t>
            </a:r>
          </a:p>
          <a:p>
            <a:r>
              <a:rPr lang="en-GB" dirty="0" smtClean="0"/>
              <a:t>cd.. Is go up one level</a:t>
            </a:r>
          </a:p>
          <a:p>
            <a:r>
              <a:rPr lang="en-GB" dirty="0" smtClean="0"/>
              <a:t>Git = to make sure git is there</a:t>
            </a:r>
          </a:p>
          <a:p>
            <a:endParaRPr lang="en-GB" dirty="0"/>
          </a:p>
          <a:p>
            <a:r>
              <a:rPr lang="en-GB" dirty="0" smtClean="0"/>
              <a:t>Shift + q to exit a end in the terminal</a:t>
            </a:r>
            <a:endParaRPr lang="en-GB" dirty="0"/>
          </a:p>
        </p:txBody>
      </p:sp>
      <p:sp>
        <p:nvSpPr>
          <p:cNvPr id="7" name="CuadroTexto 6"/>
          <p:cNvSpPr txBox="1"/>
          <p:nvPr/>
        </p:nvSpPr>
        <p:spPr>
          <a:xfrm>
            <a:off x="5788269" y="636957"/>
            <a:ext cx="6403731" cy="5078313"/>
          </a:xfrm>
          <a:prstGeom prst="rect">
            <a:avLst/>
          </a:prstGeom>
          <a:noFill/>
        </p:spPr>
        <p:txBody>
          <a:bodyPr wrap="square" rtlCol="0">
            <a:spAutoFit/>
          </a:bodyPr>
          <a:lstStyle/>
          <a:p>
            <a:r>
              <a:rPr lang="en-GB" dirty="0" smtClean="0"/>
              <a:t>Git commands</a:t>
            </a:r>
          </a:p>
          <a:p>
            <a:endParaRPr lang="en-GB" dirty="0"/>
          </a:p>
          <a:p>
            <a:pPr marL="285750" indent="-285750">
              <a:buFont typeface="Arial" panose="020B0604020202020204" pitchFamily="34" charset="0"/>
              <a:buChar char="•"/>
            </a:pPr>
            <a:r>
              <a:rPr lang="en-GB" dirty="0" smtClean="0"/>
              <a:t>Git status</a:t>
            </a:r>
          </a:p>
          <a:p>
            <a:pPr marL="285750" indent="-285750">
              <a:buFont typeface="Arial" panose="020B0604020202020204" pitchFamily="34" charset="0"/>
              <a:buChar char="•"/>
            </a:pPr>
            <a:r>
              <a:rPr lang="en-GB" dirty="0" smtClean="0"/>
              <a:t>Git </a:t>
            </a:r>
            <a:r>
              <a:rPr lang="en-GB" dirty="0" err="1" smtClean="0"/>
              <a:t>init</a:t>
            </a:r>
            <a:r>
              <a:rPr lang="en-GB" dirty="0" smtClean="0"/>
              <a:t> : to create a new git repository</a:t>
            </a:r>
          </a:p>
          <a:p>
            <a:pPr marL="285750" indent="-285750">
              <a:buFont typeface="Arial" panose="020B0604020202020204" pitchFamily="34" charset="0"/>
              <a:buChar char="•"/>
            </a:pPr>
            <a:r>
              <a:rPr lang="en-GB" dirty="0" smtClean="0"/>
              <a:t>Git add </a:t>
            </a:r>
            <a:r>
              <a:rPr lang="en-GB" dirty="0" err="1" smtClean="0"/>
              <a:t>file_name</a:t>
            </a:r>
            <a:r>
              <a:rPr lang="en-GB" dirty="0" smtClean="0"/>
              <a:t> : for staging – git add --all to add all the files</a:t>
            </a:r>
          </a:p>
          <a:p>
            <a:pPr marL="285750" indent="-285750">
              <a:buFont typeface="Arial" panose="020B0604020202020204" pitchFamily="34" charset="0"/>
              <a:buChar char="•"/>
            </a:pPr>
            <a:r>
              <a:rPr lang="en-GB" dirty="0" smtClean="0"/>
              <a:t>Git Commit –m “this is the new index” – to make the changes m is the message</a:t>
            </a:r>
          </a:p>
          <a:p>
            <a:pPr marL="285750" indent="-285750">
              <a:buFont typeface="Arial" panose="020B0604020202020204" pitchFamily="34" charset="0"/>
              <a:buChar char="•"/>
            </a:pPr>
            <a:r>
              <a:rPr lang="en-GB" dirty="0" smtClean="0"/>
              <a:t>Git log  : show the commits of a path</a:t>
            </a:r>
          </a:p>
          <a:p>
            <a:pPr marL="285750" indent="-285750">
              <a:buFont typeface="Arial" panose="020B0604020202020204" pitchFamily="34" charset="0"/>
              <a:buChar char="•"/>
            </a:pPr>
            <a:r>
              <a:rPr lang="en-GB" dirty="0" smtClean="0"/>
              <a:t>Git log --graph --decorate --all --pretty=</a:t>
            </a:r>
            <a:r>
              <a:rPr lang="en-GB" dirty="0" err="1" smtClean="0"/>
              <a:t>oneline</a:t>
            </a:r>
            <a:r>
              <a:rPr lang="en-GB" dirty="0" smtClean="0"/>
              <a:t> – see commits as a tree</a:t>
            </a:r>
          </a:p>
          <a:p>
            <a:pPr marL="285750" indent="-285750">
              <a:buFont typeface="Arial" panose="020B0604020202020204" pitchFamily="34" charset="0"/>
              <a:buChar char="•"/>
            </a:pPr>
            <a:r>
              <a:rPr lang="en-GB" dirty="0" smtClean="0"/>
              <a:t>Git checkout </a:t>
            </a:r>
            <a:r>
              <a:rPr lang="en-GB" dirty="0" err="1" smtClean="0"/>
              <a:t>identificationumber</a:t>
            </a:r>
            <a:r>
              <a:rPr lang="en-GB" dirty="0"/>
              <a:t> </a:t>
            </a:r>
            <a:r>
              <a:rPr lang="en-GB" dirty="0" smtClean="0"/>
              <a:t>: to go back in time to a commit</a:t>
            </a:r>
          </a:p>
          <a:p>
            <a:pPr marL="285750" indent="-285750">
              <a:buFont typeface="Arial" panose="020B0604020202020204" pitchFamily="34" charset="0"/>
              <a:buChar char="•"/>
            </a:pPr>
            <a:r>
              <a:rPr lang="en-GB" dirty="0" smtClean="0"/>
              <a:t>Git checkout </a:t>
            </a:r>
            <a:r>
              <a:rPr lang="en-GB" dirty="0" err="1" smtClean="0"/>
              <a:t>branchnmae</a:t>
            </a:r>
            <a:r>
              <a:rPr lang="en-GB" dirty="0" smtClean="0"/>
              <a:t> to go to other branch</a:t>
            </a:r>
          </a:p>
          <a:p>
            <a:pPr marL="285750" indent="-285750">
              <a:buFont typeface="Arial" panose="020B0604020202020204" pitchFamily="34" charset="0"/>
              <a:buChar char="•"/>
            </a:pPr>
            <a:r>
              <a:rPr lang="en-GB" dirty="0" smtClean="0"/>
              <a:t>Git branch name – to create a new branch</a:t>
            </a:r>
          </a:p>
          <a:p>
            <a:pPr marL="285750" indent="-285750">
              <a:buFont typeface="Arial" panose="020B0604020202020204" pitchFamily="34" charset="0"/>
              <a:buChar char="•"/>
            </a:pPr>
            <a:endParaRPr lang="en-GB" dirty="0"/>
          </a:p>
          <a:p>
            <a:pPr marL="285750" lvl="0" indent="-285750">
              <a:buFont typeface="Arial" panose="020B0604020202020204" pitchFamily="34" charset="0"/>
              <a:buChar char="•"/>
            </a:pPr>
            <a:r>
              <a:rPr lang="es-CO" altLang="es-CO" dirty="0" err="1"/>
              <a:t>git</a:t>
            </a:r>
            <a:r>
              <a:rPr lang="es-CO" altLang="es-CO" dirty="0"/>
              <a:t> </a:t>
            </a:r>
            <a:r>
              <a:rPr lang="es-CO" altLang="es-CO" dirty="0" err="1"/>
              <a:t>config</a:t>
            </a:r>
            <a:r>
              <a:rPr lang="es-CO" altLang="es-CO" dirty="0"/>
              <a:t> --global user.name "</a:t>
            </a:r>
            <a:r>
              <a:rPr lang="es-CO" altLang="es-CO" dirty="0" err="1"/>
              <a:t>Your</a:t>
            </a:r>
            <a:r>
              <a:rPr lang="es-CO" altLang="es-CO" dirty="0"/>
              <a:t> </a:t>
            </a:r>
            <a:r>
              <a:rPr lang="es-CO" altLang="es-CO" dirty="0" err="1" smtClean="0"/>
              <a:t>Name</a:t>
            </a:r>
            <a:r>
              <a:rPr lang="es-CO" altLang="es-CO" dirty="0" smtClean="0"/>
              <a:t>“</a:t>
            </a:r>
          </a:p>
          <a:p>
            <a:pPr marL="285750" lvl="0" indent="-285750">
              <a:buFont typeface="Arial" panose="020B0604020202020204" pitchFamily="34" charset="0"/>
              <a:buChar char="•"/>
            </a:pPr>
            <a:r>
              <a:rPr lang="es-CO" altLang="es-CO" dirty="0" err="1" smtClean="0"/>
              <a:t>git</a:t>
            </a:r>
            <a:r>
              <a:rPr lang="es-CO" altLang="es-CO" dirty="0" smtClean="0"/>
              <a:t> </a:t>
            </a:r>
            <a:r>
              <a:rPr lang="es-CO" altLang="es-CO" dirty="0" err="1"/>
              <a:t>config</a:t>
            </a:r>
            <a:r>
              <a:rPr lang="es-CO" altLang="es-CO" dirty="0"/>
              <a:t> --global </a:t>
            </a:r>
            <a:r>
              <a:rPr lang="es-CO" altLang="es-CO" dirty="0" err="1"/>
              <a:t>user.email</a:t>
            </a:r>
            <a:r>
              <a:rPr lang="es-CO" altLang="es-CO" dirty="0"/>
              <a:t> "your_email@whatever.com" </a:t>
            </a:r>
            <a:endParaRPr lang="es-CO" altLang="es-CO" dirty="0" smtClean="0"/>
          </a:p>
          <a:p>
            <a:pPr marL="285750" lvl="0" indent="-285750">
              <a:buFont typeface="Arial" panose="020B0604020202020204" pitchFamily="34" charset="0"/>
              <a:buChar char="•"/>
            </a:pPr>
            <a:r>
              <a:rPr lang="es-CO" altLang="es-CO" dirty="0" err="1" smtClean="0"/>
              <a:t>Git</a:t>
            </a:r>
            <a:r>
              <a:rPr lang="es-CO" altLang="es-CO" dirty="0" smtClean="0"/>
              <a:t> </a:t>
            </a:r>
            <a:r>
              <a:rPr lang="es-CO" altLang="es-CO" dirty="0" err="1" smtClean="0"/>
              <a:t>push</a:t>
            </a:r>
            <a:r>
              <a:rPr lang="es-CO" altLang="es-CO" dirty="0" smtClean="0"/>
              <a:t> data </a:t>
            </a:r>
            <a:r>
              <a:rPr lang="es-CO" altLang="es-CO" dirty="0" err="1" smtClean="0"/>
              <a:t>form</a:t>
            </a:r>
            <a:r>
              <a:rPr lang="es-CO" altLang="es-CO" dirty="0" smtClean="0"/>
              <a:t> local to online</a:t>
            </a:r>
          </a:p>
        </p:txBody>
      </p:sp>
      <p:sp>
        <p:nvSpPr>
          <p:cNvPr id="8" name="Rectangle 2"/>
          <p:cNvSpPr>
            <a:spLocks noChangeArrowheads="1"/>
          </p:cNvSpPr>
          <p:nvPr/>
        </p:nvSpPr>
        <p:spPr bwMode="auto">
          <a:xfrm>
            <a:off x="0" y="70069"/>
            <a:ext cx="65" cy="31706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396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smtClean="0">
              <a:ln>
                <a:noFill/>
              </a:ln>
              <a:solidFill>
                <a:schemeClr val="tx1"/>
              </a:solidFill>
              <a:effectLst/>
              <a:latin typeface="Arial" panose="020B0604020202020204" pitchFamily="34" charset="0"/>
            </a:endParaRPr>
          </a:p>
        </p:txBody>
      </p:sp>
      <p:sp>
        <p:nvSpPr>
          <p:cNvPr id="9" name="Rectángulo 8"/>
          <p:cNvSpPr/>
          <p:nvPr/>
        </p:nvSpPr>
        <p:spPr>
          <a:xfrm>
            <a:off x="5788269" y="6065671"/>
            <a:ext cx="5062924" cy="369332"/>
          </a:xfrm>
          <a:prstGeom prst="rect">
            <a:avLst/>
          </a:prstGeom>
        </p:spPr>
        <p:txBody>
          <a:bodyPr wrap="none">
            <a:spAutoFit/>
          </a:bodyPr>
          <a:lstStyle/>
          <a:p>
            <a:r>
              <a:rPr lang="en-GB" dirty="0"/>
              <a:t>https://www.youtube.com/watch?v=DVDLoe_2MBc</a:t>
            </a:r>
          </a:p>
        </p:txBody>
      </p:sp>
      <p:sp>
        <p:nvSpPr>
          <p:cNvPr id="10" name="Rectángulo 9"/>
          <p:cNvSpPr/>
          <p:nvPr/>
        </p:nvSpPr>
        <p:spPr>
          <a:xfrm>
            <a:off x="5790340" y="5549535"/>
            <a:ext cx="4934171" cy="369332"/>
          </a:xfrm>
          <a:prstGeom prst="rect">
            <a:avLst/>
          </a:prstGeom>
        </p:spPr>
        <p:txBody>
          <a:bodyPr wrap="none">
            <a:spAutoFit/>
          </a:bodyPr>
          <a:lstStyle/>
          <a:p>
            <a:r>
              <a:rPr lang="en-GB" dirty="0"/>
              <a:t>https://www.youtube.com/watch?v=0fKg7e37bQE</a:t>
            </a:r>
          </a:p>
        </p:txBody>
      </p:sp>
      <p:sp>
        <p:nvSpPr>
          <p:cNvPr id="11" name="Rectángulo 10"/>
          <p:cNvSpPr/>
          <p:nvPr/>
        </p:nvSpPr>
        <p:spPr>
          <a:xfrm>
            <a:off x="5788269" y="6288199"/>
            <a:ext cx="5120184" cy="369332"/>
          </a:xfrm>
          <a:prstGeom prst="rect">
            <a:avLst/>
          </a:prstGeom>
        </p:spPr>
        <p:txBody>
          <a:bodyPr wrap="none">
            <a:spAutoFit/>
          </a:bodyPr>
          <a:lstStyle/>
          <a:p>
            <a:r>
              <a:rPr lang="en-GB" dirty="0"/>
              <a:t>https://www.youtube.com/watch?v=61WbzS9XMwk</a:t>
            </a:r>
          </a:p>
        </p:txBody>
      </p:sp>
    </p:spTree>
    <p:extLst>
      <p:ext uri="{BB962C8B-B14F-4D97-AF65-F5344CB8AC3E}">
        <p14:creationId xmlns:p14="http://schemas.microsoft.com/office/powerpoint/2010/main" xmlns="" val="106553239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git</a:t>
            </a:r>
            <a:endParaRPr lang="en-GB" dirty="0"/>
          </a:p>
        </p:txBody>
      </p:sp>
      <p:sp>
        <p:nvSpPr>
          <p:cNvPr id="4" name="Rectángulo 3"/>
          <p:cNvSpPr/>
          <p:nvPr/>
        </p:nvSpPr>
        <p:spPr>
          <a:xfrm>
            <a:off x="193430"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Create a repository </a:t>
            </a:r>
          </a:p>
          <a:p>
            <a:pPr algn="ctr"/>
            <a:endParaRPr lang="en-GB" dirty="0"/>
          </a:p>
          <a:p>
            <a:pPr algn="ctr"/>
            <a:r>
              <a:rPr lang="en-GB" dirty="0" err="1" smtClean="0"/>
              <a:t>Comand</a:t>
            </a:r>
            <a:r>
              <a:rPr lang="en-GB" dirty="0" smtClean="0"/>
              <a:t>: git </a:t>
            </a:r>
            <a:r>
              <a:rPr lang="en-GB" dirty="0" err="1" smtClean="0"/>
              <a:t>init</a:t>
            </a:r>
            <a:endParaRPr lang="en-GB" dirty="0"/>
          </a:p>
        </p:txBody>
      </p:sp>
      <p:sp>
        <p:nvSpPr>
          <p:cNvPr id="5" name="Elipse 4"/>
          <p:cNvSpPr/>
          <p:nvPr/>
        </p:nvSpPr>
        <p:spPr>
          <a:xfrm>
            <a:off x="0"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1</a:t>
            </a:r>
            <a:endParaRPr lang="en-GB" dirty="0"/>
          </a:p>
        </p:txBody>
      </p:sp>
      <p:sp>
        <p:nvSpPr>
          <p:cNvPr id="6" name="Rectángulo 5"/>
          <p:cNvSpPr/>
          <p:nvPr/>
        </p:nvSpPr>
        <p:spPr>
          <a:xfrm>
            <a:off x="4126521"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Staging</a:t>
            </a:r>
          </a:p>
          <a:p>
            <a:pPr algn="ctr"/>
            <a:endParaRPr lang="en-GB" dirty="0"/>
          </a:p>
          <a:p>
            <a:pPr algn="ctr"/>
            <a:r>
              <a:rPr lang="en-GB" dirty="0" smtClean="0"/>
              <a:t>Put thing ready to be </a:t>
            </a:r>
            <a:r>
              <a:rPr lang="en-GB" dirty="0" err="1" smtClean="0"/>
              <a:t>commited</a:t>
            </a:r>
            <a:endParaRPr lang="en-GB" dirty="0"/>
          </a:p>
          <a:p>
            <a:pPr algn="ctr"/>
            <a:r>
              <a:rPr lang="en-GB" dirty="0" smtClean="0"/>
              <a:t>Git add intex.html</a:t>
            </a:r>
            <a:endParaRPr lang="en-GB" dirty="0"/>
          </a:p>
        </p:txBody>
      </p:sp>
      <p:sp>
        <p:nvSpPr>
          <p:cNvPr id="7" name="Elipse 6"/>
          <p:cNvSpPr/>
          <p:nvPr/>
        </p:nvSpPr>
        <p:spPr>
          <a:xfrm>
            <a:off x="3933091"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a:t>
            </a:r>
          </a:p>
        </p:txBody>
      </p:sp>
      <p:sp>
        <p:nvSpPr>
          <p:cNvPr id="8" name="Rectángulo 7"/>
          <p:cNvSpPr/>
          <p:nvPr/>
        </p:nvSpPr>
        <p:spPr>
          <a:xfrm>
            <a:off x="8059612"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Commit</a:t>
            </a:r>
          </a:p>
          <a:p>
            <a:pPr algn="ctr"/>
            <a:endParaRPr lang="en-GB" dirty="0"/>
          </a:p>
          <a:p>
            <a:pPr algn="ctr"/>
            <a:r>
              <a:rPr lang="en-GB" dirty="0" smtClean="0"/>
              <a:t>Put thing ready to be </a:t>
            </a:r>
            <a:r>
              <a:rPr lang="en-GB" dirty="0" err="1" smtClean="0"/>
              <a:t>commited</a:t>
            </a:r>
            <a:endParaRPr lang="en-GB" dirty="0"/>
          </a:p>
          <a:p>
            <a:pPr algn="ctr"/>
            <a:r>
              <a:rPr lang="en-GB" dirty="0" smtClean="0"/>
              <a:t>Git add intex.html</a:t>
            </a:r>
            <a:endParaRPr lang="en-GB" dirty="0"/>
          </a:p>
        </p:txBody>
      </p:sp>
      <p:sp>
        <p:nvSpPr>
          <p:cNvPr id="9" name="Elipse 8"/>
          <p:cNvSpPr/>
          <p:nvPr/>
        </p:nvSpPr>
        <p:spPr>
          <a:xfrm>
            <a:off x="7866182"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3</a:t>
            </a:r>
            <a:endParaRPr lang="en-GB" dirty="0"/>
          </a:p>
        </p:txBody>
      </p:sp>
    </p:spTree>
    <p:extLst>
      <p:ext uri="{BB962C8B-B14F-4D97-AF65-F5344CB8AC3E}">
        <p14:creationId xmlns:p14="http://schemas.microsoft.com/office/powerpoint/2010/main" xmlns="" val="238417789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err="1" smtClean="0"/>
              <a:t>github</a:t>
            </a:r>
            <a:endParaRPr lang="en-GB" dirty="0"/>
          </a:p>
        </p:txBody>
      </p:sp>
      <p:sp>
        <p:nvSpPr>
          <p:cNvPr id="4" name="Rectángulo 3"/>
          <p:cNvSpPr/>
          <p:nvPr/>
        </p:nvSpPr>
        <p:spPr>
          <a:xfrm>
            <a:off x="193430"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Create a repository </a:t>
            </a:r>
          </a:p>
          <a:p>
            <a:pPr algn="ctr"/>
            <a:r>
              <a:rPr lang="en-GB" dirty="0" smtClean="0"/>
              <a:t>Create an account and go to the plus and create a online repository</a:t>
            </a:r>
          </a:p>
          <a:p>
            <a:pPr algn="ctr"/>
            <a:endParaRPr lang="en-GB" dirty="0"/>
          </a:p>
        </p:txBody>
      </p:sp>
      <p:sp>
        <p:nvSpPr>
          <p:cNvPr id="5" name="Elipse 4"/>
          <p:cNvSpPr/>
          <p:nvPr/>
        </p:nvSpPr>
        <p:spPr>
          <a:xfrm>
            <a:off x="0"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1</a:t>
            </a:r>
            <a:endParaRPr lang="en-GB" dirty="0"/>
          </a:p>
        </p:txBody>
      </p:sp>
      <p:sp>
        <p:nvSpPr>
          <p:cNvPr id="6" name="Rectángulo 5"/>
          <p:cNvSpPr/>
          <p:nvPr/>
        </p:nvSpPr>
        <p:spPr>
          <a:xfrm>
            <a:off x="4126521"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Push changes</a:t>
            </a:r>
          </a:p>
          <a:p>
            <a:pPr algn="ctr"/>
            <a:endParaRPr lang="en-GB" dirty="0"/>
          </a:p>
          <a:p>
            <a:pPr algn="ctr"/>
            <a:r>
              <a:rPr lang="en-GB" dirty="0" smtClean="0"/>
              <a:t>Put </a:t>
            </a:r>
            <a:r>
              <a:rPr lang="en-GB" dirty="0" err="1" smtClean="0"/>
              <a:t>commited</a:t>
            </a:r>
            <a:endParaRPr lang="en-GB" dirty="0"/>
          </a:p>
          <a:p>
            <a:pPr algn="ctr"/>
            <a:r>
              <a:rPr lang="en-GB" dirty="0" smtClean="0"/>
              <a:t>Into git </a:t>
            </a:r>
          </a:p>
          <a:p>
            <a:pPr algn="ctr"/>
            <a:r>
              <a:rPr lang="en-GB" dirty="0" smtClean="0"/>
              <a:t>Git push</a:t>
            </a:r>
            <a:endParaRPr lang="en-GB" dirty="0"/>
          </a:p>
        </p:txBody>
      </p:sp>
      <p:sp>
        <p:nvSpPr>
          <p:cNvPr id="7" name="Elipse 6"/>
          <p:cNvSpPr/>
          <p:nvPr/>
        </p:nvSpPr>
        <p:spPr>
          <a:xfrm>
            <a:off x="3933091"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a:t>
            </a:r>
          </a:p>
        </p:txBody>
      </p:sp>
      <p:sp>
        <p:nvSpPr>
          <p:cNvPr id="8" name="Rectángulo 7"/>
          <p:cNvSpPr/>
          <p:nvPr/>
        </p:nvSpPr>
        <p:spPr>
          <a:xfrm>
            <a:off x="8059612"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Keep </a:t>
            </a:r>
            <a:r>
              <a:rPr lang="en-GB" dirty="0" err="1" smtClean="0"/>
              <a:t>updted</a:t>
            </a:r>
            <a:endParaRPr lang="en-GB" dirty="0" smtClean="0"/>
          </a:p>
          <a:p>
            <a:pPr algn="ctr"/>
            <a:endParaRPr lang="en-GB" dirty="0"/>
          </a:p>
          <a:p>
            <a:pPr algn="ctr"/>
            <a:r>
              <a:rPr lang="en-GB" dirty="0" smtClean="0"/>
              <a:t>Bring to your local what other team members have changed</a:t>
            </a:r>
          </a:p>
          <a:p>
            <a:pPr algn="ctr"/>
            <a:endParaRPr lang="en-GB" dirty="0"/>
          </a:p>
          <a:p>
            <a:pPr algn="ctr"/>
            <a:r>
              <a:rPr lang="en-GB" dirty="0" smtClean="0"/>
              <a:t>Git pull </a:t>
            </a:r>
            <a:endParaRPr lang="en-GB" dirty="0"/>
          </a:p>
        </p:txBody>
      </p:sp>
      <p:sp>
        <p:nvSpPr>
          <p:cNvPr id="9" name="Elipse 8"/>
          <p:cNvSpPr/>
          <p:nvPr/>
        </p:nvSpPr>
        <p:spPr>
          <a:xfrm>
            <a:off x="7866182"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3</a:t>
            </a:r>
            <a:endParaRPr lang="en-GB" dirty="0"/>
          </a:p>
        </p:txBody>
      </p:sp>
      <p:cxnSp>
        <p:nvCxnSpPr>
          <p:cNvPr id="11" name="Conector recto de flecha 10"/>
          <p:cNvCxnSpPr/>
          <p:nvPr/>
        </p:nvCxnSpPr>
        <p:spPr>
          <a:xfrm>
            <a:off x="1883229" y="5148943"/>
            <a:ext cx="0" cy="435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CuadroTexto 11"/>
          <p:cNvSpPr txBox="1"/>
          <p:nvPr/>
        </p:nvSpPr>
        <p:spPr>
          <a:xfrm>
            <a:off x="293914" y="5747657"/>
            <a:ext cx="3744686" cy="1200329"/>
          </a:xfrm>
          <a:prstGeom prst="rect">
            <a:avLst/>
          </a:prstGeom>
          <a:noFill/>
        </p:spPr>
        <p:txBody>
          <a:bodyPr wrap="square" rtlCol="0">
            <a:spAutoFit/>
          </a:bodyPr>
          <a:lstStyle/>
          <a:p>
            <a:r>
              <a:rPr lang="en-GB" dirty="0" smtClean="0"/>
              <a:t>Connect the local repository with the </a:t>
            </a:r>
            <a:r>
              <a:rPr lang="en-GB" dirty="0" err="1" smtClean="0"/>
              <a:t>github</a:t>
            </a:r>
            <a:r>
              <a:rPr lang="en-GB" dirty="0" smtClean="0"/>
              <a:t> </a:t>
            </a:r>
          </a:p>
          <a:p>
            <a:endParaRPr lang="en-GB" dirty="0"/>
          </a:p>
          <a:p>
            <a:endParaRPr lang="en-GB" dirty="0"/>
          </a:p>
        </p:txBody>
      </p:sp>
      <p:sp>
        <p:nvSpPr>
          <p:cNvPr id="17" name="Rectangle 5"/>
          <p:cNvSpPr>
            <a:spLocks noChangeArrowheads="1"/>
          </p:cNvSpPr>
          <p:nvPr/>
        </p:nvSpPr>
        <p:spPr bwMode="auto">
          <a:xfrm>
            <a:off x="193430" y="6440059"/>
            <a:ext cx="4910319" cy="1538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git</a:t>
            </a:r>
            <a:r>
              <a:rPr kumimoji="0" lang="es-CO" altLang="es-CO"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s-CO" altLang="es-CO"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remote</a:t>
            </a:r>
            <a:r>
              <a:rPr kumimoji="0" lang="es-CO" altLang="es-CO"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s-CO" altLang="es-CO"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add</a:t>
            </a:r>
            <a:r>
              <a:rPr kumimoji="0" lang="es-CO" altLang="es-CO"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s-CO" altLang="es-CO"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origin</a:t>
            </a:r>
            <a:r>
              <a:rPr kumimoji="0" lang="es-CO" altLang="es-CO"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https://github.com/flibijuan/shoppinglist.git</a:t>
            </a:r>
            <a:endParaRPr kumimoji="0" lang="es-CO" altLang="es-CO"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6"/>
          <p:cNvSpPr>
            <a:spLocks noChangeArrowheads="1"/>
          </p:cNvSpPr>
          <p:nvPr/>
        </p:nvSpPr>
        <p:spPr bwMode="auto">
          <a:xfrm>
            <a:off x="193430" y="6473496"/>
            <a:ext cx="12192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git</a:t>
            </a:r>
            <a:r>
              <a:rPr kumimoji="0" lang="es-CO" altLang="es-CO"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s-CO" altLang="es-CO"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push</a:t>
            </a:r>
            <a:r>
              <a:rPr kumimoji="0" lang="es-CO" altLang="es-CO"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-u </a:t>
            </a:r>
            <a:r>
              <a:rPr kumimoji="0" lang="es-CO" altLang="es-CO"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origin</a:t>
            </a:r>
            <a:r>
              <a:rPr kumimoji="0" lang="es-CO" altLang="es-CO"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master</a:t>
            </a:r>
            <a:r>
              <a:rPr kumimoji="0" lang="es-CO" altLang="es-CO" sz="900" b="0" i="0" u="none" strike="noStrike" cap="none" normalizeH="0" baseline="0" dirty="0" smtClean="0">
                <a:ln>
                  <a:noFill/>
                </a:ln>
                <a:solidFill>
                  <a:schemeClr val="tx1"/>
                </a:solidFill>
                <a:effectLst/>
              </a:rPr>
              <a:t> </a:t>
            </a:r>
            <a:endParaRPr kumimoji="0" lang="es-CO" altLang="es-CO"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xmlns="" val="198017692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Git hub – conflict resolution</a:t>
            </a:r>
            <a:endParaRPr lang="en-GB" dirty="0"/>
          </a:p>
        </p:txBody>
      </p:sp>
      <p:sp>
        <p:nvSpPr>
          <p:cNvPr id="4" name="Rectángulo 3"/>
          <p:cNvSpPr/>
          <p:nvPr/>
        </p:nvSpPr>
        <p:spPr>
          <a:xfrm>
            <a:off x="193430"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When pushing – </a:t>
            </a:r>
            <a:r>
              <a:rPr lang="en-GB" dirty="0" err="1" smtClean="0"/>
              <a:t>github</a:t>
            </a:r>
            <a:r>
              <a:rPr lang="en-GB" dirty="0" smtClean="0"/>
              <a:t> is going to ask for a pull first</a:t>
            </a:r>
          </a:p>
          <a:p>
            <a:pPr algn="ctr"/>
            <a:endParaRPr lang="en-GB" dirty="0"/>
          </a:p>
        </p:txBody>
      </p:sp>
      <p:sp>
        <p:nvSpPr>
          <p:cNvPr id="5" name="Elipse 4"/>
          <p:cNvSpPr/>
          <p:nvPr/>
        </p:nvSpPr>
        <p:spPr>
          <a:xfrm>
            <a:off x="0"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1</a:t>
            </a:r>
            <a:endParaRPr lang="en-GB" dirty="0"/>
          </a:p>
        </p:txBody>
      </p:sp>
      <p:sp>
        <p:nvSpPr>
          <p:cNvPr id="6" name="Rectángulo 5"/>
          <p:cNvSpPr/>
          <p:nvPr/>
        </p:nvSpPr>
        <p:spPr>
          <a:xfrm>
            <a:off x="4126521"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Push changes</a:t>
            </a:r>
          </a:p>
          <a:p>
            <a:pPr algn="ctr"/>
            <a:endParaRPr lang="en-GB" dirty="0"/>
          </a:p>
          <a:p>
            <a:pPr algn="ctr"/>
            <a:r>
              <a:rPr lang="en-GB" dirty="0" smtClean="0"/>
              <a:t>And git will answer this is an error and is going to enter into a merging mode</a:t>
            </a:r>
            <a:endParaRPr lang="en-GB" dirty="0"/>
          </a:p>
        </p:txBody>
      </p:sp>
      <p:sp>
        <p:nvSpPr>
          <p:cNvPr id="7" name="Elipse 6"/>
          <p:cNvSpPr/>
          <p:nvPr/>
        </p:nvSpPr>
        <p:spPr>
          <a:xfrm>
            <a:off x="3933091"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a:t>
            </a:r>
          </a:p>
        </p:txBody>
      </p:sp>
      <p:sp>
        <p:nvSpPr>
          <p:cNvPr id="8" name="Rectángulo 7"/>
          <p:cNvSpPr/>
          <p:nvPr/>
        </p:nvSpPr>
        <p:spPr>
          <a:xfrm>
            <a:off x="8059612" y="2180492"/>
            <a:ext cx="3546231" cy="3937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Solve the problem</a:t>
            </a:r>
          </a:p>
          <a:p>
            <a:pPr algn="ctr"/>
            <a:endParaRPr lang="en-GB" dirty="0"/>
          </a:p>
          <a:p>
            <a:pPr algn="ctr"/>
            <a:r>
              <a:rPr lang="en-GB" dirty="0" smtClean="0"/>
              <a:t>Go to the editor look at the problem and then </a:t>
            </a:r>
            <a:r>
              <a:rPr lang="en-GB" dirty="0" err="1" smtClean="0"/>
              <a:t>adter</a:t>
            </a:r>
            <a:r>
              <a:rPr lang="en-GB" dirty="0" smtClean="0"/>
              <a:t> is </a:t>
            </a:r>
            <a:r>
              <a:rPr lang="en-GB" dirty="0" err="1" smtClean="0"/>
              <a:t>fxied</a:t>
            </a:r>
            <a:r>
              <a:rPr lang="en-GB" dirty="0" smtClean="0"/>
              <a:t> by hand </a:t>
            </a:r>
          </a:p>
          <a:p>
            <a:pPr algn="ctr"/>
            <a:endParaRPr lang="en-GB" dirty="0"/>
          </a:p>
          <a:p>
            <a:pPr algn="ctr"/>
            <a:r>
              <a:rPr lang="en-GB" dirty="0" smtClean="0"/>
              <a:t>Git status</a:t>
            </a:r>
          </a:p>
          <a:p>
            <a:pPr algn="ctr"/>
            <a:r>
              <a:rPr lang="en-GB" dirty="0" smtClean="0"/>
              <a:t>Git add –all</a:t>
            </a:r>
          </a:p>
          <a:p>
            <a:pPr algn="ctr"/>
            <a:r>
              <a:rPr lang="en-GB" dirty="0" smtClean="0"/>
              <a:t>Git commit (without a message)</a:t>
            </a:r>
          </a:p>
          <a:p>
            <a:pPr algn="ctr"/>
            <a:r>
              <a:rPr lang="en-GB" dirty="0" smtClean="0"/>
              <a:t>Then to tell it to continue press :</a:t>
            </a:r>
            <a:r>
              <a:rPr lang="en-GB" dirty="0" err="1" smtClean="0"/>
              <a:t>wq</a:t>
            </a:r>
            <a:r>
              <a:rPr lang="en-GB" dirty="0" smtClean="0"/>
              <a:t> or if it is a separate window just close it</a:t>
            </a:r>
          </a:p>
          <a:p>
            <a:pPr algn="ctr"/>
            <a:r>
              <a:rPr lang="en-GB" dirty="0" smtClean="0"/>
              <a:t>Git push to make the changes</a:t>
            </a:r>
          </a:p>
        </p:txBody>
      </p:sp>
      <p:sp>
        <p:nvSpPr>
          <p:cNvPr id="9" name="Elipse 8"/>
          <p:cNvSpPr/>
          <p:nvPr/>
        </p:nvSpPr>
        <p:spPr>
          <a:xfrm>
            <a:off x="7866182"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3</a:t>
            </a:r>
            <a:endParaRPr lang="en-GB" dirty="0"/>
          </a:p>
        </p:txBody>
      </p:sp>
    </p:spTree>
    <p:extLst>
      <p:ext uri="{BB962C8B-B14F-4D97-AF65-F5344CB8AC3E}">
        <p14:creationId xmlns:p14="http://schemas.microsoft.com/office/powerpoint/2010/main" xmlns="" val="339133907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For other team members to connect to my project</a:t>
            </a:r>
            <a:endParaRPr lang="en-GB" dirty="0"/>
          </a:p>
        </p:txBody>
      </p:sp>
      <p:sp>
        <p:nvSpPr>
          <p:cNvPr id="4" name="Rectángulo 3"/>
          <p:cNvSpPr/>
          <p:nvPr/>
        </p:nvSpPr>
        <p:spPr>
          <a:xfrm>
            <a:off x="400259"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Clone the online project into your computer</a:t>
            </a:r>
          </a:p>
          <a:p>
            <a:pPr algn="ctr"/>
            <a:endParaRPr lang="en-GB" dirty="0"/>
          </a:p>
        </p:txBody>
      </p:sp>
      <p:sp>
        <p:nvSpPr>
          <p:cNvPr id="5" name="Elipse 4"/>
          <p:cNvSpPr/>
          <p:nvPr/>
        </p:nvSpPr>
        <p:spPr>
          <a:xfrm>
            <a:off x="206829"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1</a:t>
            </a:r>
            <a:endParaRPr lang="en-GB" dirty="0"/>
          </a:p>
        </p:txBody>
      </p:sp>
      <p:sp>
        <p:nvSpPr>
          <p:cNvPr id="6" name="Rectángulo 5"/>
          <p:cNvSpPr/>
          <p:nvPr/>
        </p:nvSpPr>
        <p:spPr>
          <a:xfrm>
            <a:off x="4333350"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Push changes</a:t>
            </a:r>
          </a:p>
          <a:p>
            <a:pPr algn="ctr"/>
            <a:endParaRPr lang="en-GB" dirty="0"/>
          </a:p>
          <a:p>
            <a:pPr algn="ctr"/>
            <a:r>
              <a:rPr lang="en-GB" dirty="0" smtClean="0"/>
              <a:t>Put </a:t>
            </a:r>
            <a:r>
              <a:rPr lang="en-GB" dirty="0" err="1" smtClean="0"/>
              <a:t>commited</a:t>
            </a:r>
            <a:endParaRPr lang="en-GB" dirty="0"/>
          </a:p>
          <a:p>
            <a:pPr algn="ctr"/>
            <a:r>
              <a:rPr lang="en-GB" dirty="0" smtClean="0"/>
              <a:t>Into git </a:t>
            </a:r>
          </a:p>
          <a:p>
            <a:pPr algn="ctr"/>
            <a:r>
              <a:rPr lang="en-GB" dirty="0" smtClean="0"/>
              <a:t>Git push</a:t>
            </a:r>
            <a:endParaRPr lang="en-GB" dirty="0"/>
          </a:p>
        </p:txBody>
      </p:sp>
      <p:sp>
        <p:nvSpPr>
          <p:cNvPr id="7" name="Elipse 6"/>
          <p:cNvSpPr/>
          <p:nvPr/>
        </p:nvSpPr>
        <p:spPr>
          <a:xfrm>
            <a:off x="4139920"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a:t>
            </a:r>
          </a:p>
        </p:txBody>
      </p:sp>
      <p:sp>
        <p:nvSpPr>
          <p:cNvPr id="8" name="Rectángulo 7"/>
          <p:cNvSpPr/>
          <p:nvPr/>
        </p:nvSpPr>
        <p:spPr>
          <a:xfrm>
            <a:off x="8266441"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Keep </a:t>
            </a:r>
            <a:r>
              <a:rPr lang="en-GB" dirty="0" err="1" smtClean="0"/>
              <a:t>updted</a:t>
            </a:r>
            <a:endParaRPr lang="en-GB" dirty="0" smtClean="0"/>
          </a:p>
          <a:p>
            <a:pPr algn="ctr"/>
            <a:endParaRPr lang="en-GB" dirty="0"/>
          </a:p>
          <a:p>
            <a:pPr algn="ctr"/>
            <a:r>
              <a:rPr lang="en-GB" dirty="0" smtClean="0"/>
              <a:t>Bring to your local what other team members have changed</a:t>
            </a:r>
          </a:p>
          <a:p>
            <a:pPr algn="ctr"/>
            <a:endParaRPr lang="en-GB" dirty="0"/>
          </a:p>
          <a:p>
            <a:pPr algn="ctr"/>
            <a:r>
              <a:rPr lang="en-GB" dirty="0" smtClean="0"/>
              <a:t>Git pull </a:t>
            </a:r>
            <a:endParaRPr lang="en-GB" dirty="0"/>
          </a:p>
        </p:txBody>
      </p:sp>
      <p:sp>
        <p:nvSpPr>
          <p:cNvPr id="9" name="Elipse 8"/>
          <p:cNvSpPr/>
          <p:nvPr/>
        </p:nvSpPr>
        <p:spPr>
          <a:xfrm>
            <a:off x="8073011"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3</a:t>
            </a:r>
            <a:endParaRPr lang="en-GB" dirty="0"/>
          </a:p>
        </p:txBody>
      </p:sp>
      <p:cxnSp>
        <p:nvCxnSpPr>
          <p:cNvPr id="11" name="Conector recto de flecha 10"/>
          <p:cNvCxnSpPr/>
          <p:nvPr/>
        </p:nvCxnSpPr>
        <p:spPr>
          <a:xfrm>
            <a:off x="2166257" y="5072743"/>
            <a:ext cx="0" cy="424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CuadroTexto 11"/>
          <p:cNvSpPr txBox="1"/>
          <p:nvPr/>
        </p:nvSpPr>
        <p:spPr>
          <a:xfrm>
            <a:off x="566057" y="5812971"/>
            <a:ext cx="3380433" cy="369332"/>
          </a:xfrm>
          <a:prstGeom prst="rect">
            <a:avLst/>
          </a:prstGeom>
          <a:noFill/>
        </p:spPr>
        <p:txBody>
          <a:bodyPr wrap="square" rtlCol="0">
            <a:spAutoFit/>
          </a:bodyPr>
          <a:lstStyle/>
          <a:p>
            <a:r>
              <a:rPr lang="en-GB" dirty="0" smtClean="0"/>
              <a:t>Git clone </a:t>
            </a:r>
            <a:r>
              <a:rPr lang="en-GB" dirty="0" err="1" smtClean="0"/>
              <a:t>url</a:t>
            </a:r>
            <a:r>
              <a:rPr lang="en-GB" dirty="0" smtClean="0"/>
              <a:t>-of the project</a:t>
            </a:r>
            <a:endParaRPr lang="en-GB" dirty="0"/>
          </a:p>
        </p:txBody>
      </p:sp>
    </p:spTree>
    <p:extLst>
      <p:ext uri="{BB962C8B-B14F-4D97-AF65-F5344CB8AC3E}">
        <p14:creationId xmlns:p14="http://schemas.microsoft.com/office/powerpoint/2010/main" xmlns="" val="260272974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Add </a:t>
            </a:r>
            <a:r>
              <a:rPr lang="en-GB" dirty="0" err="1" smtClean="0"/>
              <a:t>colaborators</a:t>
            </a:r>
            <a:endParaRPr lang="en-GB" dirty="0"/>
          </a:p>
        </p:txBody>
      </p:sp>
      <p:sp>
        <p:nvSpPr>
          <p:cNvPr id="3" name="Marcador de contenido 2"/>
          <p:cNvSpPr>
            <a:spLocks noGrp="1"/>
          </p:cNvSpPr>
          <p:nvPr>
            <p:ph idx="1"/>
          </p:nvPr>
        </p:nvSpPr>
        <p:spPr/>
        <p:txBody>
          <a:bodyPr/>
          <a:lstStyle/>
          <a:p>
            <a:pPr marL="0" indent="0">
              <a:buNone/>
            </a:pPr>
            <a:r>
              <a:rPr lang="en-GB" dirty="0" smtClean="0"/>
              <a:t>Project owner</a:t>
            </a:r>
          </a:p>
          <a:p>
            <a:r>
              <a:rPr lang="en-GB" dirty="0" smtClean="0"/>
              <a:t>Settings </a:t>
            </a:r>
          </a:p>
          <a:p>
            <a:r>
              <a:rPr lang="en-GB" dirty="0" err="1" smtClean="0"/>
              <a:t>Colaborators</a:t>
            </a:r>
            <a:endParaRPr lang="en-GB" dirty="0" smtClean="0"/>
          </a:p>
          <a:p>
            <a:r>
              <a:rPr lang="en-GB" dirty="0" smtClean="0"/>
              <a:t>Add friend</a:t>
            </a:r>
            <a:endParaRPr lang="en-GB" dirty="0"/>
          </a:p>
          <a:p>
            <a:endParaRPr lang="en-GB" dirty="0"/>
          </a:p>
        </p:txBody>
      </p:sp>
    </p:spTree>
    <p:extLst>
      <p:ext uri="{BB962C8B-B14F-4D97-AF65-F5344CB8AC3E}">
        <p14:creationId xmlns:p14="http://schemas.microsoft.com/office/powerpoint/2010/main" xmlns="" val="88980216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bootstrap</a:t>
            </a:r>
            <a:endParaRPr lang="en-GB" dirty="0"/>
          </a:p>
        </p:txBody>
      </p:sp>
      <p:sp>
        <p:nvSpPr>
          <p:cNvPr id="4" name="Rectangle 1"/>
          <p:cNvSpPr>
            <a:spLocks noChangeArrowheads="1"/>
          </p:cNvSpPr>
          <p:nvPr/>
        </p:nvSpPr>
        <p:spPr bwMode="auto">
          <a:xfrm>
            <a:off x="1295400" y="1702725"/>
            <a:ext cx="7957457" cy="86175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0" rIns="9144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100" b="0" i="0" u="none" strike="noStrike" cap="none" normalizeH="0" baseline="0" smtClean="0">
                <a:ln>
                  <a:noFill/>
                </a:ln>
                <a:solidFill>
                  <a:srgbClr val="333333"/>
                </a:solidFill>
                <a:effectLst/>
                <a:latin typeface="Verdana" panose="020B0604030504040204" pitchFamily="34" charset="0"/>
              </a:rPr>
              <a:t>There are two container classes to choose from:</a:t>
            </a:r>
            <a:endParaRPr kumimoji="0" lang="es-CO" altLang="es-CO" sz="9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CO" altLang="es-CO" sz="1100" b="0" i="0" u="none" strike="noStrike" cap="none" normalizeH="0" baseline="0" smtClean="0">
                <a:ln>
                  <a:noFill/>
                </a:ln>
                <a:solidFill>
                  <a:srgbClr val="333333"/>
                </a:solidFill>
                <a:effectLst/>
                <a:latin typeface="Verdana" panose="020B0604030504040204" pitchFamily="34" charset="0"/>
              </a:rPr>
              <a:t>The </a:t>
            </a:r>
            <a:r>
              <a:rPr kumimoji="0" lang="es-CO" altLang="es-CO" sz="1100" b="0" i="0" u="none" strike="noStrike" cap="none" normalizeH="0" baseline="0" smtClean="0">
                <a:ln>
                  <a:noFill/>
                </a:ln>
                <a:solidFill>
                  <a:srgbClr val="DC143C"/>
                </a:solidFill>
                <a:effectLst/>
                <a:latin typeface="Menlo"/>
              </a:rPr>
              <a:t>.container</a:t>
            </a:r>
            <a:r>
              <a:rPr kumimoji="0" lang="es-CO" altLang="es-CO" sz="1100" b="0" i="0" u="none" strike="noStrike" cap="none" normalizeH="0" baseline="0" smtClean="0">
                <a:ln>
                  <a:noFill/>
                </a:ln>
                <a:solidFill>
                  <a:srgbClr val="333333"/>
                </a:solidFill>
                <a:effectLst/>
                <a:latin typeface="Verdana" panose="020B0604030504040204" pitchFamily="34" charset="0"/>
              </a:rPr>
              <a:t> class provides a responsive </a:t>
            </a:r>
            <a:r>
              <a:rPr kumimoji="0" lang="es-CO" altLang="es-CO" sz="1100" b="1" i="0" u="none" strike="noStrike" cap="none" normalizeH="0" baseline="0" smtClean="0">
                <a:ln>
                  <a:noFill/>
                </a:ln>
                <a:solidFill>
                  <a:srgbClr val="333333"/>
                </a:solidFill>
                <a:effectLst/>
                <a:latin typeface="Verdana" panose="020B0604030504040204" pitchFamily="34" charset="0"/>
              </a:rPr>
              <a:t>fixed width container</a:t>
            </a:r>
            <a:endParaRPr kumimoji="0" lang="es-CO" altLang="es-CO" sz="1100" b="0" i="0" u="none" strike="noStrike" cap="none" normalizeH="0" baseline="0" smtClean="0">
              <a:ln>
                <a:noFill/>
              </a:ln>
              <a:solidFill>
                <a:srgbClr val="333333"/>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s-CO" altLang="es-CO" sz="1100" b="0" i="0" u="none" strike="noStrike" cap="none" normalizeH="0" baseline="0" smtClean="0">
                <a:ln>
                  <a:noFill/>
                </a:ln>
                <a:solidFill>
                  <a:srgbClr val="333333"/>
                </a:solidFill>
                <a:effectLst/>
                <a:latin typeface="Verdana" panose="020B0604030504040204" pitchFamily="34" charset="0"/>
              </a:rPr>
              <a:t>The </a:t>
            </a:r>
            <a:r>
              <a:rPr kumimoji="0" lang="es-CO" altLang="es-CO" sz="1100" b="0" i="0" u="none" strike="noStrike" cap="none" normalizeH="0" baseline="0" smtClean="0">
                <a:ln>
                  <a:noFill/>
                </a:ln>
                <a:solidFill>
                  <a:srgbClr val="DC143C"/>
                </a:solidFill>
                <a:effectLst/>
                <a:latin typeface="Menlo"/>
              </a:rPr>
              <a:t>.container-fluid</a:t>
            </a:r>
            <a:r>
              <a:rPr kumimoji="0" lang="es-CO" altLang="es-CO" sz="1100" b="0" i="0" u="none" strike="noStrike" cap="none" normalizeH="0" baseline="0" smtClean="0">
                <a:ln>
                  <a:noFill/>
                </a:ln>
                <a:solidFill>
                  <a:srgbClr val="333333"/>
                </a:solidFill>
                <a:effectLst/>
                <a:latin typeface="Verdana" panose="020B0604030504040204" pitchFamily="34" charset="0"/>
              </a:rPr>
              <a:t> class provides a </a:t>
            </a:r>
            <a:r>
              <a:rPr kumimoji="0" lang="es-CO" altLang="es-CO" sz="1100" b="1" i="0" u="none" strike="noStrike" cap="none" normalizeH="0" baseline="0" smtClean="0">
                <a:ln>
                  <a:noFill/>
                </a:ln>
                <a:solidFill>
                  <a:srgbClr val="333333"/>
                </a:solidFill>
                <a:effectLst/>
                <a:latin typeface="Verdana" panose="020B0604030504040204" pitchFamily="34" charset="0"/>
              </a:rPr>
              <a:t>full width container</a:t>
            </a:r>
            <a:r>
              <a:rPr kumimoji="0" lang="es-CO" altLang="es-CO" sz="1100" b="0" i="0" u="none" strike="noStrike" cap="none" normalizeH="0" baseline="0" smtClean="0">
                <a:ln>
                  <a:noFill/>
                </a:ln>
                <a:solidFill>
                  <a:srgbClr val="333333"/>
                </a:solidFill>
                <a:effectLst/>
                <a:latin typeface="Verdana" panose="020B0604030504040204" pitchFamily="34" charset="0"/>
              </a:rPr>
              <a:t>, spanning the entire width of the viewport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smtClean="0">
              <a:ln>
                <a:noFill/>
              </a:ln>
              <a:solidFill>
                <a:schemeClr val="tx1"/>
              </a:solidFill>
              <a:effectLst/>
              <a:latin typeface="Arial" panose="020B0604020202020204" pitchFamily="34" charset="0"/>
            </a:endParaRPr>
          </a:p>
        </p:txBody>
      </p:sp>
      <p:sp>
        <p:nvSpPr>
          <p:cNvPr id="3" name="Rectángulo 2"/>
          <p:cNvSpPr/>
          <p:nvPr/>
        </p:nvSpPr>
        <p:spPr>
          <a:xfrm>
            <a:off x="1295400" y="2576512"/>
            <a:ext cx="5010154" cy="369332"/>
          </a:xfrm>
          <a:prstGeom prst="rect">
            <a:avLst/>
          </a:prstGeom>
        </p:spPr>
        <p:txBody>
          <a:bodyPr wrap="none">
            <a:spAutoFit/>
          </a:bodyPr>
          <a:lstStyle/>
          <a:p>
            <a:r>
              <a:rPr lang="en-GB" dirty="0"/>
              <a:t>https://www.youtube.com/watch?v=2W03ZymI46g</a:t>
            </a:r>
          </a:p>
        </p:txBody>
      </p:sp>
    </p:spTree>
    <p:extLst>
      <p:ext uri="{BB962C8B-B14F-4D97-AF65-F5344CB8AC3E}">
        <p14:creationId xmlns:p14="http://schemas.microsoft.com/office/powerpoint/2010/main" xmlns="" val="395855434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566056" y="5139621"/>
            <a:ext cx="6096000" cy="1477328"/>
          </a:xfrm>
          <a:prstGeom prst="rect">
            <a:avLst/>
          </a:prstGeom>
        </p:spPr>
        <p:txBody>
          <a:bodyPr>
            <a:spAutoFit/>
          </a:bodyPr>
          <a:lstStyle/>
          <a:p>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"row"</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"col-sm-4"</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.col-sm-4</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"col-sm-4"</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.col-sm-4</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"col-sm-4"</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.col-sm-4</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endParaRPr lang="en-GB" dirty="0"/>
          </a:p>
        </p:txBody>
      </p:sp>
      <p:pic>
        <p:nvPicPr>
          <p:cNvPr id="5" name="Imagen 4"/>
          <p:cNvPicPr>
            <a:picLocks noChangeAspect="1"/>
          </p:cNvPicPr>
          <p:nvPr/>
        </p:nvPicPr>
        <p:blipFill>
          <a:blip r:embed="rId2" cstate="print"/>
          <a:stretch>
            <a:fillRect/>
          </a:stretch>
        </p:blipFill>
        <p:spPr>
          <a:xfrm>
            <a:off x="293233" y="666492"/>
            <a:ext cx="11634417" cy="3465059"/>
          </a:xfrm>
          <a:prstGeom prst="rect">
            <a:avLst/>
          </a:prstGeom>
        </p:spPr>
      </p:pic>
      <p:cxnSp>
        <p:nvCxnSpPr>
          <p:cNvPr id="6" name="Conector recto de flecha 5"/>
          <p:cNvCxnSpPr/>
          <p:nvPr/>
        </p:nvCxnSpPr>
        <p:spPr>
          <a:xfrm>
            <a:off x="10297886" y="989658"/>
            <a:ext cx="10885" cy="479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9176658" y="343327"/>
            <a:ext cx="3113314" cy="646331"/>
          </a:xfrm>
          <a:prstGeom prst="rect">
            <a:avLst/>
          </a:prstGeom>
          <a:noFill/>
        </p:spPr>
        <p:txBody>
          <a:bodyPr wrap="square" rtlCol="0">
            <a:spAutoFit/>
          </a:bodyPr>
          <a:lstStyle/>
          <a:p>
            <a:r>
              <a:rPr lang="en-GB" dirty="0" smtClean="0"/>
              <a:t>This is what makes the magic of the responsive design</a:t>
            </a:r>
            <a:endParaRPr lang="en-GB" dirty="0"/>
          </a:p>
        </p:txBody>
      </p:sp>
      <p:grpSp>
        <p:nvGrpSpPr>
          <p:cNvPr id="11" name="Grupo 10"/>
          <p:cNvGrpSpPr/>
          <p:nvPr/>
        </p:nvGrpSpPr>
        <p:grpSpPr>
          <a:xfrm>
            <a:off x="130629" y="4007087"/>
            <a:ext cx="3113314" cy="1092262"/>
            <a:chOff x="-359228" y="3835153"/>
            <a:chExt cx="3113314" cy="1092262"/>
          </a:xfrm>
        </p:grpSpPr>
        <p:cxnSp>
          <p:nvCxnSpPr>
            <p:cNvPr id="8" name="Conector recto de flecha 7"/>
            <p:cNvCxnSpPr/>
            <p:nvPr/>
          </p:nvCxnSpPr>
          <p:spPr>
            <a:xfrm>
              <a:off x="1970314" y="4579455"/>
              <a:ext cx="130629" cy="347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359228" y="3835153"/>
              <a:ext cx="3113314" cy="923330"/>
            </a:xfrm>
            <a:prstGeom prst="rect">
              <a:avLst/>
            </a:prstGeom>
            <a:noFill/>
          </p:spPr>
          <p:txBody>
            <a:bodyPr wrap="square" rtlCol="0">
              <a:spAutoFit/>
            </a:bodyPr>
            <a:lstStyle/>
            <a:p>
              <a:r>
                <a:rPr lang="en-GB" dirty="0" smtClean="0"/>
                <a:t>First use a class row and then class Colum, the sum of the columns need to be 12</a:t>
              </a:r>
              <a:endParaRPr lang="en-GB" dirty="0"/>
            </a:p>
          </p:txBody>
        </p:sp>
      </p:grpSp>
      <p:pic>
        <p:nvPicPr>
          <p:cNvPr id="13" name="Imagen 12"/>
          <p:cNvPicPr>
            <a:picLocks noChangeAspect="1"/>
          </p:cNvPicPr>
          <p:nvPr/>
        </p:nvPicPr>
        <p:blipFill>
          <a:blip r:embed="rId3" cstate="print"/>
          <a:stretch>
            <a:fillRect/>
          </a:stretch>
        </p:blipFill>
        <p:spPr>
          <a:xfrm>
            <a:off x="5573485" y="4351339"/>
            <a:ext cx="1828800" cy="800100"/>
          </a:xfrm>
          <a:prstGeom prst="rect">
            <a:avLst/>
          </a:prstGeom>
        </p:spPr>
      </p:pic>
      <p:cxnSp>
        <p:nvCxnSpPr>
          <p:cNvPr id="15" name="Conector recto de flecha 14"/>
          <p:cNvCxnSpPr/>
          <p:nvPr/>
        </p:nvCxnSpPr>
        <p:spPr>
          <a:xfrm flipH="1">
            <a:off x="4474029" y="5099349"/>
            <a:ext cx="914400" cy="400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CuadroTexto 1"/>
          <p:cNvSpPr txBox="1"/>
          <p:nvPr/>
        </p:nvSpPr>
        <p:spPr>
          <a:xfrm>
            <a:off x="8893630" y="4483736"/>
            <a:ext cx="1730828" cy="2031325"/>
          </a:xfrm>
          <a:prstGeom prst="rect">
            <a:avLst/>
          </a:prstGeom>
          <a:noFill/>
        </p:spPr>
        <p:txBody>
          <a:bodyPr wrap="square" rtlCol="0">
            <a:spAutoFit/>
          </a:bodyPr>
          <a:lstStyle/>
          <a:p>
            <a:r>
              <a:rPr lang="en-GB" dirty="0" smtClean="0"/>
              <a:t>Push </a:t>
            </a:r>
          </a:p>
          <a:p>
            <a:r>
              <a:rPr lang="en-GB" dirty="0" smtClean="0"/>
              <a:t>Pull</a:t>
            </a:r>
          </a:p>
          <a:p>
            <a:endParaRPr lang="en-GB" dirty="0"/>
          </a:p>
          <a:p>
            <a:r>
              <a:rPr lang="en-GB" dirty="0" smtClean="0"/>
              <a:t>To change the order of the greed in mobile or in web</a:t>
            </a:r>
            <a:endParaRPr lang="en-GB" dirty="0"/>
          </a:p>
        </p:txBody>
      </p:sp>
    </p:spTree>
    <p:extLst>
      <p:ext uri="{BB962C8B-B14F-4D97-AF65-F5344CB8AC3E}">
        <p14:creationId xmlns:p14="http://schemas.microsoft.com/office/powerpoint/2010/main" xmlns="" val="99158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cstate="print"/>
          <a:stretch>
            <a:fillRect/>
          </a:stretch>
        </p:blipFill>
        <p:spPr>
          <a:xfrm>
            <a:off x="505503" y="816429"/>
            <a:ext cx="4105275" cy="1981200"/>
          </a:xfrm>
          <a:prstGeom prst="rect">
            <a:avLst/>
          </a:prstGeom>
        </p:spPr>
      </p:pic>
      <p:pic>
        <p:nvPicPr>
          <p:cNvPr id="5" name="Imagen 4"/>
          <p:cNvPicPr>
            <a:picLocks noChangeAspect="1"/>
          </p:cNvPicPr>
          <p:nvPr/>
        </p:nvPicPr>
        <p:blipFill rotWithShape="1">
          <a:blip r:embed="rId3" cstate="print"/>
          <a:srcRect r="25373"/>
          <a:stretch/>
        </p:blipFill>
        <p:spPr>
          <a:xfrm>
            <a:off x="505505" y="3010580"/>
            <a:ext cx="6809695" cy="3057525"/>
          </a:xfrm>
          <a:prstGeom prst="rect">
            <a:avLst/>
          </a:prstGeom>
        </p:spPr>
      </p:pic>
      <p:pic>
        <p:nvPicPr>
          <p:cNvPr id="6" name="Imagen 5"/>
          <p:cNvPicPr>
            <a:picLocks noChangeAspect="1"/>
          </p:cNvPicPr>
          <p:nvPr/>
        </p:nvPicPr>
        <p:blipFill>
          <a:blip r:embed="rId4" cstate="print"/>
          <a:stretch>
            <a:fillRect/>
          </a:stretch>
        </p:blipFill>
        <p:spPr>
          <a:xfrm>
            <a:off x="6381069" y="587829"/>
            <a:ext cx="1171575" cy="457200"/>
          </a:xfrm>
          <a:prstGeom prst="rect">
            <a:avLst/>
          </a:prstGeom>
        </p:spPr>
      </p:pic>
      <p:pic>
        <p:nvPicPr>
          <p:cNvPr id="7" name="Imagen 6"/>
          <p:cNvPicPr>
            <a:picLocks noChangeAspect="1"/>
          </p:cNvPicPr>
          <p:nvPr/>
        </p:nvPicPr>
        <p:blipFill>
          <a:blip r:embed="rId5" cstate="print"/>
          <a:stretch>
            <a:fillRect/>
          </a:stretch>
        </p:blipFill>
        <p:spPr>
          <a:xfrm>
            <a:off x="6381069" y="1202871"/>
            <a:ext cx="4422943" cy="567417"/>
          </a:xfrm>
          <a:prstGeom prst="rect">
            <a:avLst/>
          </a:prstGeom>
        </p:spPr>
      </p:pic>
      <p:pic>
        <p:nvPicPr>
          <p:cNvPr id="8" name="Imagen 7"/>
          <p:cNvPicPr>
            <a:picLocks noChangeAspect="1"/>
          </p:cNvPicPr>
          <p:nvPr/>
        </p:nvPicPr>
        <p:blipFill>
          <a:blip r:embed="rId6" cstate="print"/>
          <a:stretch>
            <a:fillRect/>
          </a:stretch>
        </p:blipFill>
        <p:spPr>
          <a:xfrm>
            <a:off x="8384722" y="4610780"/>
            <a:ext cx="3238500" cy="1457325"/>
          </a:xfrm>
          <a:prstGeom prst="rect">
            <a:avLst/>
          </a:prstGeom>
        </p:spPr>
      </p:pic>
      <p:sp>
        <p:nvSpPr>
          <p:cNvPr id="10" name="Rectangle 1"/>
          <p:cNvSpPr>
            <a:spLocks noChangeArrowheads="1"/>
          </p:cNvSpPr>
          <p:nvPr/>
        </p:nvSpPr>
        <p:spPr bwMode="auto">
          <a:xfrm>
            <a:off x="8032978" y="3778935"/>
            <a:ext cx="3590244" cy="430887"/>
          </a:xfrm>
          <a:prstGeom prst="rect">
            <a:avLst/>
          </a:prstGeom>
          <a:solidFill>
            <a:srgbClr val="F1F1F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100" b="0" i="0" u="none" strike="noStrike" cap="none" normalizeH="0" baseline="0" smtClean="0">
                <a:ln>
                  <a:noFill/>
                </a:ln>
                <a:solidFill>
                  <a:srgbClr val="DC143C"/>
                </a:solidFill>
                <a:effectLst/>
                <a:latin typeface="Menlo"/>
              </a:rPr>
              <a:t>.text-muted</a:t>
            </a:r>
            <a:r>
              <a:rPr kumimoji="0" lang="es-CO" altLang="es-CO" sz="1100" b="0" i="0" u="none" strike="noStrike" cap="none" normalizeH="0" baseline="0" smtClean="0">
                <a:ln>
                  <a:noFill/>
                </a:ln>
                <a:solidFill>
                  <a:srgbClr val="333333"/>
                </a:solidFill>
                <a:effectLst/>
                <a:latin typeface="Verdana" panose="020B0604030504040204" pitchFamily="34" charset="0"/>
              </a:rPr>
              <a:t>, </a:t>
            </a:r>
            <a:r>
              <a:rPr kumimoji="0" lang="es-CO" altLang="es-CO" sz="1100" b="0" i="0" u="none" strike="noStrike" cap="none" normalizeH="0" baseline="0" smtClean="0">
                <a:ln>
                  <a:noFill/>
                </a:ln>
                <a:solidFill>
                  <a:srgbClr val="DC143C"/>
                </a:solidFill>
                <a:effectLst/>
                <a:latin typeface="Menlo"/>
              </a:rPr>
              <a:t>.text-primary</a:t>
            </a:r>
            <a:r>
              <a:rPr kumimoji="0" lang="es-CO" altLang="es-CO" sz="1100" b="0" i="0" u="none" strike="noStrike" cap="none" normalizeH="0" baseline="0" smtClean="0">
                <a:ln>
                  <a:noFill/>
                </a:ln>
                <a:solidFill>
                  <a:srgbClr val="333333"/>
                </a:solidFill>
                <a:effectLst/>
                <a:latin typeface="Verdana" panose="020B0604030504040204" pitchFamily="34" charset="0"/>
              </a:rPr>
              <a:t>, </a:t>
            </a:r>
            <a:r>
              <a:rPr kumimoji="0" lang="es-CO" altLang="es-CO" sz="1100" b="0" i="0" u="none" strike="noStrike" cap="none" normalizeH="0" baseline="0" smtClean="0">
                <a:ln>
                  <a:noFill/>
                </a:ln>
                <a:solidFill>
                  <a:srgbClr val="DC143C"/>
                </a:solidFill>
                <a:effectLst/>
                <a:latin typeface="Menlo"/>
              </a:rPr>
              <a:t>.text-success</a:t>
            </a:r>
            <a:r>
              <a:rPr kumimoji="0" lang="es-CO" altLang="es-CO" sz="1100" b="0" i="0" u="none" strike="noStrike" cap="none" normalizeH="0" baseline="0" smtClean="0">
                <a:ln>
                  <a:noFill/>
                </a:ln>
                <a:solidFill>
                  <a:srgbClr val="333333"/>
                </a:solidFill>
                <a:effectLst/>
                <a:latin typeface="Verdana" panose="020B0604030504040204" pitchFamily="34" charset="0"/>
              </a:rPr>
              <a:t>, </a:t>
            </a:r>
            <a:r>
              <a:rPr kumimoji="0" lang="es-CO" altLang="es-CO" sz="1100" b="0" i="0" u="none" strike="noStrike" cap="none" normalizeH="0" baseline="0" smtClean="0">
                <a:ln>
                  <a:noFill/>
                </a:ln>
                <a:solidFill>
                  <a:srgbClr val="DC143C"/>
                </a:solidFill>
                <a:effectLst/>
                <a:latin typeface="Menlo"/>
              </a:rPr>
              <a:t>.text-info</a:t>
            </a:r>
            <a:r>
              <a:rPr kumimoji="0" lang="es-CO" altLang="es-CO" sz="1100" b="0" i="0" u="none" strike="noStrike" cap="none" normalizeH="0" baseline="0" smtClean="0">
                <a:ln>
                  <a:noFill/>
                </a:ln>
                <a:solidFill>
                  <a:srgbClr val="333333"/>
                </a:solidFill>
                <a:effectLst/>
                <a:latin typeface="Verdana" panose="020B0604030504040204" pitchFamily="34" charset="0"/>
              </a:rPr>
              <a:t>, </a:t>
            </a:r>
            <a:r>
              <a:rPr kumimoji="0" lang="es-CO" altLang="es-CO" sz="1100" b="0" i="0" u="none" strike="noStrike" cap="none" normalizeH="0" baseline="0" smtClean="0">
                <a:ln>
                  <a:noFill/>
                </a:ln>
                <a:solidFill>
                  <a:srgbClr val="DC143C"/>
                </a:solidFill>
                <a:effectLst/>
                <a:latin typeface="Menlo"/>
              </a:rPr>
              <a:t>.text-warning</a:t>
            </a:r>
            <a:r>
              <a:rPr kumimoji="0" lang="es-CO" altLang="es-CO" sz="1100" b="0" i="0" u="none" strike="noStrike" cap="none" normalizeH="0" baseline="0" smtClean="0">
                <a:ln>
                  <a:noFill/>
                </a:ln>
                <a:solidFill>
                  <a:srgbClr val="333333"/>
                </a:solidFill>
                <a:effectLst/>
                <a:latin typeface="Verdana" panose="020B0604030504040204" pitchFamily="34" charset="0"/>
              </a:rPr>
              <a:t>, and </a:t>
            </a:r>
            <a:r>
              <a:rPr kumimoji="0" lang="es-CO" altLang="es-CO" sz="1100" b="0" i="0" u="none" strike="noStrike" cap="none" normalizeH="0" baseline="0" smtClean="0">
                <a:ln>
                  <a:noFill/>
                </a:ln>
                <a:solidFill>
                  <a:srgbClr val="DC143C"/>
                </a:solidFill>
                <a:effectLst/>
                <a:latin typeface="Menlo"/>
              </a:rPr>
              <a:t>.text-danger</a:t>
            </a:r>
            <a:r>
              <a:rPr kumimoji="0" lang="es-CO" altLang="es-CO" sz="900" b="0" i="0" u="none" strike="noStrike" cap="none" normalizeH="0" baseline="0" smtClean="0">
                <a:ln>
                  <a:noFill/>
                </a:ln>
                <a:solidFill>
                  <a:schemeClr val="tx1"/>
                </a:solidFill>
                <a:effectLst/>
              </a:rPr>
              <a:t> </a:t>
            </a:r>
            <a:endParaRPr kumimoji="0" lang="es-CO" altLang="es-CO" sz="1800" b="0" i="0" u="none" strike="noStrike" cap="none" normalizeH="0" baseline="0" smtClean="0">
              <a:ln>
                <a:noFill/>
              </a:ln>
              <a:solidFill>
                <a:schemeClr val="tx1"/>
              </a:solidFill>
              <a:effectLst/>
              <a:latin typeface="Arial" panose="020B0604020202020204" pitchFamily="34" charset="0"/>
            </a:endParaRPr>
          </a:p>
        </p:txBody>
      </p:sp>
      <p:pic>
        <p:nvPicPr>
          <p:cNvPr id="11" name="Imagen 10"/>
          <p:cNvPicPr>
            <a:picLocks noChangeAspect="1"/>
          </p:cNvPicPr>
          <p:nvPr/>
        </p:nvPicPr>
        <p:blipFill>
          <a:blip r:embed="rId7" cstate="print"/>
          <a:stretch>
            <a:fillRect/>
          </a:stretch>
        </p:blipFill>
        <p:spPr>
          <a:xfrm>
            <a:off x="857929" y="118160"/>
            <a:ext cx="3400425" cy="371475"/>
          </a:xfrm>
          <a:prstGeom prst="rect">
            <a:avLst/>
          </a:prstGeom>
        </p:spPr>
      </p:pic>
    </p:spTree>
    <p:extLst>
      <p:ext uri="{BB962C8B-B14F-4D97-AF65-F5344CB8AC3E}">
        <p14:creationId xmlns:p14="http://schemas.microsoft.com/office/powerpoint/2010/main" xmlns="" val="304655516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838200" y="490248"/>
            <a:ext cx="2411942" cy="369332"/>
          </a:xfrm>
          <a:prstGeom prst="rect">
            <a:avLst/>
          </a:prstGeom>
        </p:spPr>
        <p:txBody>
          <a:bodyPr wrap="none">
            <a:spAutoFit/>
          </a:bodyPr>
          <a:lstStyle/>
          <a:p>
            <a:r>
              <a:rPr lang="es-CO" dirty="0" err="1">
                <a:solidFill>
                  <a:srgbClr val="333333"/>
                </a:solidFill>
                <a:latin typeface="Arial" panose="020B0604020202020204" pitchFamily="34" charset="0"/>
              </a:rPr>
              <a:t>Bootstrap</a:t>
            </a:r>
            <a:r>
              <a:rPr lang="es-CO" dirty="0">
                <a:solidFill>
                  <a:srgbClr val="333333"/>
                </a:solidFill>
                <a:latin typeface="Arial" panose="020B0604020202020204" pitchFamily="34" charset="0"/>
              </a:rPr>
              <a:t> Basic </a:t>
            </a:r>
            <a:r>
              <a:rPr lang="es-CO" dirty="0" err="1">
                <a:solidFill>
                  <a:srgbClr val="333333"/>
                </a:solidFill>
                <a:latin typeface="Arial" panose="020B0604020202020204" pitchFamily="34" charset="0"/>
              </a:rPr>
              <a:t>Table</a:t>
            </a:r>
            <a:endParaRPr lang="es-CO" b="0" i="0" dirty="0">
              <a:solidFill>
                <a:srgbClr val="333333"/>
              </a:solidFill>
              <a:effectLst/>
              <a:latin typeface="Arial" panose="020B0604020202020204" pitchFamily="34" charset="0"/>
            </a:endParaRPr>
          </a:p>
        </p:txBody>
      </p:sp>
      <p:pic>
        <p:nvPicPr>
          <p:cNvPr id="5" name="Imagen 4"/>
          <p:cNvPicPr>
            <a:picLocks noChangeAspect="1"/>
          </p:cNvPicPr>
          <p:nvPr/>
        </p:nvPicPr>
        <p:blipFill>
          <a:blip r:embed="rId2" cstate="print"/>
          <a:stretch>
            <a:fillRect/>
          </a:stretch>
        </p:blipFill>
        <p:spPr>
          <a:xfrm>
            <a:off x="2382921" y="982974"/>
            <a:ext cx="9096375" cy="2495550"/>
          </a:xfrm>
          <a:prstGeom prst="rect">
            <a:avLst/>
          </a:prstGeom>
        </p:spPr>
      </p:pic>
      <p:grpSp>
        <p:nvGrpSpPr>
          <p:cNvPr id="12" name="Grupo 11"/>
          <p:cNvGrpSpPr/>
          <p:nvPr/>
        </p:nvGrpSpPr>
        <p:grpSpPr>
          <a:xfrm>
            <a:off x="221006" y="1384870"/>
            <a:ext cx="1955653" cy="1780487"/>
            <a:chOff x="482263" y="4104306"/>
            <a:chExt cx="1955653" cy="1780487"/>
          </a:xfrm>
        </p:grpSpPr>
        <p:sp>
          <p:nvSpPr>
            <p:cNvPr id="6" name="Rectángulo 5"/>
            <p:cNvSpPr/>
            <p:nvPr/>
          </p:nvSpPr>
          <p:spPr>
            <a:xfrm>
              <a:off x="525807" y="4104306"/>
              <a:ext cx="1518364" cy="369332"/>
            </a:xfrm>
            <a:prstGeom prst="rect">
              <a:avLst/>
            </a:prstGeom>
          </p:spPr>
          <p:txBody>
            <a:bodyPr wrap="none">
              <a:spAutoFit/>
            </a:bodyPr>
            <a:lstStyle/>
            <a:p>
              <a:r>
                <a:rPr lang="es-CO" dirty="0">
                  <a:solidFill>
                    <a:srgbClr val="DC143C"/>
                  </a:solidFill>
                  <a:latin typeface="Menlo"/>
                </a:rPr>
                <a:t>.</a:t>
              </a:r>
              <a:r>
                <a:rPr lang="es-CO" dirty="0" err="1">
                  <a:solidFill>
                    <a:srgbClr val="DC143C"/>
                  </a:solidFill>
                  <a:latin typeface="Menlo"/>
                </a:rPr>
                <a:t>table-striped</a:t>
              </a:r>
              <a:endParaRPr lang="en-GB" dirty="0"/>
            </a:p>
          </p:txBody>
        </p:sp>
        <p:sp>
          <p:nvSpPr>
            <p:cNvPr id="7" name="Rectángulo 6"/>
            <p:cNvSpPr/>
            <p:nvPr/>
          </p:nvSpPr>
          <p:spPr>
            <a:xfrm>
              <a:off x="482263" y="4580853"/>
              <a:ext cx="1749197" cy="369332"/>
            </a:xfrm>
            <a:prstGeom prst="rect">
              <a:avLst/>
            </a:prstGeom>
          </p:spPr>
          <p:txBody>
            <a:bodyPr wrap="none">
              <a:spAutoFit/>
            </a:bodyPr>
            <a:lstStyle/>
            <a:p>
              <a:r>
                <a:rPr lang="es-CO" dirty="0">
                  <a:solidFill>
                    <a:srgbClr val="DC143C"/>
                  </a:solidFill>
                  <a:latin typeface="Menlo"/>
                </a:rPr>
                <a:t>.</a:t>
              </a:r>
              <a:r>
                <a:rPr lang="es-CO" dirty="0" err="1">
                  <a:solidFill>
                    <a:srgbClr val="DC143C"/>
                  </a:solidFill>
                  <a:latin typeface="Menlo"/>
                </a:rPr>
                <a:t>table-bordered</a:t>
              </a:r>
              <a:endParaRPr lang="en-GB" dirty="0"/>
            </a:p>
          </p:txBody>
        </p:sp>
        <p:sp>
          <p:nvSpPr>
            <p:cNvPr id="8" name="Rectángulo 7"/>
            <p:cNvSpPr/>
            <p:nvPr/>
          </p:nvSpPr>
          <p:spPr>
            <a:xfrm>
              <a:off x="504035" y="5048157"/>
              <a:ext cx="1402948" cy="369332"/>
            </a:xfrm>
            <a:prstGeom prst="rect">
              <a:avLst/>
            </a:prstGeom>
          </p:spPr>
          <p:txBody>
            <a:bodyPr wrap="none">
              <a:spAutoFit/>
            </a:bodyPr>
            <a:lstStyle/>
            <a:p>
              <a:r>
                <a:rPr lang="es-CO" dirty="0">
                  <a:solidFill>
                    <a:srgbClr val="DC143C"/>
                  </a:solidFill>
                  <a:latin typeface="Menlo"/>
                </a:rPr>
                <a:t>.</a:t>
              </a:r>
              <a:r>
                <a:rPr lang="es-CO" dirty="0" err="1">
                  <a:solidFill>
                    <a:srgbClr val="DC143C"/>
                  </a:solidFill>
                  <a:latin typeface="Menlo"/>
                </a:rPr>
                <a:t>table-hover</a:t>
              </a:r>
              <a:endParaRPr lang="en-GB" dirty="0"/>
            </a:p>
          </p:txBody>
        </p:sp>
        <p:sp>
          <p:nvSpPr>
            <p:cNvPr id="9" name="Rectángulo 8"/>
            <p:cNvSpPr/>
            <p:nvPr/>
          </p:nvSpPr>
          <p:spPr>
            <a:xfrm>
              <a:off x="483535" y="5515461"/>
              <a:ext cx="1954381" cy="369332"/>
            </a:xfrm>
            <a:prstGeom prst="rect">
              <a:avLst/>
            </a:prstGeom>
          </p:spPr>
          <p:txBody>
            <a:bodyPr wrap="none">
              <a:spAutoFit/>
            </a:bodyPr>
            <a:lstStyle/>
            <a:p>
              <a:r>
                <a:rPr lang="es-CO" dirty="0">
                  <a:solidFill>
                    <a:srgbClr val="DC143C"/>
                  </a:solidFill>
                  <a:latin typeface="Menlo"/>
                </a:rPr>
                <a:t>.</a:t>
              </a:r>
              <a:r>
                <a:rPr lang="es-CO" dirty="0" err="1">
                  <a:solidFill>
                    <a:srgbClr val="DC143C"/>
                  </a:solidFill>
                  <a:latin typeface="Menlo"/>
                </a:rPr>
                <a:t>table-condensed</a:t>
              </a:r>
              <a:endParaRPr lang="en-GB" dirty="0"/>
            </a:p>
          </p:txBody>
        </p:sp>
      </p:grpSp>
      <p:pic>
        <p:nvPicPr>
          <p:cNvPr id="10" name="Imagen 9"/>
          <p:cNvPicPr>
            <a:picLocks noChangeAspect="1"/>
          </p:cNvPicPr>
          <p:nvPr/>
        </p:nvPicPr>
        <p:blipFill rotWithShape="1">
          <a:blip r:embed="rId3" cstate="print"/>
          <a:srcRect r="4106"/>
          <a:stretch/>
        </p:blipFill>
        <p:spPr>
          <a:xfrm>
            <a:off x="4103914" y="4139744"/>
            <a:ext cx="7990115" cy="1647078"/>
          </a:xfrm>
          <a:prstGeom prst="rect">
            <a:avLst/>
          </a:prstGeom>
        </p:spPr>
      </p:pic>
      <p:graphicFrame>
        <p:nvGraphicFramePr>
          <p:cNvPr id="11" name="Tabla 10"/>
          <p:cNvGraphicFramePr>
            <a:graphicFrameLocks noGrp="1"/>
          </p:cNvGraphicFramePr>
          <p:nvPr>
            <p:extLst>
              <p:ext uri="{D42A27DB-BD31-4B8C-83A1-F6EECF244321}">
                <p14:modId xmlns:p14="http://schemas.microsoft.com/office/powerpoint/2010/main" xmlns="" val="720404648"/>
              </p:ext>
            </p:extLst>
          </p:nvPr>
        </p:nvGraphicFramePr>
        <p:xfrm>
          <a:off x="294642" y="3834706"/>
          <a:ext cx="3764034" cy="2773680"/>
        </p:xfrm>
        <a:graphic>
          <a:graphicData uri="http://schemas.openxmlformats.org/drawingml/2006/table">
            <a:tbl>
              <a:tblPr/>
              <a:tblGrid>
                <a:gridCol w="1882017"/>
                <a:gridCol w="1882017"/>
              </a:tblGrid>
              <a:tr h="0">
                <a:tc>
                  <a:txBody>
                    <a:bodyPr/>
                    <a:lstStyle/>
                    <a:p>
                      <a:pPr fontAlgn="t"/>
                      <a:r>
                        <a:rPr lang="es-CO" dirty="0">
                          <a:effectLst/>
                        </a:rPr>
                        <a:t>.active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200" dirty="0">
                          <a:effectLst/>
                        </a:rPr>
                        <a:t>Applies the hover color to the table row or table cell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fontAlgn="t"/>
                      <a:r>
                        <a:rPr lang="es-CO">
                          <a:effectLst/>
                        </a:rPr>
                        <a:t>.success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dirty="0">
                          <a:effectLst/>
                        </a:rPr>
                        <a:t>Indicates a successful or positive action</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fontAlgn="t"/>
                      <a:r>
                        <a:rPr lang="es-CO" dirty="0">
                          <a:effectLst/>
                        </a:rPr>
                        <a:t>.</a:t>
                      </a:r>
                      <a:r>
                        <a:rPr lang="es-CO" dirty="0" err="1">
                          <a:effectLst/>
                        </a:rPr>
                        <a:t>info</a:t>
                      </a:r>
                      <a:endParaRPr lang="es-CO" dirty="0">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s-CO" sz="1200" dirty="0" err="1">
                          <a:effectLst/>
                        </a:rPr>
                        <a:t>Indicates</a:t>
                      </a:r>
                      <a:r>
                        <a:rPr lang="es-CO" sz="1200" dirty="0">
                          <a:effectLst/>
                        </a:rPr>
                        <a:t> a neutral </a:t>
                      </a:r>
                      <a:r>
                        <a:rPr lang="es-CO" sz="1200" dirty="0" err="1">
                          <a:effectLst/>
                        </a:rPr>
                        <a:t>informative</a:t>
                      </a:r>
                      <a:r>
                        <a:rPr lang="es-CO" sz="1200" dirty="0">
                          <a:effectLst/>
                        </a:rPr>
                        <a:t> </a:t>
                      </a:r>
                      <a:r>
                        <a:rPr lang="es-CO" sz="1200" dirty="0" err="1">
                          <a:effectLst/>
                        </a:rPr>
                        <a:t>change</a:t>
                      </a:r>
                      <a:r>
                        <a:rPr lang="es-CO" sz="1200" dirty="0">
                          <a:effectLst/>
                        </a:rPr>
                        <a:t> </a:t>
                      </a:r>
                      <a:r>
                        <a:rPr lang="es-CO" sz="1200" dirty="0" err="1">
                          <a:effectLst/>
                        </a:rPr>
                        <a:t>or</a:t>
                      </a:r>
                      <a:r>
                        <a:rPr lang="es-CO" sz="1200" dirty="0">
                          <a:effectLst/>
                        </a:rPr>
                        <a:t> </a:t>
                      </a:r>
                      <a:r>
                        <a:rPr lang="es-CO" sz="1200" dirty="0" err="1">
                          <a:effectLst/>
                        </a:rPr>
                        <a:t>action</a:t>
                      </a:r>
                      <a:endParaRPr lang="es-CO" sz="1200" dirty="0">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fontAlgn="t"/>
                      <a:r>
                        <a:rPr lang="es-CO">
                          <a:effectLst/>
                        </a:rPr>
                        <a:t>.warning</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dirty="0">
                          <a:effectLst/>
                        </a:rPr>
                        <a:t>Indicates a warning that might need attention</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fontAlgn="t"/>
                      <a:r>
                        <a:rPr lang="es-CO">
                          <a:effectLst/>
                        </a:rPr>
                        <a:t>.danger</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fontAlgn="t"/>
                      <a:r>
                        <a:rPr lang="en-US" sz="1200" dirty="0">
                          <a:effectLst/>
                        </a:rPr>
                        <a:t>Indicates a dangerous or potentially negative action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r>
            </a:tbl>
          </a:graphicData>
        </a:graphic>
      </p:graphicFrame>
    </p:spTree>
    <p:extLst>
      <p:ext uri="{BB962C8B-B14F-4D97-AF65-F5344CB8AC3E}">
        <p14:creationId xmlns:p14="http://schemas.microsoft.com/office/powerpoint/2010/main" xmlns="" val="55325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p:cNvSpPr/>
          <p:nvPr/>
        </p:nvSpPr>
        <p:spPr>
          <a:xfrm>
            <a:off x="1522047" y="5363537"/>
            <a:ext cx="3984171" cy="8799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ángulo 13"/>
          <p:cNvSpPr/>
          <p:nvPr/>
        </p:nvSpPr>
        <p:spPr>
          <a:xfrm>
            <a:off x="1522047" y="4345174"/>
            <a:ext cx="3984171" cy="8799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ángulo 9"/>
          <p:cNvSpPr/>
          <p:nvPr/>
        </p:nvSpPr>
        <p:spPr>
          <a:xfrm>
            <a:off x="5875950" y="4439837"/>
            <a:ext cx="3984171" cy="172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ángulo 5"/>
          <p:cNvSpPr/>
          <p:nvPr/>
        </p:nvSpPr>
        <p:spPr>
          <a:xfrm>
            <a:off x="3809108" y="727930"/>
            <a:ext cx="3134024" cy="26778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ángulo 3"/>
          <p:cNvSpPr/>
          <p:nvPr/>
        </p:nvSpPr>
        <p:spPr>
          <a:xfrm>
            <a:off x="3911521" y="753214"/>
            <a:ext cx="3217729" cy="2631490"/>
          </a:xfrm>
          <a:prstGeom prst="rect">
            <a:avLst/>
          </a:prstGeom>
        </p:spPr>
        <p:txBody>
          <a:bodyPr wrap="square">
            <a:spAutoFit/>
          </a:bodyPr>
          <a:lstStyle/>
          <a:p>
            <a:r>
              <a:rPr lang="es-CO" sz="1100" i="1" dirty="0" err="1">
                <a:solidFill>
                  <a:srgbClr val="444444"/>
                </a:solidFill>
                <a:latin typeface="Consolas" panose="020B0609020204030204" pitchFamily="49" charset="0"/>
              </a:rPr>
              <a:t>body</a:t>
            </a:r>
            <a:r>
              <a:rPr lang="es-CO" sz="1100" i="1" dirty="0">
                <a:solidFill>
                  <a:srgbClr val="444444"/>
                </a:solidFill>
                <a:latin typeface="Consolas" panose="020B0609020204030204" pitchFamily="49" charset="0"/>
              </a:rPr>
              <a:t>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background</a:t>
            </a:r>
            <a:r>
              <a:rPr lang="es-CO" sz="1100" i="1" dirty="0">
                <a:solidFill>
                  <a:srgbClr val="444444"/>
                </a:solidFill>
                <a:latin typeface="Consolas" panose="020B0609020204030204" pitchFamily="49" charset="0"/>
              </a:rPr>
              <a:t>-color: #d0e4fe;</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h1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a:t>
            </a:r>
            <a:r>
              <a:rPr lang="es-CO" sz="1100" i="1" dirty="0" err="1">
                <a:solidFill>
                  <a:srgbClr val="444444"/>
                </a:solidFill>
                <a:latin typeface="Consolas" panose="020B0609020204030204" pitchFamily="49" charset="0"/>
              </a:rPr>
              <a:t>orange</a:t>
            </a:r>
            <a:r>
              <a:rPr lang="es-CO" sz="1100" i="1" dirty="0">
                <a:solidFill>
                  <a:srgbClr val="444444"/>
                </a:solidFill>
                <a:latin typeface="Consolas" panose="020B0609020204030204" pitchFamily="49" charset="0"/>
              </a:rPr>
              <a:t>;</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p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font-family</a:t>
            </a:r>
            <a:r>
              <a:rPr lang="es-CO" sz="1100" i="1" dirty="0">
                <a:solidFill>
                  <a:srgbClr val="444444"/>
                </a:solidFill>
                <a:latin typeface="Consolas" panose="020B0609020204030204" pitchFamily="49" charset="0"/>
              </a:rPr>
              <a:t>: "Times New </a:t>
            </a:r>
            <a:r>
              <a:rPr lang="es-CO" sz="1100" i="1" dirty="0" err="1">
                <a:solidFill>
                  <a:srgbClr val="444444"/>
                </a:solidFill>
                <a:latin typeface="Consolas" panose="020B0609020204030204" pitchFamily="49" charset="0"/>
              </a:rPr>
              <a:t>Roman</a:t>
            </a:r>
            <a:r>
              <a:rPr lang="es-CO" sz="1100" i="1" dirty="0">
                <a:solidFill>
                  <a:srgbClr val="444444"/>
                </a:solidFill>
                <a:latin typeface="Consolas" panose="020B0609020204030204" pitchFamily="49" charset="0"/>
              </a:rPr>
              <a:t>";</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font-size</a:t>
            </a:r>
            <a:r>
              <a:rPr lang="es-CO" sz="1100" i="1" dirty="0">
                <a:solidFill>
                  <a:srgbClr val="444444"/>
                </a:solidFill>
                <a:latin typeface="Consolas" panose="020B0609020204030204" pitchFamily="49" charset="0"/>
              </a:rPr>
              <a:t>: 20px;</a:t>
            </a:r>
            <a:br>
              <a:rPr lang="es-CO" sz="1100" i="1" dirty="0">
                <a:solidFill>
                  <a:srgbClr val="444444"/>
                </a:solidFill>
                <a:latin typeface="Consolas" panose="020B0609020204030204" pitchFamily="49" charset="0"/>
              </a:rPr>
            </a:br>
            <a:r>
              <a:rPr lang="es-CO" sz="1100" i="1" dirty="0" smtClean="0">
                <a:solidFill>
                  <a:srgbClr val="444444"/>
                </a:solidFill>
                <a:latin typeface="Consolas" panose="020B0609020204030204" pitchFamily="49" charset="0"/>
              </a:rPr>
              <a:t>}</a:t>
            </a:r>
          </a:p>
          <a:p>
            <a:endParaRPr lang="es-CO" sz="1100" i="1" dirty="0">
              <a:solidFill>
                <a:srgbClr val="444444"/>
              </a:solidFill>
              <a:latin typeface="Consolas" panose="020B0609020204030204" pitchFamily="49" charset="0"/>
            </a:endParaRPr>
          </a:p>
          <a:p>
            <a:r>
              <a:rPr lang="en-US" sz="1100" i="1" dirty="0">
                <a:solidFill>
                  <a:srgbClr val="444444"/>
                </a:solidFill>
                <a:latin typeface="Consolas" panose="020B0609020204030204" pitchFamily="49" charset="0"/>
              </a:rPr>
              <a:t>/* This is a comment */</a:t>
            </a:r>
            <a:endParaRPr lang="en-GB" sz="1100" i="1" dirty="0">
              <a:solidFill>
                <a:srgbClr val="444444"/>
              </a:solidFill>
              <a:latin typeface="Consolas" panose="020B0609020204030204" pitchFamily="49" charset="0"/>
            </a:endParaRPr>
          </a:p>
        </p:txBody>
      </p:sp>
      <p:sp>
        <p:nvSpPr>
          <p:cNvPr id="7" name="CuadroTexto 6"/>
          <p:cNvSpPr txBox="1"/>
          <p:nvPr/>
        </p:nvSpPr>
        <p:spPr>
          <a:xfrm>
            <a:off x="4448687" y="323527"/>
            <a:ext cx="1620735" cy="369332"/>
          </a:xfrm>
          <a:prstGeom prst="rect">
            <a:avLst/>
          </a:prstGeom>
          <a:noFill/>
        </p:spPr>
        <p:txBody>
          <a:bodyPr wrap="square" rtlCol="0">
            <a:spAutoFit/>
          </a:bodyPr>
          <a:lstStyle/>
          <a:p>
            <a:r>
              <a:rPr lang="en-GB" dirty="0" smtClean="0"/>
              <a:t>The basic CSS </a:t>
            </a:r>
            <a:endParaRPr lang="en-GB" b="1" dirty="0"/>
          </a:p>
        </p:txBody>
      </p:sp>
      <p:pic>
        <p:nvPicPr>
          <p:cNvPr id="8"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ángulo 8"/>
          <p:cNvSpPr/>
          <p:nvPr/>
        </p:nvSpPr>
        <p:spPr>
          <a:xfrm>
            <a:off x="6048696" y="4547227"/>
            <a:ext cx="2395237" cy="1615827"/>
          </a:xfrm>
          <a:prstGeom prst="rect">
            <a:avLst/>
          </a:prstGeom>
        </p:spPr>
        <p:txBody>
          <a:bodyPr wrap="square">
            <a:spAutoFit/>
          </a:bodyPr>
          <a:lstStyle/>
          <a:p>
            <a:r>
              <a:rPr lang="es-CO" sz="1100" i="1" dirty="0" smtClean="0">
                <a:solidFill>
                  <a:srgbClr val="444444"/>
                </a:solidFill>
                <a:latin typeface="Consolas" panose="020B0609020204030204" pitchFamily="49" charset="0"/>
              </a:rPr>
              <a:t>&lt;</a:t>
            </a:r>
            <a:r>
              <a:rPr lang="es-CO" sz="1100" i="1" dirty="0" err="1" smtClean="0">
                <a:solidFill>
                  <a:srgbClr val="444444"/>
                </a:solidFill>
                <a:latin typeface="Consolas" panose="020B0609020204030204" pitchFamily="49" charset="0"/>
              </a:rPr>
              <a:t>Doctype</a:t>
            </a:r>
            <a:r>
              <a:rPr lang="es-CO" sz="1100" i="1" dirty="0" smtClean="0">
                <a:solidFill>
                  <a:srgbClr val="444444"/>
                </a:solidFill>
                <a:latin typeface="Consolas" panose="020B0609020204030204" pitchFamily="49" charset="0"/>
              </a:rPr>
              <a:t> </a:t>
            </a:r>
            <a:r>
              <a:rPr lang="es-CO" sz="1100" i="1" dirty="0" err="1" smtClean="0">
                <a:solidFill>
                  <a:srgbClr val="444444"/>
                </a:solidFill>
                <a:latin typeface="Consolas" panose="020B0609020204030204" pitchFamily="49" charset="0"/>
              </a:rPr>
              <a:t>html</a:t>
            </a:r>
            <a:r>
              <a:rPr lang="es-CO" sz="1100" i="1" dirty="0" smtClean="0">
                <a:solidFill>
                  <a:srgbClr val="444444"/>
                </a:solidFill>
                <a:latin typeface="Consolas" panose="020B0609020204030204" pitchFamily="49" charset="0"/>
              </a:rPr>
              <a:t>&gt;</a:t>
            </a:r>
          </a:p>
          <a:p>
            <a:r>
              <a:rPr lang="es-CO" sz="1100" i="1" dirty="0" smtClean="0">
                <a:solidFill>
                  <a:srgbClr val="444444"/>
                </a:solidFill>
                <a:latin typeface="Consolas" panose="020B0609020204030204" pitchFamily="49" charset="0"/>
              </a:rPr>
              <a:t>&lt;</a:t>
            </a:r>
            <a:r>
              <a:rPr lang="es-CO" sz="1100" i="1" dirty="0">
                <a:solidFill>
                  <a:srgbClr val="444444"/>
                </a:solidFill>
                <a:latin typeface="Consolas" panose="020B0609020204030204" pitchFamily="49" charset="0"/>
              </a:rPr>
              <a:t>p id="para1“&gt; </a:t>
            </a:r>
            <a:r>
              <a:rPr lang="es-CO" sz="1100" i="1" dirty="0" err="1">
                <a:solidFill>
                  <a:srgbClr val="444444"/>
                </a:solidFill>
                <a:latin typeface="Consolas" panose="020B0609020204030204" pitchFamily="49" charset="0"/>
              </a:rPr>
              <a:t>aweosme</a:t>
            </a:r>
            <a:r>
              <a:rPr lang="es-CO" sz="1100" i="1" dirty="0">
                <a:solidFill>
                  <a:srgbClr val="444444"/>
                </a:solidFill>
                <a:latin typeface="Consolas" panose="020B0609020204030204" pitchFamily="49" charset="0"/>
              </a:rPr>
              <a:t> &lt;/p&gt;</a:t>
            </a:r>
          </a:p>
          <a:p>
            <a:endParaRPr lang="es-CO" sz="1100" i="1" dirty="0" smtClean="0">
              <a:solidFill>
                <a:srgbClr val="444444"/>
              </a:solidFill>
              <a:latin typeface="Consolas" panose="020B0609020204030204" pitchFamily="49" charset="0"/>
            </a:endParaRPr>
          </a:p>
          <a:p>
            <a:r>
              <a:rPr lang="es-CO" sz="1100" i="1" dirty="0" smtClean="0">
                <a:solidFill>
                  <a:srgbClr val="444444"/>
                </a:solidFill>
                <a:latin typeface="Consolas" panose="020B0609020204030204" pitchFamily="49" charset="0"/>
              </a:rPr>
              <a:t>&lt;</a:t>
            </a:r>
            <a:r>
              <a:rPr lang="es-CO" sz="1100" i="1" dirty="0" err="1" smtClean="0">
                <a:solidFill>
                  <a:srgbClr val="444444"/>
                </a:solidFill>
                <a:latin typeface="Consolas" panose="020B0609020204030204" pitchFamily="49" charset="0"/>
              </a:rPr>
              <a:t>style</a:t>
            </a:r>
            <a:r>
              <a:rPr lang="es-CO" sz="1100" i="1" dirty="0" smtClean="0">
                <a:solidFill>
                  <a:srgbClr val="444444"/>
                </a:solidFill>
                <a:latin typeface="Consolas" panose="020B0609020204030204" pitchFamily="49" charset="0"/>
              </a:rPr>
              <a:t>&gt;</a:t>
            </a:r>
            <a:endParaRPr lang="es-CO" sz="1100" i="1" dirty="0">
              <a:solidFill>
                <a:srgbClr val="444444"/>
              </a:solidFill>
              <a:latin typeface="Consolas" panose="020B0609020204030204" pitchFamily="49" charset="0"/>
            </a:endParaRPr>
          </a:p>
          <a:p>
            <a:endParaRPr lang="es-CO" sz="1100" i="1" dirty="0" smtClean="0">
              <a:solidFill>
                <a:srgbClr val="444444"/>
              </a:solidFill>
              <a:latin typeface="Consolas" panose="020B0609020204030204" pitchFamily="49" charset="0"/>
            </a:endParaRPr>
          </a:p>
          <a:p>
            <a:r>
              <a:rPr lang="es-CO" sz="1100" i="1" dirty="0" smtClean="0">
                <a:solidFill>
                  <a:srgbClr val="444444"/>
                </a:solidFill>
                <a:latin typeface="Consolas" panose="020B0609020204030204" pitchFamily="49" charset="0"/>
              </a:rPr>
              <a:t>#</a:t>
            </a:r>
            <a:r>
              <a:rPr lang="es-CO" sz="1100" i="1" dirty="0">
                <a:solidFill>
                  <a:srgbClr val="444444"/>
                </a:solidFill>
                <a:latin typeface="Consolas" panose="020B0609020204030204" pitchFamily="49" charset="0"/>
              </a:rPr>
              <a:t>para1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red;</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endParaRPr lang="en-GB" sz="1100" i="1" dirty="0">
              <a:solidFill>
                <a:srgbClr val="444444"/>
              </a:solidFill>
              <a:latin typeface="Consolas" panose="020B0609020204030204" pitchFamily="49" charset="0"/>
            </a:endParaRPr>
          </a:p>
        </p:txBody>
      </p:sp>
      <p:sp>
        <p:nvSpPr>
          <p:cNvPr id="11" name="CuadroTexto 10"/>
          <p:cNvSpPr txBox="1"/>
          <p:nvPr/>
        </p:nvSpPr>
        <p:spPr>
          <a:xfrm>
            <a:off x="1449036" y="4010914"/>
            <a:ext cx="1620735" cy="369332"/>
          </a:xfrm>
          <a:prstGeom prst="rect">
            <a:avLst/>
          </a:prstGeom>
          <a:noFill/>
        </p:spPr>
        <p:txBody>
          <a:bodyPr wrap="square" rtlCol="0">
            <a:spAutoFit/>
          </a:bodyPr>
          <a:lstStyle/>
          <a:p>
            <a:r>
              <a:rPr lang="en-GB" dirty="0" smtClean="0"/>
              <a:t>The class</a:t>
            </a:r>
            <a:endParaRPr lang="en-GB" b="1" dirty="0"/>
          </a:p>
        </p:txBody>
      </p:sp>
      <p:sp>
        <p:nvSpPr>
          <p:cNvPr id="12" name="Rectángulo 11"/>
          <p:cNvSpPr/>
          <p:nvPr/>
        </p:nvSpPr>
        <p:spPr>
          <a:xfrm>
            <a:off x="1875832" y="4415317"/>
            <a:ext cx="3276600" cy="769441"/>
          </a:xfrm>
          <a:prstGeom prst="rect">
            <a:avLst/>
          </a:prstGeom>
        </p:spPr>
        <p:txBody>
          <a:bodyPr wrap="square">
            <a:spAutoFit/>
          </a:bodyPr>
          <a:lstStyle/>
          <a:p>
            <a:r>
              <a:rPr lang="es-CO" sz="1100" i="1" dirty="0">
                <a:solidFill>
                  <a:srgbClr val="444444"/>
                </a:solidFill>
                <a:latin typeface="Consolas" panose="020B0609020204030204" pitchFamily="49" charset="0"/>
              </a:rPr>
              <a:t>.center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red;</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endParaRPr lang="en-GB" sz="1100" i="1" dirty="0">
              <a:solidFill>
                <a:srgbClr val="444444"/>
              </a:solidFill>
              <a:latin typeface="Consolas" panose="020B0609020204030204" pitchFamily="49" charset="0"/>
            </a:endParaRPr>
          </a:p>
        </p:txBody>
      </p:sp>
      <p:sp>
        <p:nvSpPr>
          <p:cNvPr id="13" name="CuadroTexto 12"/>
          <p:cNvSpPr txBox="1"/>
          <p:nvPr/>
        </p:nvSpPr>
        <p:spPr>
          <a:xfrm>
            <a:off x="5875950" y="4045985"/>
            <a:ext cx="1620735" cy="369332"/>
          </a:xfrm>
          <a:prstGeom prst="rect">
            <a:avLst/>
          </a:prstGeom>
          <a:noFill/>
        </p:spPr>
        <p:txBody>
          <a:bodyPr wrap="square" rtlCol="0">
            <a:spAutoFit/>
          </a:bodyPr>
          <a:lstStyle/>
          <a:p>
            <a:r>
              <a:rPr lang="en-GB" dirty="0" smtClean="0"/>
              <a:t>The Id</a:t>
            </a:r>
            <a:endParaRPr lang="en-GB" b="1" dirty="0"/>
          </a:p>
        </p:txBody>
      </p:sp>
      <p:sp>
        <p:nvSpPr>
          <p:cNvPr id="15" name="Rectángulo 14"/>
          <p:cNvSpPr/>
          <p:nvPr/>
        </p:nvSpPr>
        <p:spPr>
          <a:xfrm>
            <a:off x="1584508" y="5474064"/>
            <a:ext cx="6096000" cy="769441"/>
          </a:xfrm>
          <a:prstGeom prst="rect">
            <a:avLst/>
          </a:prstGeom>
        </p:spPr>
        <p:txBody>
          <a:bodyPr wrap="square">
            <a:spAutoFit/>
          </a:bodyPr>
          <a:lstStyle/>
          <a:p>
            <a:r>
              <a:rPr lang="es-CO" sz="1100" i="1" dirty="0" err="1">
                <a:solidFill>
                  <a:srgbClr val="444444"/>
                </a:solidFill>
                <a:latin typeface="Consolas" panose="020B0609020204030204" pitchFamily="49" charset="0"/>
              </a:rPr>
              <a:t>p.center</a:t>
            </a:r>
            <a:r>
              <a:rPr lang="es-CO" sz="1100" i="1" dirty="0">
                <a:solidFill>
                  <a:srgbClr val="444444"/>
                </a:solidFill>
                <a:latin typeface="Consolas" panose="020B0609020204030204" pitchFamily="49" charset="0"/>
              </a:rPr>
              <a:t>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red;</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endParaRPr lang="en-GB" sz="1100" i="1" dirty="0">
              <a:solidFill>
                <a:srgbClr val="444444"/>
              </a:solidFill>
              <a:latin typeface="Consolas" panose="020B0609020204030204" pitchFamily="49" charset="0"/>
            </a:endParaRPr>
          </a:p>
        </p:txBody>
      </p:sp>
      <p:sp>
        <p:nvSpPr>
          <p:cNvPr id="17" name="Elipse 16"/>
          <p:cNvSpPr/>
          <p:nvPr/>
        </p:nvSpPr>
        <p:spPr>
          <a:xfrm>
            <a:off x="237611" y="5267235"/>
            <a:ext cx="1162031" cy="11620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Only affects the specific selectors  </a:t>
            </a:r>
            <a:endParaRPr lang="en-GB" sz="1200" dirty="0"/>
          </a:p>
        </p:txBody>
      </p:sp>
      <p:sp>
        <p:nvSpPr>
          <p:cNvPr id="19" name="Rectángulo 18"/>
          <p:cNvSpPr/>
          <p:nvPr/>
        </p:nvSpPr>
        <p:spPr>
          <a:xfrm>
            <a:off x="7485610" y="727930"/>
            <a:ext cx="2728907" cy="9559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ángulo 17"/>
          <p:cNvSpPr/>
          <p:nvPr/>
        </p:nvSpPr>
        <p:spPr>
          <a:xfrm>
            <a:off x="7564684" y="870854"/>
            <a:ext cx="2145665" cy="769441"/>
          </a:xfrm>
          <a:prstGeom prst="rect">
            <a:avLst/>
          </a:prstGeom>
        </p:spPr>
        <p:txBody>
          <a:bodyPr wrap="square">
            <a:spAutoFit/>
          </a:bodyPr>
          <a:lstStyle/>
          <a:p>
            <a:r>
              <a:rPr lang="es-CO" sz="1100" i="1" dirty="0">
                <a:solidFill>
                  <a:srgbClr val="444444"/>
                </a:solidFill>
                <a:latin typeface="Consolas" panose="020B0609020204030204" pitchFamily="49" charset="0"/>
              </a:rPr>
              <a:t>h1, h2, p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red;</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endParaRPr lang="en-GB" sz="1100" i="1" dirty="0">
              <a:solidFill>
                <a:srgbClr val="444444"/>
              </a:solidFill>
              <a:latin typeface="Consolas" panose="020B0609020204030204" pitchFamily="49" charset="0"/>
            </a:endParaRPr>
          </a:p>
        </p:txBody>
      </p:sp>
      <p:sp>
        <p:nvSpPr>
          <p:cNvPr id="20" name="CuadroTexto 19"/>
          <p:cNvSpPr txBox="1"/>
          <p:nvPr/>
        </p:nvSpPr>
        <p:spPr>
          <a:xfrm>
            <a:off x="8039695" y="323527"/>
            <a:ext cx="2027014" cy="369332"/>
          </a:xfrm>
          <a:prstGeom prst="rect">
            <a:avLst/>
          </a:prstGeom>
          <a:noFill/>
        </p:spPr>
        <p:txBody>
          <a:bodyPr wrap="square" rtlCol="0">
            <a:spAutoFit/>
          </a:bodyPr>
          <a:lstStyle/>
          <a:p>
            <a:r>
              <a:rPr lang="en-GB" dirty="0" smtClean="0"/>
              <a:t>Multiple selectors</a:t>
            </a:r>
            <a:endParaRPr lang="en-GB" b="1" dirty="0"/>
          </a:p>
        </p:txBody>
      </p:sp>
      <p:cxnSp>
        <p:nvCxnSpPr>
          <p:cNvPr id="22" name="Conector recto de flecha 21"/>
          <p:cNvCxnSpPr>
            <a:endCxn id="13" idx="3"/>
          </p:cNvCxnSpPr>
          <p:nvPr/>
        </p:nvCxnSpPr>
        <p:spPr>
          <a:xfrm>
            <a:off x="5399314" y="3405783"/>
            <a:ext cx="2097371" cy="8248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p:cNvCxnSpPr>
            <a:stCxn id="6" idx="2"/>
          </p:cNvCxnSpPr>
          <p:nvPr/>
        </p:nvCxnSpPr>
        <p:spPr>
          <a:xfrm flipH="1">
            <a:off x="2383971" y="3405783"/>
            <a:ext cx="2992149" cy="5663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Imagen 24"/>
          <p:cNvPicPr>
            <a:picLocks noChangeAspect="1"/>
          </p:cNvPicPr>
          <p:nvPr/>
        </p:nvPicPr>
        <p:blipFill>
          <a:blip r:embed="rId3" cstate="print"/>
          <a:stretch>
            <a:fillRect/>
          </a:stretch>
        </p:blipFill>
        <p:spPr>
          <a:xfrm>
            <a:off x="237611" y="1545105"/>
            <a:ext cx="3495730" cy="521751"/>
          </a:xfrm>
          <a:prstGeom prst="rect">
            <a:avLst/>
          </a:prstGeom>
        </p:spPr>
      </p:pic>
      <p:sp>
        <p:nvSpPr>
          <p:cNvPr id="26" name="CuadroTexto 25"/>
          <p:cNvSpPr txBox="1"/>
          <p:nvPr/>
        </p:nvSpPr>
        <p:spPr>
          <a:xfrm>
            <a:off x="882940" y="323527"/>
            <a:ext cx="1620735" cy="369332"/>
          </a:xfrm>
          <a:prstGeom prst="rect">
            <a:avLst/>
          </a:prstGeom>
          <a:noFill/>
        </p:spPr>
        <p:txBody>
          <a:bodyPr wrap="square" rtlCol="0">
            <a:spAutoFit/>
          </a:bodyPr>
          <a:lstStyle/>
          <a:p>
            <a:r>
              <a:rPr lang="en-GB" dirty="0" smtClean="0"/>
              <a:t>Priority</a:t>
            </a:r>
            <a:endParaRPr lang="en-GB" b="1" dirty="0"/>
          </a:p>
        </p:txBody>
      </p:sp>
    </p:spTree>
    <p:extLst>
      <p:ext uri="{BB962C8B-B14F-4D97-AF65-F5344CB8AC3E}">
        <p14:creationId xmlns:p14="http://schemas.microsoft.com/office/powerpoint/2010/main" xmlns="" val="28944465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55172" y="359229"/>
            <a:ext cx="5225143" cy="523220"/>
          </a:xfrm>
          <a:prstGeom prst="rect">
            <a:avLst/>
          </a:prstGeom>
          <a:noFill/>
        </p:spPr>
        <p:txBody>
          <a:bodyPr wrap="square" rtlCol="0">
            <a:spAutoFit/>
          </a:bodyPr>
          <a:lstStyle/>
          <a:p>
            <a:r>
              <a:rPr lang="en-GB" sz="2800" dirty="0" smtClean="0"/>
              <a:t>Image management</a:t>
            </a:r>
            <a:endParaRPr lang="en-GB" sz="2800" dirty="0"/>
          </a:p>
        </p:txBody>
      </p:sp>
      <p:sp>
        <p:nvSpPr>
          <p:cNvPr id="5" name="Rectángulo 4"/>
          <p:cNvSpPr/>
          <p:nvPr/>
        </p:nvSpPr>
        <p:spPr>
          <a:xfrm>
            <a:off x="555172" y="3979706"/>
            <a:ext cx="8850086" cy="646331"/>
          </a:xfrm>
          <a:prstGeom prst="rect">
            <a:avLst/>
          </a:prstGeom>
        </p:spPr>
        <p:txBody>
          <a:bodyPr wrap="square">
            <a:spAutoFit/>
          </a:bodyPr>
          <a:lstStyle/>
          <a:p>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img</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src</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"cinqueterre.jpg"</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img-rounded</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alt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Cinque</a:t>
            </a:r>
            <a:r>
              <a:rPr lang="es-CO" dirty="0">
                <a:solidFill>
                  <a:srgbClr val="0000CD"/>
                </a:solidFill>
                <a:latin typeface="Consolas" panose="020B0609020204030204" pitchFamily="49" charset="0"/>
              </a:rPr>
              <a:t> Terre"</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width</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"304"</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height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"236"</a:t>
            </a:r>
            <a:r>
              <a:rPr lang="es-CO" dirty="0">
                <a:solidFill>
                  <a:srgbClr val="0000FF"/>
                </a:solidFill>
                <a:latin typeface="Consolas" panose="020B0609020204030204" pitchFamily="49" charset="0"/>
              </a:rPr>
              <a:t>&gt;</a:t>
            </a:r>
            <a:endParaRPr lang="en-GB" dirty="0"/>
          </a:p>
        </p:txBody>
      </p:sp>
      <p:sp>
        <p:nvSpPr>
          <p:cNvPr id="6" name="Rectángulo 5"/>
          <p:cNvSpPr/>
          <p:nvPr/>
        </p:nvSpPr>
        <p:spPr>
          <a:xfrm>
            <a:off x="555171" y="4850563"/>
            <a:ext cx="9535885" cy="646331"/>
          </a:xfrm>
          <a:prstGeom prst="rect">
            <a:avLst/>
          </a:prstGeom>
        </p:spPr>
        <p:txBody>
          <a:bodyPr wrap="square">
            <a:spAutoFit/>
          </a:bodyPr>
          <a:lstStyle/>
          <a:p>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img</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src</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"cinqueterre.jpg"</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img-circle</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alt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Cinque</a:t>
            </a:r>
            <a:r>
              <a:rPr lang="es-CO" dirty="0">
                <a:solidFill>
                  <a:srgbClr val="0000CD"/>
                </a:solidFill>
                <a:latin typeface="Consolas" panose="020B0609020204030204" pitchFamily="49" charset="0"/>
              </a:rPr>
              <a:t> Terre"</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width</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"304"</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height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"236"</a:t>
            </a:r>
            <a:r>
              <a:rPr lang="es-CO" dirty="0">
                <a:solidFill>
                  <a:srgbClr val="0000FF"/>
                </a:solidFill>
                <a:latin typeface="Consolas" panose="020B0609020204030204" pitchFamily="49" charset="0"/>
              </a:rPr>
              <a:t>&gt;</a:t>
            </a:r>
            <a:endParaRPr lang="en-GB" dirty="0"/>
          </a:p>
        </p:txBody>
      </p:sp>
      <p:sp>
        <p:nvSpPr>
          <p:cNvPr id="7" name="Rectángulo 6"/>
          <p:cNvSpPr/>
          <p:nvPr/>
        </p:nvSpPr>
        <p:spPr>
          <a:xfrm>
            <a:off x="506186" y="5721420"/>
            <a:ext cx="8948057" cy="646331"/>
          </a:xfrm>
          <a:prstGeom prst="rect">
            <a:avLst/>
          </a:prstGeom>
        </p:spPr>
        <p:txBody>
          <a:bodyPr wrap="square">
            <a:spAutoFit/>
          </a:bodyPr>
          <a:lstStyle/>
          <a:p>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img</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src</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"cinqueterre.jpg"</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img-thumbnail</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alt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Cinque</a:t>
            </a:r>
            <a:r>
              <a:rPr lang="es-CO" dirty="0">
                <a:solidFill>
                  <a:srgbClr val="0000CD"/>
                </a:solidFill>
                <a:latin typeface="Consolas" panose="020B0609020204030204" pitchFamily="49" charset="0"/>
              </a:rPr>
              <a:t> Terre"</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width</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"304"</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height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"236"</a:t>
            </a:r>
            <a:r>
              <a:rPr lang="es-CO" dirty="0">
                <a:solidFill>
                  <a:srgbClr val="0000FF"/>
                </a:solidFill>
                <a:latin typeface="Consolas" panose="020B0609020204030204" pitchFamily="49" charset="0"/>
              </a:rPr>
              <a:t>&gt;</a:t>
            </a:r>
            <a:endParaRPr lang="en-GB" dirty="0"/>
          </a:p>
        </p:txBody>
      </p:sp>
      <p:pic>
        <p:nvPicPr>
          <p:cNvPr id="8" name="Imagen 7"/>
          <p:cNvPicPr>
            <a:picLocks noChangeAspect="1"/>
          </p:cNvPicPr>
          <p:nvPr/>
        </p:nvPicPr>
        <p:blipFill>
          <a:blip r:embed="rId2" cstate="print"/>
          <a:stretch>
            <a:fillRect/>
          </a:stretch>
        </p:blipFill>
        <p:spPr>
          <a:xfrm>
            <a:off x="1851931" y="1339529"/>
            <a:ext cx="8239125" cy="1733550"/>
          </a:xfrm>
          <a:prstGeom prst="rect">
            <a:avLst/>
          </a:prstGeom>
        </p:spPr>
      </p:pic>
      <p:sp>
        <p:nvSpPr>
          <p:cNvPr id="2" name="CuadroTexto 1"/>
          <p:cNvSpPr txBox="1"/>
          <p:nvPr/>
        </p:nvSpPr>
        <p:spPr>
          <a:xfrm>
            <a:off x="8675914" y="3864429"/>
            <a:ext cx="2645229" cy="1200329"/>
          </a:xfrm>
          <a:prstGeom prst="rect">
            <a:avLst/>
          </a:prstGeom>
          <a:noFill/>
        </p:spPr>
        <p:txBody>
          <a:bodyPr wrap="square" rtlCol="0">
            <a:spAutoFit/>
          </a:bodyPr>
          <a:lstStyle/>
          <a:p>
            <a:r>
              <a:rPr lang="en-GB" dirty="0" smtClean="0"/>
              <a:t>We have to add class = “image responsive” to the </a:t>
            </a:r>
            <a:r>
              <a:rPr lang="en-GB" dirty="0" err="1" smtClean="0"/>
              <a:t>img</a:t>
            </a:r>
            <a:r>
              <a:rPr lang="en-GB" dirty="0" smtClean="0"/>
              <a:t> tag to make it responsive</a:t>
            </a:r>
            <a:endParaRPr lang="en-GB" dirty="0"/>
          </a:p>
        </p:txBody>
      </p:sp>
    </p:spTree>
    <p:extLst>
      <p:ext uri="{BB962C8B-B14F-4D97-AF65-F5344CB8AC3E}">
        <p14:creationId xmlns:p14="http://schemas.microsoft.com/office/powerpoint/2010/main" xmlns="" val="148859614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035628" y="3041027"/>
            <a:ext cx="8360228" cy="2585323"/>
          </a:xfrm>
          <a:prstGeom prst="rect">
            <a:avLst/>
          </a:prstGeom>
        </p:spPr>
        <p:txBody>
          <a:bodyPr wrap="square">
            <a:spAutoFit/>
          </a:bodyPr>
          <a:lstStyle/>
          <a:p>
            <a:r>
              <a:rPr lang="en-US" dirty="0">
                <a:solidFill>
                  <a:srgbClr val="008000"/>
                </a:solidFill>
                <a:latin typeface="Consolas" panose="020B0609020204030204" pitchFamily="49" charset="0"/>
              </a:rPr>
              <a:t>&lt;!-- 16:9 aspect ratio --&gt;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"embed-responsive embed-responsive-16by9"</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iframe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"embed-responsive-item"</a:t>
            </a:r>
            <a:r>
              <a:rPr lang="en-US" dirty="0">
                <a:solidFill>
                  <a:srgbClr val="000000"/>
                </a:solidFill>
                <a:latin typeface="Consolas" panose="020B0609020204030204" pitchFamily="49" charset="0"/>
              </a:rPr>
              <a:t> </a:t>
            </a:r>
            <a:r>
              <a:rPr lang="en-US" dirty="0" err="1">
                <a:solidFill>
                  <a:srgbClr val="FF0000"/>
                </a:solidFill>
                <a:latin typeface="Consolas" panose="020B0609020204030204" pitchFamily="49" charset="0"/>
              </a:rPr>
              <a:t>src</a:t>
            </a:r>
            <a:r>
              <a:rPr lang="en-US" dirty="0">
                <a:solidFill>
                  <a:srgbClr val="FF0000"/>
                </a:solidFill>
                <a:latin typeface="Consolas" panose="020B0609020204030204" pitchFamily="49" charset="0"/>
              </a:rPr>
              <a:t>=</a:t>
            </a:r>
            <a:r>
              <a:rPr lang="en-US" dirty="0">
                <a:solidFill>
                  <a:srgbClr val="0000CD"/>
                </a:solidFill>
                <a:latin typeface="Consolas" panose="020B0609020204030204" pitchFamily="49" charset="0"/>
              </a:rPr>
              <a:t>"..."</a:t>
            </a:r>
            <a:r>
              <a:rPr lang="en-US" dirty="0">
                <a:solidFill>
                  <a:srgbClr val="0000FF"/>
                </a:solidFill>
                <a:latin typeface="Consolas" panose="020B0609020204030204" pitchFamily="49" charset="0"/>
              </a:rPr>
              <a:t>&gt;&lt;</a:t>
            </a:r>
            <a:r>
              <a:rPr lang="en-US" dirty="0">
                <a:solidFill>
                  <a:srgbClr val="A52A2A"/>
                </a:solidFill>
                <a:latin typeface="Consolas" panose="020B0609020204030204" pitchFamily="49" charset="0"/>
              </a:rPr>
              <a:t>/iframe</a:t>
            </a:r>
            <a:r>
              <a:rPr lang="en-US" dirty="0">
                <a:solidFill>
                  <a:srgbClr val="0000FF"/>
                </a:solidFill>
                <a:latin typeface="Consolas" panose="020B0609020204030204" pitchFamily="49" charset="0"/>
              </a:rPr>
              <a:t>&gt;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r>
              <a:rPr lang="en-US" dirty="0"/>
              <a:t/>
            </a:r>
            <a:br>
              <a:rPr lang="en-US" dirty="0"/>
            </a:br>
            <a:r>
              <a:rPr lang="en-US" dirty="0"/>
              <a:t/>
            </a:r>
            <a:br>
              <a:rPr lang="en-US" dirty="0"/>
            </a:br>
            <a:r>
              <a:rPr lang="en-US" dirty="0">
                <a:solidFill>
                  <a:srgbClr val="008000"/>
                </a:solidFill>
                <a:latin typeface="Consolas" panose="020B0609020204030204" pitchFamily="49" charset="0"/>
              </a:rPr>
              <a:t>&lt;!-- 4:3 aspect ratio --&gt;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"embed-responsive embed-responsive-4by3"</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iframe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"embed-responsive-item"</a:t>
            </a:r>
            <a:r>
              <a:rPr lang="en-US" dirty="0">
                <a:solidFill>
                  <a:srgbClr val="000000"/>
                </a:solidFill>
                <a:latin typeface="Consolas" panose="020B0609020204030204" pitchFamily="49" charset="0"/>
              </a:rPr>
              <a:t> </a:t>
            </a:r>
            <a:r>
              <a:rPr lang="en-US" dirty="0" err="1">
                <a:solidFill>
                  <a:srgbClr val="FF0000"/>
                </a:solidFill>
                <a:latin typeface="Consolas" panose="020B0609020204030204" pitchFamily="49" charset="0"/>
              </a:rPr>
              <a:t>src</a:t>
            </a:r>
            <a:r>
              <a:rPr lang="en-US" dirty="0">
                <a:solidFill>
                  <a:srgbClr val="FF0000"/>
                </a:solidFill>
                <a:latin typeface="Consolas" panose="020B0609020204030204" pitchFamily="49" charset="0"/>
              </a:rPr>
              <a:t>=</a:t>
            </a:r>
            <a:r>
              <a:rPr lang="en-US" dirty="0">
                <a:solidFill>
                  <a:srgbClr val="0000CD"/>
                </a:solidFill>
                <a:latin typeface="Consolas" panose="020B0609020204030204" pitchFamily="49" charset="0"/>
              </a:rPr>
              <a:t>"..."</a:t>
            </a:r>
            <a:r>
              <a:rPr lang="en-US" dirty="0">
                <a:solidFill>
                  <a:srgbClr val="0000FF"/>
                </a:solidFill>
                <a:latin typeface="Consolas" panose="020B0609020204030204" pitchFamily="49" charset="0"/>
              </a:rPr>
              <a:t>&gt;&lt;</a:t>
            </a:r>
            <a:r>
              <a:rPr lang="en-US" dirty="0">
                <a:solidFill>
                  <a:srgbClr val="A52A2A"/>
                </a:solidFill>
                <a:latin typeface="Consolas" panose="020B0609020204030204" pitchFamily="49" charset="0"/>
              </a:rPr>
              <a:t>/iframe</a:t>
            </a:r>
            <a:r>
              <a:rPr lang="en-US" dirty="0">
                <a:solidFill>
                  <a:srgbClr val="0000FF"/>
                </a:solidFill>
                <a:latin typeface="Consolas" panose="020B0609020204030204" pitchFamily="49" charset="0"/>
              </a:rPr>
              <a:t>&gt;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endParaRPr lang="en-GB" dirty="0"/>
          </a:p>
        </p:txBody>
      </p:sp>
      <p:pic>
        <p:nvPicPr>
          <p:cNvPr id="5122" name="Picture 2" descr="http://www.youtube.com/yt/brand/media/image/YouTube-logo-full_color.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943804" y="398110"/>
            <a:ext cx="3687082" cy="2294290"/>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 name="Conector recto de flecha 5"/>
          <p:cNvCxnSpPr/>
          <p:nvPr/>
        </p:nvCxnSpPr>
        <p:spPr>
          <a:xfrm flipV="1">
            <a:off x="9046029" y="1850571"/>
            <a:ext cx="348342" cy="841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8806543" y="674914"/>
            <a:ext cx="3080657" cy="646331"/>
          </a:xfrm>
          <a:prstGeom prst="rect">
            <a:avLst/>
          </a:prstGeom>
          <a:noFill/>
        </p:spPr>
        <p:txBody>
          <a:bodyPr wrap="square" rtlCol="0">
            <a:spAutoFit/>
          </a:bodyPr>
          <a:lstStyle/>
          <a:p>
            <a:r>
              <a:rPr lang="en-GB" dirty="0" smtClean="0"/>
              <a:t>To scale up or down images or videos</a:t>
            </a:r>
            <a:endParaRPr lang="en-GB" dirty="0"/>
          </a:p>
        </p:txBody>
      </p:sp>
    </p:spTree>
    <p:extLst>
      <p:ext uri="{BB962C8B-B14F-4D97-AF65-F5344CB8AC3E}">
        <p14:creationId xmlns:p14="http://schemas.microsoft.com/office/powerpoint/2010/main" xmlns="" val="196351910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6"/>
            <a:ext cx="10515600" cy="669018"/>
          </a:xfrm>
        </p:spPr>
        <p:txBody>
          <a:bodyPr>
            <a:normAutofit fontScale="90000"/>
          </a:bodyPr>
          <a:lstStyle/>
          <a:p>
            <a:r>
              <a:rPr lang="en-US" dirty="0"/>
              <a:t>Bootstrap </a:t>
            </a:r>
            <a:r>
              <a:rPr lang="en-US" dirty="0" err="1"/>
              <a:t>Jumbotron</a:t>
            </a:r>
            <a:r>
              <a:rPr lang="en-US" dirty="0"/>
              <a:t> and Page </a:t>
            </a:r>
            <a:r>
              <a:rPr lang="en-US" dirty="0" smtClean="0"/>
              <a:t>Header</a:t>
            </a:r>
            <a:endParaRPr lang="en-GB" dirty="0"/>
          </a:p>
        </p:txBody>
      </p:sp>
      <p:pic>
        <p:nvPicPr>
          <p:cNvPr id="4" name="Imagen 3"/>
          <p:cNvPicPr>
            <a:picLocks noChangeAspect="1"/>
          </p:cNvPicPr>
          <p:nvPr/>
        </p:nvPicPr>
        <p:blipFill>
          <a:blip r:embed="rId2" cstate="print"/>
          <a:stretch>
            <a:fillRect/>
          </a:stretch>
        </p:blipFill>
        <p:spPr>
          <a:xfrm>
            <a:off x="3363687" y="1548795"/>
            <a:ext cx="8620125" cy="2124075"/>
          </a:xfrm>
          <a:prstGeom prst="rect">
            <a:avLst/>
          </a:prstGeom>
        </p:spPr>
      </p:pic>
      <p:sp>
        <p:nvSpPr>
          <p:cNvPr id="5" name="Rectángulo 4"/>
          <p:cNvSpPr/>
          <p:nvPr/>
        </p:nvSpPr>
        <p:spPr>
          <a:xfrm>
            <a:off x="674914" y="3884083"/>
            <a:ext cx="7728858" cy="2862322"/>
          </a:xfrm>
          <a:prstGeom prst="rect">
            <a:avLst/>
          </a:prstGeom>
        </p:spPr>
        <p:txBody>
          <a:bodyPr wrap="square">
            <a:spAutoFit/>
          </a:bodyPr>
          <a:lstStyle/>
          <a:p>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"container"</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a:t>
            </a:r>
            <a:r>
              <a:rPr lang="en-US" dirty="0" err="1">
                <a:solidFill>
                  <a:srgbClr val="0000CD"/>
                </a:solidFill>
                <a:latin typeface="Consolas" panose="020B0609020204030204" pitchFamily="49" charset="0"/>
              </a:rPr>
              <a:t>jumbotron</a:t>
            </a:r>
            <a:r>
              <a:rPr lang="en-US" dirty="0">
                <a:solidFill>
                  <a:srgbClr val="0000CD"/>
                </a:solidFill>
                <a:latin typeface="Consolas" panose="020B0609020204030204" pitchFamily="49" charset="0"/>
              </a:rPr>
              <a:t>"</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h1</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Bootstrap Tutorial</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/h1</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 </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p</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Bootstrap is the most popular HTML, CSS, and JS framework for developing</a:t>
            </a:r>
            <a:r>
              <a:rPr lang="en-US" dirty="0"/>
              <a:t/>
            </a:r>
            <a:br>
              <a:rPr lang="en-US" dirty="0"/>
            </a:br>
            <a:r>
              <a:rPr lang="en-US" dirty="0">
                <a:solidFill>
                  <a:srgbClr val="000000"/>
                </a:solidFill>
                <a:latin typeface="Consolas" panose="020B0609020204030204" pitchFamily="49" charset="0"/>
              </a:rPr>
              <a:t>    responsive, mobile-first projects on the web.</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/p</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 </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p</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This is some text.</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/p</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 </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p</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This is another text.</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/p</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 </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endParaRPr lang="en-GB" dirty="0"/>
          </a:p>
        </p:txBody>
      </p:sp>
      <p:grpSp>
        <p:nvGrpSpPr>
          <p:cNvPr id="10" name="Grupo 9"/>
          <p:cNvGrpSpPr/>
          <p:nvPr/>
        </p:nvGrpSpPr>
        <p:grpSpPr>
          <a:xfrm>
            <a:off x="97971" y="1727004"/>
            <a:ext cx="3080657" cy="2518425"/>
            <a:chOff x="97971" y="1727004"/>
            <a:chExt cx="3080657" cy="2518425"/>
          </a:xfrm>
        </p:grpSpPr>
        <p:cxnSp>
          <p:nvCxnSpPr>
            <p:cNvPr id="7" name="Conector recto de flecha 6"/>
            <p:cNvCxnSpPr/>
            <p:nvPr/>
          </p:nvCxnSpPr>
          <p:spPr>
            <a:xfrm>
              <a:off x="2264229" y="3415545"/>
              <a:ext cx="283028" cy="829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97971" y="1727004"/>
              <a:ext cx="3080657" cy="1477328"/>
            </a:xfrm>
            <a:prstGeom prst="rect">
              <a:avLst/>
            </a:prstGeom>
            <a:noFill/>
          </p:spPr>
          <p:txBody>
            <a:bodyPr wrap="square" rtlCol="0">
              <a:spAutoFit/>
            </a:bodyPr>
            <a:lstStyle/>
            <a:p>
              <a:r>
                <a:rPr lang="en-GB" dirty="0" smtClean="0"/>
                <a:t>We first create a container class so that the </a:t>
              </a:r>
              <a:r>
                <a:rPr lang="en-GB" dirty="0" err="1" smtClean="0"/>
                <a:t>jumbotron</a:t>
              </a:r>
              <a:r>
                <a:rPr lang="en-GB" dirty="0" smtClean="0"/>
                <a:t> take the same dimensions , if we would like it to be full screen , then we put it out</a:t>
              </a:r>
              <a:endParaRPr lang="en-GB" dirty="0"/>
            </a:p>
          </p:txBody>
        </p:sp>
      </p:grpSp>
      <p:sp>
        <p:nvSpPr>
          <p:cNvPr id="11" name="Rectángulo 10"/>
          <p:cNvSpPr/>
          <p:nvPr/>
        </p:nvSpPr>
        <p:spPr>
          <a:xfrm>
            <a:off x="8186057" y="4676392"/>
            <a:ext cx="4005943" cy="923330"/>
          </a:xfrm>
          <a:prstGeom prst="rect">
            <a:avLst/>
          </a:prstGeom>
        </p:spPr>
        <p:txBody>
          <a:bodyPr wrap="square">
            <a:spAutoFit/>
          </a:bodyPr>
          <a:lstStyle/>
          <a:p>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"page-header"</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h1</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Example Page Header</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/h1</a:t>
            </a:r>
            <a:r>
              <a:rPr lang="en-US" dirty="0">
                <a:solidFill>
                  <a:srgbClr val="0000FF"/>
                </a:solidFill>
                <a:latin typeface="Consolas" panose="020B0609020204030204" pitchFamily="49" charset="0"/>
              </a:rPr>
              <a:t>&gt;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endParaRPr lang="en-GB" dirty="0"/>
          </a:p>
        </p:txBody>
      </p:sp>
    </p:spTree>
    <p:extLst>
      <p:ext uri="{BB962C8B-B14F-4D97-AF65-F5344CB8AC3E}">
        <p14:creationId xmlns:p14="http://schemas.microsoft.com/office/powerpoint/2010/main" xmlns="" val="1471683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cstate="print"/>
          <a:stretch>
            <a:fillRect/>
          </a:stretch>
        </p:blipFill>
        <p:spPr>
          <a:xfrm>
            <a:off x="1111023" y="341539"/>
            <a:ext cx="9991725" cy="971550"/>
          </a:xfrm>
          <a:prstGeom prst="rect">
            <a:avLst/>
          </a:prstGeom>
        </p:spPr>
      </p:pic>
      <p:sp>
        <p:nvSpPr>
          <p:cNvPr id="5" name="Rectángulo 4"/>
          <p:cNvSpPr/>
          <p:nvPr/>
        </p:nvSpPr>
        <p:spPr>
          <a:xfrm>
            <a:off x="653143" y="2060806"/>
            <a:ext cx="6096000" cy="646331"/>
          </a:xfrm>
          <a:prstGeom prst="rect">
            <a:avLst/>
          </a:prstGeom>
        </p:spPr>
        <p:txBody>
          <a:bodyPr>
            <a:spAutoFit/>
          </a:bodyPr>
          <a:lstStyle/>
          <a:p>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"well well-</a:t>
            </a:r>
            <a:r>
              <a:rPr lang="en-US" dirty="0" err="1">
                <a:solidFill>
                  <a:srgbClr val="0000CD"/>
                </a:solidFill>
                <a:latin typeface="Consolas" panose="020B0609020204030204" pitchFamily="49" charset="0"/>
              </a:rPr>
              <a:t>sm</a:t>
            </a:r>
            <a:r>
              <a:rPr lang="en-US" dirty="0">
                <a:solidFill>
                  <a:srgbClr val="0000CD"/>
                </a:solidFill>
                <a:latin typeface="Consolas" panose="020B0609020204030204" pitchFamily="49" charset="0"/>
              </a:rPr>
              <a:t>"</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Small Well</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"well well-</a:t>
            </a:r>
            <a:r>
              <a:rPr lang="en-US" dirty="0" err="1">
                <a:solidFill>
                  <a:srgbClr val="0000CD"/>
                </a:solidFill>
                <a:latin typeface="Consolas" panose="020B0609020204030204" pitchFamily="49" charset="0"/>
              </a:rPr>
              <a:t>lg</a:t>
            </a:r>
            <a:r>
              <a:rPr lang="en-US" dirty="0">
                <a:solidFill>
                  <a:srgbClr val="0000CD"/>
                </a:solidFill>
                <a:latin typeface="Consolas" panose="020B0609020204030204" pitchFamily="49" charset="0"/>
              </a:rPr>
              <a:t>"</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Large Well</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endParaRPr lang="en-GB" dirty="0"/>
          </a:p>
        </p:txBody>
      </p:sp>
      <p:cxnSp>
        <p:nvCxnSpPr>
          <p:cNvPr id="7" name="Conector recto de flecha 6"/>
          <p:cNvCxnSpPr>
            <a:endCxn id="5" idx="2"/>
          </p:cNvCxnSpPr>
          <p:nvPr/>
        </p:nvCxnSpPr>
        <p:spPr>
          <a:xfrm flipV="1">
            <a:off x="3472543" y="2707137"/>
            <a:ext cx="228600" cy="482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2378529" y="3353468"/>
            <a:ext cx="2188028" cy="369332"/>
          </a:xfrm>
          <a:prstGeom prst="rect">
            <a:avLst/>
          </a:prstGeom>
          <a:noFill/>
        </p:spPr>
        <p:txBody>
          <a:bodyPr wrap="square" rtlCol="0">
            <a:spAutoFit/>
          </a:bodyPr>
          <a:lstStyle/>
          <a:p>
            <a:pPr algn="ctr"/>
            <a:r>
              <a:rPr lang="en-GB" dirty="0" smtClean="0"/>
              <a:t>Small or large</a:t>
            </a:r>
            <a:endParaRPr lang="en-GB" dirty="0"/>
          </a:p>
        </p:txBody>
      </p:sp>
    </p:spTree>
    <p:extLst>
      <p:ext uri="{BB962C8B-B14F-4D97-AF65-F5344CB8AC3E}">
        <p14:creationId xmlns:p14="http://schemas.microsoft.com/office/powerpoint/2010/main" xmlns="" val="113093966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Alerts</a:t>
            </a:r>
            <a:endParaRPr lang="en-GB" dirty="0"/>
          </a:p>
        </p:txBody>
      </p:sp>
      <p:sp>
        <p:nvSpPr>
          <p:cNvPr id="4" name="Rectángulo 3"/>
          <p:cNvSpPr/>
          <p:nvPr/>
        </p:nvSpPr>
        <p:spPr>
          <a:xfrm>
            <a:off x="838200" y="2567579"/>
            <a:ext cx="6096000" cy="1200329"/>
          </a:xfrm>
          <a:prstGeom prst="rect">
            <a:avLst/>
          </a:prstGeom>
        </p:spPr>
        <p:txBody>
          <a:bodyPr>
            <a:spAutoFit/>
          </a:bodyPr>
          <a:lstStyle/>
          <a:p>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"alert alert-success"</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strong</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Success!</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/strong</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 Indicates a successful or positive action.</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endParaRPr lang="en-GB" dirty="0"/>
          </a:p>
        </p:txBody>
      </p:sp>
      <p:cxnSp>
        <p:nvCxnSpPr>
          <p:cNvPr id="6" name="Conector recto de flecha 5"/>
          <p:cNvCxnSpPr/>
          <p:nvPr/>
        </p:nvCxnSpPr>
        <p:spPr>
          <a:xfrm flipH="1">
            <a:off x="4463143" y="2046514"/>
            <a:ext cx="370114"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1"/>
          <p:cNvSpPr>
            <a:spLocks noChangeArrowheads="1"/>
          </p:cNvSpPr>
          <p:nvPr/>
        </p:nvSpPr>
        <p:spPr bwMode="auto">
          <a:xfrm>
            <a:off x="4969328" y="1667605"/>
            <a:ext cx="4882243" cy="307777"/>
          </a:xfrm>
          <a:prstGeom prst="rect">
            <a:avLst/>
          </a:prstGeom>
          <a:solidFill>
            <a:srgbClr val="F1F1F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400" b="0" i="0" u="none" strike="noStrike" cap="none" normalizeH="0" baseline="0" smtClean="0">
                <a:ln>
                  <a:noFill/>
                </a:ln>
                <a:solidFill>
                  <a:srgbClr val="DC143C"/>
                </a:solidFill>
                <a:effectLst/>
                <a:latin typeface="Menlo"/>
              </a:rPr>
              <a:t>.alert-success</a:t>
            </a:r>
            <a:r>
              <a:rPr kumimoji="0" lang="es-CO" altLang="es-CO" sz="1400" b="0" i="0" u="none" strike="noStrike" cap="none" normalizeH="0" baseline="0" smtClean="0">
                <a:ln>
                  <a:noFill/>
                </a:ln>
                <a:solidFill>
                  <a:srgbClr val="333333"/>
                </a:solidFill>
                <a:effectLst/>
                <a:latin typeface="Verdana" panose="020B0604030504040204" pitchFamily="34" charset="0"/>
              </a:rPr>
              <a:t>, </a:t>
            </a:r>
            <a:r>
              <a:rPr kumimoji="0" lang="es-CO" altLang="es-CO" sz="1400" b="0" i="0" u="none" strike="noStrike" cap="none" normalizeH="0" baseline="0" smtClean="0">
                <a:ln>
                  <a:noFill/>
                </a:ln>
                <a:solidFill>
                  <a:srgbClr val="DC143C"/>
                </a:solidFill>
                <a:effectLst/>
                <a:latin typeface="Menlo"/>
              </a:rPr>
              <a:t>.alert-info</a:t>
            </a:r>
            <a:r>
              <a:rPr kumimoji="0" lang="es-CO" altLang="es-CO" sz="1400" b="0" i="0" u="none" strike="noStrike" cap="none" normalizeH="0" baseline="0" smtClean="0">
                <a:ln>
                  <a:noFill/>
                </a:ln>
                <a:solidFill>
                  <a:srgbClr val="333333"/>
                </a:solidFill>
                <a:effectLst/>
                <a:latin typeface="Verdana" panose="020B0604030504040204" pitchFamily="34" charset="0"/>
              </a:rPr>
              <a:t>, </a:t>
            </a:r>
            <a:r>
              <a:rPr kumimoji="0" lang="es-CO" altLang="es-CO" sz="1400" b="0" i="0" u="none" strike="noStrike" cap="none" normalizeH="0" baseline="0" smtClean="0">
                <a:ln>
                  <a:noFill/>
                </a:ln>
                <a:solidFill>
                  <a:srgbClr val="DC143C"/>
                </a:solidFill>
                <a:effectLst/>
                <a:latin typeface="Menlo"/>
              </a:rPr>
              <a:t>.alert-warning</a:t>
            </a:r>
            <a:r>
              <a:rPr kumimoji="0" lang="es-CO" altLang="es-CO" sz="1400" b="0" i="0" u="none" strike="noStrike" cap="none" normalizeH="0" baseline="0" smtClean="0">
                <a:ln>
                  <a:noFill/>
                </a:ln>
                <a:solidFill>
                  <a:srgbClr val="333333"/>
                </a:solidFill>
                <a:effectLst/>
                <a:latin typeface="Verdana" panose="020B0604030504040204" pitchFamily="34" charset="0"/>
              </a:rPr>
              <a:t> or </a:t>
            </a:r>
            <a:r>
              <a:rPr kumimoji="0" lang="es-CO" altLang="es-CO" sz="1400" b="0" i="0" u="none" strike="noStrike" cap="none" normalizeH="0" baseline="0" smtClean="0">
                <a:ln>
                  <a:noFill/>
                </a:ln>
                <a:solidFill>
                  <a:srgbClr val="DC143C"/>
                </a:solidFill>
                <a:effectLst/>
                <a:latin typeface="Menlo"/>
              </a:rPr>
              <a:t>.alert-danger</a:t>
            </a:r>
            <a:r>
              <a:rPr kumimoji="0" lang="es-CO" altLang="es-CO" sz="1400" b="0" i="0" u="none" strike="noStrike" cap="none" normalizeH="0" baseline="0" smtClean="0">
                <a:ln>
                  <a:noFill/>
                </a:ln>
                <a:solidFill>
                  <a:srgbClr val="333333"/>
                </a:solidFill>
                <a:effectLst/>
                <a:latin typeface="Verdana" panose="020B0604030504040204" pitchFamily="34" charset="0"/>
              </a:rPr>
              <a:t>:</a:t>
            </a:r>
            <a:r>
              <a:rPr kumimoji="0" lang="es-CO" altLang="es-CO" sz="1050" b="0" i="0" u="none" strike="noStrike" cap="none" normalizeH="0" baseline="0" smtClean="0">
                <a:ln>
                  <a:noFill/>
                </a:ln>
                <a:solidFill>
                  <a:schemeClr val="tx1"/>
                </a:solidFill>
                <a:effectLst/>
              </a:rPr>
              <a:t> </a:t>
            </a:r>
            <a:endParaRPr kumimoji="0" lang="es-CO" altLang="es-CO" sz="24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xmlns="" val="146455649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523998" y="2978727"/>
            <a:ext cx="8610601" cy="2031325"/>
          </a:xfrm>
          <a:prstGeom prst="rect">
            <a:avLst/>
          </a:prstGeom>
        </p:spPr>
        <p:txBody>
          <a:bodyPr wrap="square">
            <a:spAutoFit/>
          </a:bodyPr>
          <a:lstStyle/>
          <a:p>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-default"</a:t>
            </a:r>
            <a:r>
              <a:rPr lang="es-CO" dirty="0">
                <a:solidFill>
                  <a:srgbClr val="0000FF"/>
                </a:solidFill>
                <a:latin typeface="Consolas" panose="020B0609020204030204" pitchFamily="49" charset="0"/>
              </a:rPr>
              <a:t>&gt;</a:t>
            </a:r>
            <a:r>
              <a:rPr lang="es-CO" dirty="0">
                <a:solidFill>
                  <a:srgbClr val="000000"/>
                </a:solidFill>
                <a:latin typeface="Consolas" panose="020B0609020204030204" pitchFamily="49" charset="0"/>
              </a:rPr>
              <a:t>Default</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r>
              <a:rPr lang="es-CO" dirty="0"/>
              <a:t/>
            </a:r>
            <a:br>
              <a:rPr lang="es-CO" dirty="0"/>
            </a:b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btn-primary</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err="1">
                <a:solidFill>
                  <a:srgbClr val="000000"/>
                </a:solidFill>
                <a:latin typeface="Consolas" panose="020B0609020204030204" pitchFamily="49" charset="0"/>
              </a:rPr>
              <a:t>Primary</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r>
              <a:rPr lang="es-CO" dirty="0"/>
              <a:t/>
            </a:r>
            <a:br>
              <a:rPr lang="es-CO" dirty="0"/>
            </a:b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btn-success</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err="1">
                <a:solidFill>
                  <a:srgbClr val="000000"/>
                </a:solidFill>
                <a:latin typeface="Consolas" panose="020B0609020204030204" pitchFamily="49" charset="0"/>
              </a:rPr>
              <a:t>Success</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r>
              <a:rPr lang="es-CO" dirty="0"/>
              <a:t/>
            </a:r>
            <a:br>
              <a:rPr lang="es-CO" dirty="0"/>
            </a:b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btn-info</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err="1">
                <a:solidFill>
                  <a:srgbClr val="000000"/>
                </a:solidFill>
                <a:latin typeface="Consolas" panose="020B0609020204030204" pitchFamily="49" charset="0"/>
              </a:rPr>
              <a:t>Info</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r>
              <a:rPr lang="es-CO" dirty="0"/>
              <a:t/>
            </a:r>
            <a:br>
              <a:rPr lang="es-CO" dirty="0"/>
            </a:b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btn-warning</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err="1">
                <a:solidFill>
                  <a:srgbClr val="000000"/>
                </a:solidFill>
                <a:latin typeface="Consolas" panose="020B0609020204030204" pitchFamily="49" charset="0"/>
              </a:rPr>
              <a:t>Warning</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r>
              <a:rPr lang="es-CO" dirty="0"/>
              <a:t/>
            </a:r>
            <a:br>
              <a:rPr lang="es-CO" dirty="0"/>
            </a:b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btn-danger</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err="1">
                <a:solidFill>
                  <a:srgbClr val="000000"/>
                </a:solidFill>
                <a:latin typeface="Consolas" panose="020B0609020204030204" pitchFamily="49" charset="0"/>
              </a:rPr>
              <a:t>Danger</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r>
              <a:rPr lang="es-CO" dirty="0"/>
              <a:t/>
            </a:r>
            <a:br>
              <a:rPr lang="es-CO" dirty="0"/>
            </a:b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-link"</a:t>
            </a:r>
            <a:r>
              <a:rPr lang="es-CO" dirty="0">
                <a:solidFill>
                  <a:srgbClr val="0000FF"/>
                </a:solidFill>
                <a:latin typeface="Consolas" panose="020B0609020204030204" pitchFamily="49" charset="0"/>
              </a:rPr>
              <a:t>&gt;</a:t>
            </a:r>
            <a:r>
              <a:rPr lang="es-CO" dirty="0">
                <a:solidFill>
                  <a:srgbClr val="000000"/>
                </a:solidFill>
                <a:latin typeface="Consolas" panose="020B0609020204030204" pitchFamily="49" charset="0"/>
              </a:rPr>
              <a:t>Link</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endParaRPr lang="en-GB" dirty="0"/>
          </a:p>
        </p:txBody>
      </p:sp>
      <p:pic>
        <p:nvPicPr>
          <p:cNvPr id="5" name="Imagen 4"/>
          <p:cNvPicPr>
            <a:picLocks noChangeAspect="1"/>
          </p:cNvPicPr>
          <p:nvPr/>
        </p:nvPicPr>
        <p:blipFill>
          <a:blip r:embed="rId2" cstate="print"/>
          <a:stretch>
            <a:fillRect/>
          </a:stretch>
        </p:blipFill>
        <p:spPr>
          <a:xfrm>
            <a:off x="5034643" y="2124075"/>
            <a:ext cx="4953000" cy="476250"/>
          </a:xfrm>
          <a:prstGeom prst="rect">
            <a:avLst/>
          </a:prstGeom>
        </p:spPr>
      </p:pic>
      <p:sp>
        <p:nvSpPr>
          <p:cNvPr id="6" name="CuadroTexto 5"/>
          <p:cNvSpPr txBox="1"/>
          <p:nvPr/>
        </p:nvSpPr>
        <p:spPr>
          <a:xfrm>
            <a:off x="424541" y="195943"/>
            <a:ext cx="4212773" cy="369332"/>
          </a:xfrm>
          <a:prstGeom prst="rect">
            <a:avLst/>
          </a:prstGeom>
          <a:noFill/>
        </p:spPr>
        <p:txBody>
          <a:bodyPr wrap="square" rtlCol="0">
            <a:spAutoFit/>
          </a:bodyPr>
          <a:lstStyle/>
          <a:p>
            <a:r>
              <a:rPr lang="en-GB" dirty="0" smtClean="0"/>
              <a:t>Button class</a:t>
            </a:r>
            <a:endParaRPr lang="en-GB" dirty="0"/>
          </a:p>
        </p:txBody>
      </p:sp>
      <p:grpSp>
        <p:nvGrpSpPr>
          <p:cNvPr id="10" name="Grupo 9"/>
          <p:cNvGrpSpPr/>
          <p:nvPr/>
        </p:nvGrpSpPr>
        <p:grpSpPr>
          <a:xfrm>
            <a:off x="1523998" y="1351060"/>
            <a:ext cx="3211288" cy="1627667"/>
            <a:chOff x="424541" y="1361945"/>
            <a:chExt cx="3211288" cy="1627667"/>
          </a:xfrm>
        </p:grpSpPr>
        <p:sp>
          <p:nvSpPr>
            <p:cNvPr id="7" name="Rectangle 1"/>
            <p:cNvSpPr>
              <a:spLocks noChangeArrowheads="1"/>
            </p:cNvSpPr>
            <p:nvPr/>
          </p:nvSpPr>
          <p:spPr bwMode="auto">
            <a:xfrm>
              <a:off x="424541" y="1361945"/>
              <a:ext cx="3211288" cy="830997"/>
            </a:xfrm>
            <a:prstGeom prst="rect">
              <a:avLst/>
            </a:prstGeom>
            <a:solidFill>
              <a:srgbClr val="F1F1F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600" b="0" i="0" u="none" strike="noStrike" cap="none" normalizeH="0" baseline="0" dirty="0" err="1" smtClean="0">
                  <a:ln>
                    <a:noFill/>
                  </a:ln>
                  <a:solidFill>
                    <a:srgbClr val="333333"/>
                  </a:solidFill>
                  <a:effectLst/>
                  <a:latin typeface="Verdana" panose="020B0604030504040204" pitchFamily="34" charset="0"/>
                </a:rPr>
                <a:t>The</a:t>
              </a:r>
              <a:r>
                <a:rPr kumimoji="0" lang="es-CO" altLang="es-CO" sz="1600" b="0" i="0" u="none" strike="noStrike" cap="none" normalizeH="0" baseline="0" dirty="0" smtClean="0">
                  <a:ln>
                    <a:noFill/>
                  </a:ln>
                  <a:solidFill>
                    <a:srgbClr val="333333"/>
                  </a:solidFill>
                  <a:effectLst/>
                  <a:latin typeface="Verdana" panose="020B0604030504040204" pitchFamily="34" charset="0"/>
                </a:rPr>
                <a:t> </a:t>
              </a:r>
              <a:r>
                <a:rPr kumimoji="0" lang="es-CO" altLang="es-CO" sz="1600" b="0" i="0" u="none" strike="noStrike" cap="none" normalizeH="0" baseline="0" dirty="0" err="1" smtClean="0">
                  <a:ln>
                    <a:noFill/>
                  </a:ln>
                  <a:solidFill>
                    <a:srgbClr val="333333"/>
                  </a:solidFill>
                  <a:effectLst/>
                  <a:latin typeface="Verdana" panose="020B0604030504040204" pitchFamily="34" charset="0"/>
                </a:rPr>
                <a:t>button</a:t>
              </a:r>
              <a:r>
                <a:rPr kumimoji="0" lang="es-CO" altLang="es-CO" sz="1600" b="0" i="0" u="none" strike="noStrike" cap="none" normalizeH="0" baseline="0" dirty="0" smtClean="0">
                  <a:ln>
                    <a:noFill/>
                  </a:ln>
                  <a:solidFill>
                    <a:srgbClr val="333333"/>
                  </a:solidFill>
                  <a:effectLst/>
                  <a:latin typeface="Verdana" panose="020B0604030504040204" pitchFamily="34" charset="0"/>
                </a:rPr>
                <a:t> </a:t>
              </a:r>
              <a:r>
                <a:rPr kumimoji="0" lang="es-CO" altLang="es-CO" sz="1600" b="0" i="0" u="none" strike="noStrike" cap="none" normalizeH="0" baseline="0" dirty="0" err="1" smtClean="0">
                  <a:ln>
                    <a:noFill/>
                  </a:ln>
                  <a:solidFill>
                    <a:srgbClr val="333333"/>
                  </a:solidFill>
                  <a:effectLst/>
                  <a:latin typeface="Verdana" panose="020B0604030504040204" pitchFamily="34" charset="0"/>
                </a:rPr>
                <a:t>classes</a:t>
              </a:r>
              <a:r>
                <a:rPr kumimoji="0" lang="es-CO" altLang="es-CO" sz="1600" b="0" i="0" u="none" strike="noStrike" cap="none" normalizeH="0" baseline="0" dirty="0" smtClean="0">
                  <a:ln>
                    <a:noFill/>
                  </a:ln>
                  <a:solidFill>
                    <a:srgbClr val="333333"/>
                  </a:solidFill>
                  <a:effectLst/>
                  <a:latin typeface="Verdana" panose="020B0604030504040204" pitchFamily="34" charset="0"/>
                </a:rPr>
                <a:t> can be </a:t>
              </a:r>
              <a:r>
                <a:rPr kumimoji="0" lang="es-CO" altLang="es-CO" sz="1600" b="0" i="0" u="none" strike="noStrike" cap="none" normalizeH="0" baseline="0" dirty="0" err="1" smtClean="0">
                  <a:ln>
                    <a:noFill/>
                  </a:ln>
                  <a:solidFill>
                    <a:srgbClr val="333333"/>
                  </a:solidFill>
                  <a:effectLst/>
                  <a:latin typeface="Verdana" panose="020B0604030504040204" pitchFamily="34" charset="0"/>
                </a:rPr>
                <a:t>used</a:t>
              </a:r>
              <a:r>
                <a:rPr kumimoji="0" lang="es-CO" altLang="es-CO" sz="1600" b="0" i="0" u="none" strike="noStrike" cap="none" normalizeH="0" baseline="0" dirty="0" smtClean="0">
                  <a:ln>
                    <a:noFill/>
                  </a:ln>
                  <a:solidFill>
                    <a:srgbClr val="333333"/>
                  </a:solidFill>
                  <a:effectLst/>
                  <a:latin typeface="Verdana" panose="020B0604030504040204" pitchFamily="34" charset="0"/>
                </a:rPr>
                <a:t> </a:t>
              </a:r>
              <a:r>
                <a:rPr kumimoji="0" lang="es-CO" altLang="es-CO" sz="1600" b="0" i="0" u="none" strike="noStrike" cap="none" normalizeH="0" baseline="0" dirty="0" err="1" smtClean="0">
                  <a:ln>
                    <a:noFill/>
                  </a:ln>
                  <a:solidFill>
                    <a:srgbClr val="333333"/>
                  </a:solidFill>
                  <a:effectLst/>
                  <a:latin typeface="Verdana" panose="020B0604030504040204" pitchFamily="34" charset="0"/>
                </a:rPr>
                <a:t>on</a:t>
              </a:r>
              <a:r>
                <a:rPr kumimoji="0" lang="es-CO" altLang="es-CO" sz="1600" b="0" i="0" u="none" strike="noStrike" cap="none" normalizeH="0" baseline="0" dirty="0" smtClean="0">
                  <a:ln>
                    <a:noFill/>
                  </a:ln>
                  <a:solidFill>
                    <a:srgbClr val="333333"/>
                  </a:solidFill>
                  <a:effectLst/>
                  <a:latin typeface="Verdana" panose="020B0604030504040204" pitchFamily="34" charset="0"/>
                </a:rPr>
                <a:t> </a:t>
              </a:r>
              <a:r>
                <a:rPr kumimoji="0" lang="es-CO" altLang="es-CO" sz="1600" b="0" i="0" u="none" strike="noStrike" cap="none" normalizeH="0" baseline="0" dirty="0" err="1" smtClean="0">
                  <a:ln>
                    <a:noFill/>
                  </a:ln>
                  <a:solidFill>
                    <a:srgbClr val="333333"/>
                  </a:solidFill>
                  <a:effectLst/>
                  <a:latin typeface="Verdana" panose="020B0604030504040204" pitchFamily="34" charset="0"/>
                </a:rPr>
                <a:t>an</a:t>
              </a:r>
              <a:r>
                <a:rPr kumimoji="0" lang="es-CO" altLang="es-CO" sz="1600" b="0" i="0" u="none" strike="noStrike" cap="none" normalizeH="0" baseline="0" dirty="0" smtClean="0">
                  <a:ln>
                    <a:noFill/>
                  </a:ln>
                  <a:solidFill>
                    <a:srgbClr val="333333"/>
                  </a:solidFill>
                  <a:effectLst/>
                  <a:latin typeface="Verdana" panose="020B0604030504040204" pitchFamily="34" charset="0"/>
                </a:rPr>
                <a:t> </a:t>
              </a:r>
              <a:r>
                <a:rPr kumimoji="0" lang="es-CO" altLang="es-CO" sz="1600" b="0" i="0" u="none" strike="noStrike" cap="none" normalizeH="0" baseline="0" dirty="0" smtClean="0">
                  <a:ln>
                    <a:noFill/>
                  </a:ln>
                  <a:solidFill>
                    <a:srgbClr val="DC143C"/>
                  </a:solidFill>
                  <a:effectLst/>
                  <a:latin typeface="Menlo"/>
                </a:rPr>
                <a:t>&lt;a&gt;</a:t>
              </a:r>
              <a:r>
                <a:rPr kumimoji="0" lang="es-CO" altLang="es-CO" sz="1600" b="0" i="0" u="none" strike="noStrike" cap="none" normalizeH="0" baseline="0" dirty="0" smtClean="0">
                  <a:ln>
                    <a:noFill/>
                  </a:ln>
                  <a:solidFill>
                    <a:srgbClr val="333333"/>
                  </a:solidFill>
                  <a:effectLst/>
                  <a:latin typeface="Verdana" panose="020B0604030504040204" pitchFamily="34" charset="0"/>
                </a:rPr>
                <a:t>, </a:t>
              </a:r>
              <a:r>
                <a:rPr kumimoji="0" lang="es-CO" altLang="es-CO" sz="1600" b="0" i="0" u="none" strike="noStrike" cap="none" normalizeH="0" baseline="0" dirty="0" smtClean="0">
                  <a:ln>
                    <a:noFill/>
                  </a:ln>
                  <a:solidFill>
                    <a:srgbClr val="DC143C"/>
                  </a:solidFill>
                  <a:effectLst/>
                  <a:latin typeface="Menlo"/>
                </a:rPr>
                <a:t>&lt;</a:t>
              </a:r>
              <a:r>
                <a:rPr kumimoji="0" lang="es-CO" altLang="es-CO" sz="1600" b="0" i="0" u="none" strike="noStrike" cap="none" normalizeH="0" baseline="0" dirty="0" err="1" smtClean="0">
                  <a:ln>
                    <a:noFill/>
                  </a:ln>
                  <a:solidFill>
                    <a:srgbClr val="DC143C"/>
                  </a:solidFill>
                  <a:effectLst/>
                  <a:latin typeface="Menlo"/>
                </a:rPr>
                <a:t>button</a:t>
              </a:r>
              <a:r>
                <a:rPr kumimoji="0" lang="es-CO" altLang="es-CO" sz="1600" b="0" i="0" u="none" strike="noStrike" cap="none" normalizeH="0" baseline="0" dirty="0" smtClean="0">
                  <a:ln>
                    <a:noFill/>
                  </a:ln>
                  <a:solidFill>
                    <a:srgbClr val="DC143C"/>
                  </a:solidFill>
                  <a:effectLst/>
                  <a:latin typeface="Menlo"/>
                </a:rPr>
                <a:t>&gt;</a:t>
              </a:r>
              <a:r>
                <a:rPr kumimoji="0" lang="es-CO" altLang="es-CO" sz="1600" b="0" i="0" u="none" strike="noStrike" cap="none" normalizeH="0" baseline="0" dirty="0" smtClean="0">
                  <a:ln>
                    <a:noFill/>
                  </a:ln>
                  <a:solidFill>
                    <a:srgbClr val="333333"/>
                  </a:solidFill>
                  <a:effectLst/>
                  <a:latin typeface="Verdana" panose="020B0604030504040204" pitchFamily="34" charset="0"/>
                </a:rPr>
                <a:t>, </a:t>
              </a:r>
              <a:r>
                <a:rPr kumimoji="0" lang="es-CO" altLang="es-CO" sz="1600" b="0" i="0" u="none" strike="noStrike" cap="none" normalizeH="0" baseline="0" dirty="0" err="1" smtClean="0">
                  <a:ln>
                    <a:noFill/>
                  </a:ln>
                  <a:solidFill>
                    <a:srgbClr val="333333"/>
                  </a:solidFill>
                  <a:effectLst/>
                  <a:latin typeface="Verdana" panose="020B0604030504040204" pitchFamily="34" charset="0"/>
                </a:rPr>
                <a:t>or</a:t>
              </a:r>
              <a:r>
                <a:rPr kumimoji="0" lang="es-CO" altLang="es-CO" sz="1600" b="0" i="0" u="none" strike="noStrike" cap="none" normalizeH="0" baseline="0" dirty="0" smtClean="0">
                  <a:ln>
                    <a:noFill/>
                  </a:ln>
                  <a:solidFill>
                    <a:srgbClr val="333333"/>
                  </a:solidFill>
                  <a:effectLst/>
                  <a:latin typeface="Verdana" panose="020B0604030504040204" pitchFamily="34" charset="0"/>
                </a:rPr>
                <a:t> </a:t>
              </a:r>
              <a:r>
                <a:rPr kumimoji="0" lang="es-CO" altLang="es-CO" sz="1600" b="0" i="0" u="none" strike="noStrike" cap="none" normalizeH="0" baseline="0" dirty="0" smtClean="0">
                  <a:ln>
                    <a:noFill/>
                  </a:ln>
                  <a:solidFill>
                    <a:srgbClr val="DC143C"/>
                  </a:solidFill>
                  <a:effectLst/>
                  <a:latin typeface="Menlo"/>
                </a:rPr>
                <a:t>&lt;input&gt;</a:t>
              </a:r>
              <a:r>
                <a:rPr kumimoji="0" lang="es-CO" altLang="es-CO" sz="1600" b="0" i="0" u="none" strike="noStrike" cap="none" normalizeH="0" baseline="0" dirty="0" smtClean="0">
                  <a:ln>
                    <a:noFill/>
                  </a:ln>
                  <a:solidFill>
                    <a:srgbClr val="333333"/>
                  </a:solidFill>
                  <a:effectLst/>
                  <a:latin typeface="Verdana" panose="020B0604030504040204" pitchFamily="34" charset="0"/>
                </a:rPr>
                <a:t> </a:t>
              </a:r>
              <a:r>
                <a:rPr kumimoji="0" lang="es-CO" altLang="es-CO" sz="1600" b="0" i="0" u="none" strike="noStrike" cap="none" normalizeH="0" baseline="0" dirty="0" err="1" smtClean="0">
                  <a:ln>
                    <a:noFill/>
                  </a:ln>
                  <a:solidFill>
                    <a:srgbClr val="333333"/>
                  </a:solidFill>
                  <a:effectLst/>
                  <a:latin typeface="Verdana" panose="020B0604030504040204" pitchFamily="34" charset="0"/>
                </a:rPr>
                <a:t>element</a:t>
              </a:r>
              <a:r>
                <a:rPr kumimoji="0" lang="es-CO" altLang="es-CO" sz="1600" b="0" i="0" u="none" strike="noStrike" cap="none" normalizeH="0" baseline="0" dirty="0" smtClean="0">
                  <a:ln>
                    <a:noFill/>
                  </a:ln>
                  <a:solidFill>
                    <a:srgbClr val="333333"/>
                  </a:solidFill>
                  <a:effectLst/>
                  <a:latin typeface="Verdana" panose="020B0604030504040204" pitchFamily="34" charset="0"/>
                </a:rPr>
                <a:t>:</a:t>
              </a:r>
              <a:r>
                <a:rPr kumimoji="0" lang="es-CO" altLang="es-CO" sz="1100" b="0" i="0" u="none" strike="noStrike" cap="none" normalizeH="0" baseline="0" dirty="0" smtClean="0">
                  <a:ln>
                    <a:noFill/>
                  </a:ln>
                  <a:solidFill>
                    <a:schemeClr val="tx1"/>
                  </a:solidFill>
                  <a:effectLst/>
                </a:rPr>
                <a:t> </a:t>
              </a:r>
              <a:endParaRPr kumimoji="0" lang="es-CO" altLang="es-CO" sz="2800" b="0" i="0" u="none" strike="noStrike" cap="none" normalizeH="0" baseline="0" dirty="0" smtClean="0">
                <a:ln>
                  <a:noFill/>
                </a:ln>
                <a:solidFill>
                  <a:schemeClr val="tx1"/>
                </a:solidFill>
                <a:effectLst/>
                <a:latin typeface="Arial" panose="020B0604020202020204" pitchFamily="34" charset="0"/>
              </a:endParaRPr>
            </a:p>
          </p:txBody>
        </p:sp>
        <p:cxnSp>
          <p:nvCxnSpPr>
            <p:cNvPr id="9" name="Conector recto de flecha 8"/>
            <p:cNvCxnSpPr/>
            <p:nvPr/>
          </p:nvCxnSpPr>
          <p:spPr>
            <a:xfrm flipH="1">
              <a:off x="1055914" y="2275114"/>
              <a:ext cx="370115" cy="714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 name="Grupo 15"/>
          <p:cNvGrpSpPr/>
          <p:nvPr/>
        </p:nvGrpSpPr>
        <p:grpSpPr>
          <a:xfrm>
            <a:off x="6629400" y="438682"/>
            <a:ext cx="5422446" cy="1308026"/>
            <a:chOff x="6629400" y="438682"/>
            <a:chExt cx="5422446" cy="1308026"/>
          </a:xfrm>
        </p:grpSpPr>
        <p:grpSp>
          <p:nvGrpSpPr>
            <p:cNvPr id="14" name="Grupo 13"/>
            <p:cNvGrpSpPr/>
            <p:nvPr/>
          </p:nvGrpSpPr>
          <p:grpSpPr>
            <a:xfrm>
              <a:off x="6629400" y="438682"/>
              <a:ext cx="2362201" cy="1308026"/>
              <a:chOff x="7870371" y="458532"/>
              <a:chExt cx="2362201" cy="1308026"/>
            </a:xfrm>
          </p:grpSpPr>
          <p:sp>
            <p:nvSpPr>
              <p:cNvPr id="11" name="Rectangle 2"/>
              <p:cNvSpPr>
                <a:spLocks noChangeArrowheads="1"/>
              </p:cNvSpPr>
              <p:nvPr/>
            </p:nvSpPr>
            <p:spPr bwMode="auto">
              <a:xfrm>
                <a:off x="8327572" y="458532"/>
                <a:ext cx="1905000" cy="1308026"/>
              </a:xfrm>
              <a:prstGeom prst="rect">
                <a:avLst/>
              </a:prstGeom>
              <a:solidFill>
                <a:srgbClr val="F1F1F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0" rIns="91440" bIns="76176"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000" b="0" i="0" u="none" strike="noStrike" cap="none" normalizeH="0" baseline="0" dirty="0" smtClean="0">
                    <a:ln>
                      <a:noFill/>
                    </a:ln>
                    <a:solidFill>
                      <a:srgbClr val="DC143C"/>
                    </a:solidFill>
                    <a:effectLst/>
                    <a:latin typeface="Menlo"/>
                  </a:rPr>
                  <a:t>.</a:t>
                </a:r>
                <a:r>
                  <a:rPr kumimoji="0" lang="es-CO" altLang="es-CO" sz="2000" b="0" i="0" u="none" strike="noStrike" cap="none" normalizeH="0" baseline="0" dirty="0" err="1" smtClean="0">
                    <a:ln>
                      <a:noFill/>
                    </a:ln>
                    <a:solidFill>
                      <a:srgbClr val="DC143C"/>
                    </a:solidFill>
                    <a:effectLst/>
                    <a:latin typeface="Menlo"/>
                  </a:rPr>
                  <a:t>btn-lg</a:t>
                </a:r>
                <a:endParaRPr kumimoji="0" lang="es-CO" altLang="es-CO" sz="2000" b="0" i="0" u="none" strike="noStrike" cap="none" normalizeH="0" baseline="0" dirty="0" smtClean="0">
                  <a:ln>
                    <a:noFill/>
                  </a:ln>
                  <a:solidFill>
                    <a:srgbClr val="333333"/>
                  </a:solidFill>
                  <a:effectLst/>
                  <a:latin typeface="Verdana" panose="020B060403050404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000" b="0" i="0" u="none" strike="noStrike" cap="none" normalizeH="0" baseline="0" dirty="0" smtClean="0">
                    <a:ln>
                      <a:noFill/>
                    </a:ln>
                    <a:solidFill>
                      <a:srgbClr val="DC143C"/>
                    </a:solidFill>
                    <a:effectLst/>
                    <a:latin typeface="Menlo"/>
                  </a:rPr>
                  <a:t>.</a:t>
                </a:r>
                <a:r>
                  <a:rPr kumimoji="0" lang="es-CO" altLang="es-CO" sz="2000" b="0" i="0" u="none" strike="noStrike" cap="none" normalizeH="0" baseline="0" dirty="0" err="1" smtClean="0">
                    <a:ln>
                      <a:noFill/>
                    </a:ln>
                    <a:solidFill>
                      <a:srgbClr val="DC143C"/>
                    </a:solidFill>
                    <a:effectLst/>
                    <a:latin typeface="Menlo"/>
                  </a:rPr>
                  <a:t>btn</a:t>
                </a:r>
                <a:r>
                  <a:rPr kumimoji="0" lang="es-CO" altLang="es-CO" sz="2000" b="0" i="0" u="none" strike="noStrike" cap="none" normalizeH="0" baseline="0" dirty="0" smtClean="0">
                    <a:ln>
                      <a:noFill/>
                    </a:ln>
                    <a:solidFill>
                      <a:srgbClr val="DC143C"/>
                    </a:solidFill>
                    <a:effectLst/>
                    <a:latin typeface="Menlo"/>
                  </a:rPr>
                  <a:t>-md</a:t>
                </a:r>
                <a:endParaRPr kumimoji="0" lang="es-CO" altLang="es-CO" sz="2000" b="0" i="0" u="none" strike="noStrike" cap="none" normalizeH="0" baseline="0" dirty="0" smtClean="0">
                  <a:ln>
                    <a:noFill/>
                  </a:ln>
                  <a:solidFill>
                    <a:srgbClr val="333333"/>
                  </a:solidFill>
                  <a:effectLst/>
                  <a:latin typeface="Verdana" panose="020B060403050404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000" b="0" i="0" u="none" strike="noStrike" cap="none" normalizeH="0" baseline="0" dirty="0" smtClean="0">
                    <a:ln>
                      <a:noFill/>
                    </a:ln>
                    <a:solidFill>
                      <a:srgbClr val="DC143C"/>
                    </a:solidFill>
                    <a:effectLst/>
                    <a:latin typeface="Menlo"/>
                  </a:rPr>
                  <a:t>.</a:t>
                </a:r>
                <a:r>
                  <a:rPr kumimoji="0" lang="es-CO" altLang="es-CO" sz="2000" b="0" i="0" u="none" strike="noStrike" cap="none" normalizeH="0" baseline="0" dirty="0" err="1" smtClean="0">
                    <a:ln>
                      <a:noFill/>
                    </a:ln>
                    <a:solidFill>
                      <a:srgbClr val="DC143C"/>
                    </a:solidFill>
                    <a:effectLst/>
                    <a:latin typeface="Menlo"/>
                  </a:rPr>
                  <a:t>btn-sm</a:t>
                </a:r>
                <a:endParaRPr kumimoji="0" lang="es-CO" altLang="es-CO" sz="2000" b="0" i="0" u="none" strike="noStrike" cap="none" normalizeH="0" baseline="0" dirty="0" smtClean="0">
                  <a:ln>
                    <a:noFill/>
                  </a:ln>
                  <a:solidFill>
                    <a:srgbClr val="333333"/>
                  </a:solidFill>
                  <a:effectLst/>
                  <a:latin typeface="Verdana" panose="020B060403050404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000" b="0" i="0" u="none" strike="noStrike" cap="none" normalizeH="0" baseline="0" dirty="0" smtClean="0">
                    <a:ln>
                      <a:noFill/>
                    </a:ln>
                    <a:solidFill>
                      <a:srgbClr val="DC143C"/>
                    </a:solidFill>
                    <a:effectLst/>
                    <a:latin typeface="Menlo"/>
                  </a:rPr>
                  <a:t>.</a:t>
                </a:r>
                <a:r>
                  <a:rPr kumimoji="0" lang="es-CO" altLang="es-CO" sz="2000" b="0" i="0" u="none" strike="noStrike" cap="none" normalizeH="0" baseline="0" dirty="0" err="1" smtClean="0">
                    <a:ln>
                      <a:noFill/>
                    </a:ln>
                    <a:solidFill>
                      <a:srgbClr val="DC143C"/>
                    </a:solidFill>
                    <a:effectLst/>
                    <a:latin typeface="Menlo"/>
                  </a:rPr>
                  <a:t>btn-xs</a:t>
                </a:r>
                <a:endParaRPr kumimoji="0" lang="es-CO" altLang="es-CO" sz="2000" b="0" i="0" u="none" strike="noStrike" cap="none" normalizeH="0" baseline="0" dirty="0" smtClean="0">
                  <a:ln>
                    <a:noFill/>
                  </a:ln>
                  <a:solidFill>
                    <a:srgbClr val="333333"/>
                  </a:solidFill>
                  <a:effectLst/>
                  <a:latin typeface="Verdana" panose="020B0604030504040204" pitchFamily="34" charset="0"/>
                </a:endParaRPr>
              </a:p>
            </p:txBody>
          </p:sp>
          <p:cxnSp>
            <p:nvCxnSpPr>
              <p:cNvPr id="13" name="Conector recto de flecha 12"/>
              <p:cNvCxnSpPr/>
              <p:nvPr/>
            </p:nvCxnSpPr>
            <p:spPr>
              <a:xfrm flipH="1">
                <a:off x="7870371" y="1351060"/>
                <a:ext cx="402772" cy="415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5" name="Imagen 14"/>
            <p:cNvPicPr>
              <a:picLocks noChangeAspect="1"/>
            </p:cNvPicPr>
            <p:nvPr/>
          </p:nvPicPr>
          <p:blipFill>
            <a:blip r:embed="rId3" cstate="print"/>
            <a:stretch>
              <a:fillRect/>
            </a:stretch>
          </p:blipFill>
          <p:spPr>
            <a:xfrm>
              <a:off x="9280071" y="855512"/>
              <a:ext cx="2771775" cy="466725"/>
            </a:xfrm>
            <a:prstGeom prst="rect">
              <a:avLst/>
            </a:prstGeom>
          </p:spPr>
        </p:pic>
      </p:grpSp>
      <p:grpSp>
        <p:nvGrpSpPr>
          <p:cNvPr id="20" name="Grupo 19"/>
          <p:cNvGrpSpPr/>
          <p:nvPr/>
        </p:nvGrpSpPr>
        <p:grpSpPr>
          <a:xfrm>
            <a:off x="1839686" y="5198125"/>
            <a:ext cx="3657600" cy="1443248"/>
            <a:chOff x="2971800" y="5121678"/>
            <a:chExt cx="3657600" cy="1443248"/>
          </a:xfrm>
        </p:grpSpPr>
        <p:sp>
          <p:nvSpPr>
            <p:cNvPr id="17" name="Rectangle 3"/>
            <p:cNvSpPr>
              <a:spLocks noChangeArrowheads="1"/>
            </p:cNvSpPr>
            <p:nvPr/>
          </p:nvSpPr>
          <p:spPr bwMode="auto">
            <a:xfrm>
              <a:off x="2971800" y="5549263"/>
              <a:ext cx="3526972" cy="1015663"/>
            </a:xfrm>
            <a:prstGeom prst="rect">
              <a:avLst/>
            </a:prstGeom>
            <a:solidFill>
              <a:srgbClr val="F1F1F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000" b="0" i="0" u="none" strike="noStrike" cap="none" normalizeH="0" baseline="0" smtClean="0">
                  <a:ln>
                    <a:noFill/>
                  </a:ln>
                  <a:solidFill>
                    <a:srgbClr val="333333"/>
                  </a:solidFill>
                  <a:effectLst/>
                  <a:latin typeface="Verdana" panose="020B0604030504040204" pitchFamily="34" charset="0"/>
                </a:rPr>
                <a:t>Add class </a:t>
              </a:r>
              <a:r>
                <a:rPr kumimoji="0" lang="es-CO" altLang="es-CO" sz="2000" b="0" i="0" u="none" strike="noStrike" cap="none" normalizeH="0" baseline="0" smtClean="0">
                  <a:ln>
                    <a:noFill/>
                  </a:ln>
                  <a:solidFill>
                    <a:srgbClr val="DC143C"/>
                  </a:solidFill>
                  <a:effectLst/>
                  <a:latin typeface="Menlo"/>
                </a:rPr>
                <a:t>.btn-block</a:t>
              </a:r>
              <a:r>
                <a:rPr kumimoji="0" lang="es-CO" altLang="es-CO" sz="2000" b="0" i="0" u="none" strike="noStrike" cap="none" normalizeH="0" baseline="0" smtClean="0">
                  <a:ln>
                    <a:noFill/>
                  </a:ln>
                  <a:solidFill>
                    <a:srgbClr val="333333"/>
                  </a:solidFill>
                  <a:effectLst/>
                  <a:latin typeface="Verdana" panose="020B0604030504040204" pitchFamily="34" charset="0"/>
                </a:rPr>
                <a:t> to create a block level button:</a:t>
              </a:r>
              <a:r>
                <a:rPr kumimoji="0" lang="es-CO" altLang="es-CO" sz="1400" b="0" i="0" u="none" strike="noStrike" cap="none" normalizeH="0" baseline="0" smtClean="0">
                  <a:ln>
                    <a:noFill/>
                  </a:ln>
                  <a:solidFill>
                    <a:schemeClr val="tx1"/>
                  </a:solidFill>
                  <a:effectLst/>
                </a:rPr>
                <a:t> </a:t>
              </a:r>
              <a:endParaRPr kumimoji="0" lang="es-CO" altLang="es-CO" sz="3600" b="0" i="0" u="none" strike="noStrike" cap="none" normalizeH="0" baseline="0" smtClean="0">
                <a:ln>
                  <a:noFill/>
                </a:ln>
                <a:solidFill>
                  <a:schemeClr val="tx1"/>
                </a:solidFill>
                <a:effectLst/>
                <a:latin typeface="Arial" panose="020B0604020202020204" pitchFamily="34" charset="0"/>
              </a:endParaRPr>
            </a:p>
          </p:txBody>
        </p:sp>
        <p:cxnSp>
          <p:nvCxnSpPr>
            <p:cNvPr id="19" name="Conector recto de flecha 18"/>
            <p:cNvCxnSpPr/>
            <p:nvPr/>
          </p:nvCxnSpPr>
          <p:spPr>
            <a:xfrm flipV="1">
              <a:off x="4441371" y="5121678"/>
              <a:ext cx="2188029" cy="266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5" name="Grupo 24"/>
          <p:cNvGrpSpPr/>
          <p:nvPr/>
        </p:nvGrpSpPr>
        <p:grpSpPr>
          <a:xfrm>
            <a:off x="6830786" y="5010052"/>
            <a:ext cx="4735285" cy="1578731"/>
            <a:chOff x="6830786" y="5010052"/>
            <a:chExt cx="4735285" cy="1578731"/>
          </a:xfrm>
        </p:grpSpPr>
        <p:sp>
          <p:nvSpPr>
            <p:cNvPr id="21" name="Rectangle 4"/>
            <p:cNvSpPr>
              <a:spLocks noChangeArrowheads="1"/>
            </p:cNvSpPr>
            <p:nvPr/>
          </p:nvSpPr>
          <p:spPr bwMode="auto">
            <a:xfrm>
              <a:off x="7511143" y="5388454"/>
              <a:ext cx="4054928" cy="1200329"/>
            </a:xfrm>
            <a:prstGeom prst="rect">
              <a:avLst/>
            </a:prstGeom>
            <a:solidFill>
              <a:srgbClr val="F1F1F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0" i="0" u="none" strike="noStrike" cap="none" normalizeH="0" baseline="0" dirty="0" err="1" smtClean="0">
                  <a:ln>
                    <a:noFill/>
                  </a:ln>
                  <a:solidFill>
                    <a:srgbClr val="333333"/>
                  </a:solidFill>
                  <a:effectLst/>
                  <a:latin typeface="Verdana" panose="020B0604030504040204" pitchFamily="34" charset="0"/>
                </a:rPr>
                <a:t>The</a:t>
              </a:r>
              <a:r>
                <a:rPr kumimoji="0" lang="es-CO" altLang="es-CO" b="0" i="0" u="none" strike="noStrike" cap="none" normalizeH="0" baseline="0" dirty="0" smtClean="0">
                  <a:ln>
                    <a:noFill/>
                  </a:ln>
                  <a:solidFill>
                    <a:srgbClr val="333333"/>
                  </a:solidFill>
                  <a:effectLst/>
                  <a:latin typeface="Verdana" panose="020B0604030504040204" pitchFamily="34" charset="0"/>
                </a:rPr>
                <a:t> </a:t>
              </a:r>
              <a:r>
                <a:rPr kumimoji="0" lang="es-CO" altLang="es-CO" b="0" i="0" u="none" strike="noStrike" cap="none" normalizeH="0" baseline="0" dirty="0" err="1" smtClean="0">
                  <a:ln>
                    <a:noFill/>
                  </a:ln>
                  <a:solidFill>
                    <a:srgbClr val="333333"/>
                  </a:solidFill>
                  <a:effectLst/>
                  <a:latin typeface="Verdana" panose="020B0604030504040204" pitchFamily="34" charset="0"/>
                </a:rPr>
                <a:t>class</a:t>
              </a:r>
              <a:r>
                <a:rPr kumimoji="0" lang="es-CO" altLang="es-CO" b="0" i="0" u="none" strike="noStrike" cap="none" normalizeH="0" baseline="0" dirty="0" smtClean="0">
                  <a:ln>
                    <a:noFill/>
                  </a:ln>
                  <a:solidFill>
                    <a:srgbClr val="333333"/>
                  </a:solidFill>
                  <a:effectLst/>
                  <a:latin typeface="Verdana" panose="020B0604030504040204" pitchFamily="34" charset="0"/>
                </a:rPr>
                <a:t> </a:t>
              </a:r>
              <a:r>
                <a:rPr kumimoji="0" lang="es-CO" altLang="es-CO" b="0" i="0" u="none" strike="noStrike" cap="none" normalizeH="0" baseline="0" dirty="0" smtClean="0">
                  <a:ln>
                    <a:noFill/>
                  </a:ln>
                  <a:solidFill>
                    <a:srgbClr val="DC143C"/>
                  </a:solidFill>
                  <a:effectLst/>
                  <a:latin typeface="Menlo"/>
                </a:rPr>
                <a:t>.active</a:t>
              </a:r>
              <a:r>
                <a:rPr kumimoji="0" lang="es-CO" altLang="es-CO" b="0" i="0" u="none" strike="noStrike" cap="none" normalizeH="0" baseline="0" dirty="0" smtClean="0">
                  <a:ln>
                    <a:noFill/>
                  </a:ln>
                  <a:solidFill>
                    <a:srgbClr val="333333"/>
                  </a:solidFill>
                  <a:effectLst/>
                  <a:latin typeface="Verdana" panose="020B0604030504040204" pitchFamily="34" charset="0"/>
                </a:rPr>
                <a:t> </a:t>
              </a:r>
              <a:r>
                <a:rPr kumimoji="0" lang="es-CO" altLang="es-CO" b="0" i="0" u="none" strike="noStrike" cap="none" normalizeH="0" baseline="0" dirty="0" err="1" smtClean="0">
                  <a:ln>
                    <a:noFill/>
                  </a:ln>
                  <a:solidFill>
                    <a:srgbClr val="333333"/>
                  </a:solidFill>
                  <a:effectLst/>
                  <a:latin typeface="Verdana" panose="020B0604030504040204" pitchFamily="34" charset="0"/>
                </a:rPr>
                <a:t>makes</a:t>
              </a:r>
              <a:r>
                <a:rPr kumimoji="0" lang="es-CO" altLang="es-CO" b="0" i="0" u="none" strike="noStrike" cap="none" normalizeH="0" baseline="0" dirty="0" smtClean="0">
                  <a:ln>
                    <a:noFill/>
                  </a:ln>
                  <a:solidFill>
                    <a:srgbClr val="333333"/>
                  </a:solidFill>
                  <a:effectLst/>
                  <a:latin typeface="Verdana" panose="020B0604030504040204" pitchFamily="34" charset="0"/>
                </a:rPr>
                <a:t> a </a:t>
              </a:r>
              <a:r>
                <a:rPr kumimoji="0" lang="es-CO" altLang="es-CO" b="0" i="0" u="none" strike="noStrike" cap="none" normalizeH="0" baseline="0" dirty="0" err="1" smtClean="0">
                  <a:ln>
                    <a:noFill/>
                  </a:ln>
                  <a:solidFill>
                    <a:srgbClr val="333333"/>
                  </a:solidFill>
                  <a:effectLst/>
                  <a:latin typeface="Verdana" panose="020B0604030504040204" pitchFamily="34" charset="0"/>
                </a:rPr>
                <a:t>button</a:t>
              </a:r>
              <a:r>
                <a:rPr kumimoji="0" lang="es-CO" altLang="es-CO" b="0" i="0" u="none" strike="noStrike" cap="none" normalizeH="0" baseline="0" dirty="0" smtClean="0">
                  <a:ln>
                    <a:noFill/>
                  </a:ln>
                  <a:solidFill>
                    <a:srgbClr val="333333"/>
                  </a:solidFill>
                  <a:effectLst/>
                  <a:latin typeface="Verdana" panose="020B0604030504040204" pitchFamily="34" charset="0"/>
                </a:rPr>
                <a:t> </a:t>
              </a:r>
              <a:r>
                <a:rPr kumimoji="0" lang="es-CO" altLang="es-CO" b="0" i="0" u="none" strike="noStrike" cap="none" normalizeH="0" baseline="0" dirty="0" err="1" smtClean="0">
                  <a:ln>
                    <a:noFill/>
                  </a:ln>
                  <a:solidFill>
                    <a:srgbClr val="333333"/>
                  </a:solidFill>
                  <a:effectLst/>
                  <a:latin typeface="Verdana" panose="020B0604030504040204" pitchFamily="34" charset="0"/>
                </a:rPr>
                <a:t>appear</a:t>
              </a:r>
              <a:r>
                <a:rPr kumimoji="0" lang="es-CO" altLang="es-CO" b="0" i="0" u="none" strike="noStrike" cap="none" normalizeH="0" baseline="0" dirty="0" smtClean="0">
                  <a:ln>
                    <a:noFill/>
                  </a:ln>
                  <a:solidFill>
                    <a:srgbClr val="333333"/>
                  </a:solidFill>
                  <a:effectLst/>
                  <a:latin typeface="Verdana" panose="020B0604030504040204" pitchFamily="34" charset="0"/>
                </a:rPr>
                <a:t> </a:t>
              </a:r>
              <a:r>
                <a:rPr kumimoji="0" lang="es-CO" altLang="es-CO" b="0" i="0" u="none" strike="noStrike" cap="none" normalizeH="0" baseline="0" dirty="0" err="1" smtClean="0">
                  <a:ln>
                    <a:noFill/>
                  </a:ln>
                  <a:solidFill>
                    <a:srgbClr val="333333"/>
                  </a:solidFill>
                  <a:effectLst/>
                  <a:latin typeface="Verdana" panose="020B0604030504040204" pitchFamily="34" charset="0"/>
                </a:rPr>
                <a:t>pressed</a:t>
              </a:r>
              <a:r>
                <a:rPr kumimoji="0" lang="es-CO" altLang="es-CO" b="0" i="0" u="none" strike="noStrike" cap="none" normalizeH="0" baseline="0" dirty="0" smtClean="0">
                  <a:ln>
                    <a:noFill/>
                  </a:ln>
                  <a:solidFill>
                    <a:srgbClr val="333333"/>
                  </a:solidFill>
                  <a:effectLst/>
                  <a:latin typeface="Verdana" panose="020B0604030504040204" pitchFamily="34" charset="0"/>
                </a:rPr>
                <a:t>, and </a:t>
              </a:r>
              <a:r>
                <a:rPr kumimoji="0" lang="es-CO" altLang="es-CO" b="0" i="0" u="none" strike="noStrike" cap="none" normalizeH="0" baseline="0" dirty="0" err="1" smtClean="0">
                  <a:ln>
                    <a:noFill/>
                  </a:ln>
                  <a:solidFill>
                    <a:srgbClr val="333333"/>
                  </a:solidFill>
                  <a:effectLst/>
                  <a:latin typeface="Verdana" panose="020B0604030504040204" pitchFamily="34" charset="0"/>
                </a:rPr>
                <a:t>the</a:t>
              </a:r>
              <a:r>
                <a:rPr kumimoji="0" lang="es-CO" altLang="es-CO" b="0" i="0" u="none" strike="noStrike" cap="none" normalizeH="0" baseline="0" dirty="0" smtClean="0">
                  <a:ln>
                    <a:noFill/>
                  </a:ln>
                  <a:solidFill>
                    <a:srgbClr val="333333"/>
                  </a:solidFill>
                  <a:effectLst/>
                  <a:latin typeface="Verdana" panose="020B0604030504040204" pitchFamily="34" charset="0"/>
                </a:rPr>
                <a:t> </a:t>
              </a:r>
              <a:r>
                <a:rPr kumimoji="0" lang="es-CO" altLang="es-CO" b="0" i="0" u="none" strike="noStrike" cap="none" normalizeH="0" baseline="0" dirty="0" err="1" smtClean="0">
                  <a:ln>
                    <a:noFill/>
                  </a:ln>
                  <a:solidFill>
                    <a:srgbClr val="333333"/>
                  </a:solidFill>
                  <a:effectLst/>
                  <a:latin typeface="Verdana" panose="020B0604030504040204" pitchFamily="34" charset="0"/>
                </a:rPr>
                <a:t>class</a:t>
              </a:r>
              <a:r>
                <a:rPr kumimoji="0" lang="es-CO" altLang="es-CO" b="0" i="0" u="none" strike="noStrike" cap="none" normalizeH="0" baseline="0" dirty="0" smtClean="0">
                  <a:ln>
                    <a:noFill/>
                  </a:ln>
                  <a:solidFill>
                    <a:srgbClr val="333333"/>
                  </a:solidFill>
                  <a:effectLst/>
                  <a:latin typeface="Verdana" panose="020B0604030504040204" pitchFamily="34" charset="0"/>
                </a:rPr>
                <a:t> </a:t>
              </a:r>
              <a:r>
                <a:rPr kumimoji="0" lang="es-CO" altLang="es-CO" b="0" i="0" u="none" strike="noStrike" cap="none" normalizeH="0" baseline="0" dirty="0" smtClean="0">
                  <a:ln>
                    <a:noFill/>
                  </a:ln>
                  <a:solidFill>
                    <a:srgbClr val="DC143C"/>
                  </a:solidFill>
                  <a:effectLst/>
                  <a:latin typeface="Menlo"/>
                </a:rPr>
                <a:t>.</a:t>
              </a:r>
              <a:r>
                <a:rPr kumimoji="0" lang="es-CO" altLang="es-CO" b="0" i="0" u="none" strike="noStrike" cap="none" normalizeH="0" baseline="0" dirty="0" err="1" smtClean="0">
                  <a:ln>
                    <a:noFill/>
                  </a:ln>
                  <a:solidFill>
                    <a:srgbClr val="DC143C"/>
                  </a:solidFill>
                  <a:effectLst/>
                  <a:latin typeface="Menlo"/>
                </a:rPr>
                <a:t>disabled</a:t>
              </a:r>
              <a:r>
                <a:rPr kumimoji="0" lang="es-CO" altLang="es-CO" b="0" i="0" u="none" strike="noStrike" cap="none" normalizeH="0" baseline="0" dirty="0" smtClean="0">
                  <a:ln>
                    <a:noFill/>
                  </a:ln>
                  <a:solidFill>
                    <a:srgbClr val="333333"/>
                  </a:solidFill>
                  <a:effectLst/>
                  <a:latin typeface="Verdana" panose="020B0604030504040204" pitchFamily="34" charset="0"/>
                </a:rPr>
                <a:t> </a:t>
              </a:r>
              <a:r>
                <a:rPr kumimoji="0" lang="es-CO" altLang="es-CO" b="0" i="0" u="none" strike="noStrike" cap="none" normalizeH="0" baseline="0" dirty="0" err="1" smtClean="0">
                  <a:ln>
                    <a:noFill/>
                  </a:ln>
                  <a:solidFill>
                    <a:srgbClr val="333333"/>
                  </a:solidFill>
                  <a:effectLst/>
                  <a:latin typeface="Verdana" panose="020B0604030504040204" pitchFamily="34" charset="0"/>
                </a:rPr>
                <a:t>makes</a:t>
              </a:r>
              <a:r>
                <a:rPr kumimoji="0" lang="es-CO" altLang="es-CO" b="0" i="0" u="none" strike="noStrike" cap="none" normalizeH="0" baseline="0" dirty="0" smtClean="0">
                  <a:ln>
                    <a:noFill/>
                  </a:ln>
                  <a:solidFill>
                    <a:srgbClr val="333333"/>
                  </a:solidFill>
                  <a:effectLst/>
                  <a:latin typeface="Verdana" panose="020B0604030504040204" pitchFamily="34" charset="0"/>
                </a:rPr>
                <a:t> a </a:t>
              </a:r>
              <a:r>
                <a:rPr kumimoji="0" lang="es-CO" altLang="es-CO" b="0" i="0" u="none" strike="noStrike" cap="none" normalizeH="0" baseline="0" dirty="0" err="1" smtClean="0">
                  <a:ln>
                    <a:noFill/>
                  </a:ln>
                  <a:solidFill>
                    <a:srgbClr val="333333"/>
                  </a:solidFill>
                  <a:effectLst/>
                  <a:latin typeface="Verdana" panose="020B0604030504040204" pitchFamily="34" charset="0"/>
                </a:rPr>
                <a:t>button</a:t>
              </a:r>
              <a:r>
                <a:rPr kumimoji="0" lang="es-CO" altLang="es-CO" b="0" i="0" u="none" strike="noStrike" cap="none" normalizeH="0" baseline="0" dirty="0" smtClean="0">
                  <a:ln>
                    <a:noFill/>
                  </a:ln>
                  <a:solidFill>
                    <a:srgbClr val="333333"/>
                  </a:solidFill>
                  <a:effectLst/>
                  <a:latin typeface="Verdana" panose="020B0604030504040204" pitchFamily="34" charset="0"/>
                </a:rPr>
                <a:t> </a:t>
              </a:r>
              <a:r>
                <a:rPr kumimoji="0" lang="es-CO" altLang="es-CO" b="0" i="0" u="none" strike="noStrike" cap="none" normalizeH="0" baseline="0" dirty="0" err="1" smtClean="0">
                  <a:ln>
                    <a:noFill/>
                  </a:ln>
                  <a:solidFill>
                    <a:srgbClr val="333333"/>
                  </a:solidFill>
                  <a:effectLst/>
                  <a:latin typeface="Verdana" panose="020B0604030504040204" pitchFamily="34" charset="0"/>
                </a:rPr>
                <a:t>unclickable</a:t>
              </a:r>
              <a:r>
                <a:rPr kumimoji="0" lang="es-CO" altLang="es-CO" b="0" i="0" u="none" strike="noStrike" cap="none" normalizeH="0" baseline="0" dirty="0" smtClean="0">
                  <a:ln>
                    <a:noFill/>
                  </a:ln>
                  <a:solidFill>
                    <a:srgbClr val="333333"/>
                  </a:solidFill>
                  <a:effectLst/>
                  <a:latin typeface="Verdana" panose="020B0604030504040204" pitchFamily="34" charset="0"/>
                </a:rPr>
                <a:t>:</a:t>
              </a:r>
              <a:r>
                <a:rPr kumimoji="0" lang="es-CO" altLang="es-CO" sz="1200" b="0" i="0" u="none" strike="noStrike" cap="none" normalizeH="0" baseline="0" dirty="0" smtClean="0">
                  <a:ln>
                    <a:noFill/>
                  </a:ln>
                  <a:solidFill>
                    <a:schemeClr val="tx1"/>
                  </a:solidFill>
                  <a:effectLst/>
                </a:rPr>
                <a:t> </a:t>
              </a:r>
              <a:endParaRPr kumimoji="0" lang="es-CO" altLang="es-CO" sz="3200" b="0" i="0" u="none" strike="noStrike" cap="none" normalizeH="0" baseline="0" dirty="0" smtClean="0">
                <a:ln>
                  <a:noFill/>
                </a:ln>
                <a:solidFill>
                  <a:schemeClr val="tx1"/>
                </a:solidFill>
                <a:effectLst/>
                <a:latin typeface="Arial" panose="020B0604020202020204" pitchFamily="34" charset="0"/>
              </a:endParaRPr>
            </a:p>
          </p:txBody>
        </p:sp>
        <p:cxnSp>
          <p:nvCxnSpPr>
            <p:cNvPr id="24" name="Conector recto de flecha 23"/>
            <p:cNvCxnSpPr/>
            <p:nvPr/>
          </p:nvCxnSpPr>
          <p:spPr>
            <a:xfrm flipH="1" flipV="1">
              <a:off x="6830786" y="5010052"/>
              <a:ext cx="1039585" cy="321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CuadroTexto 1"/>
          <p:cNvSpPr txBox="1"/>
          <p:nvPr/>
        </p:nvSpPr>
        <p:spPr>
          <a:xfrm>
            <a:off x="2275114" y="195943"/>
            <a:ext cx="3537857" cy="646331"/>
          </a:xfrm>
          <a:prstGeom prst="rect">
            <a:avLst/>
          </a:prstGeom>
          <a:noFill/>
        </p:spPr>
        <p:txBody>
          <a:bodyPr wrap="square" rtlCol="0">
            <a:spAutoFit/>
          </a:bodyPr>
          <a:lstStyle/>
          <a:p>
            <a:r>
              <a:rPr lang="en-GB" dirty="0" smtClean="0"/>
              <a:t>There are 4 ways to create a button</a:t>
            </a:r>
          </a:p>
          <a:p>
            <a:endParaRPr lang="en-GB" dirty="0"/>
          </a:p>
        </p:txBody>
      </p:sp>
      <p:pic>
        <p:nvPicPr>
          <p:cNvPr id="3" name="Imagen 2"/>
          <p:cNvPicPr>
            <a:picLocks noChangeAspect="1"/>
          </p:cNvPicPr>
          <p:nvPr/>
        </p:nvPicPr>
        <p:blipFill>
          <a:blip r:embed="rId4" cstate="print"/>
          <a:stretch>
            <a:fillRect/>
          </a:stretch>
        </p:blipFill>
        <p:spPr>
          <a:xfrm>
            <a:off x="2383971" y="567024"/>
            <a:ext cx="4038600" cy="495300"/>
          </a:xfrm>
          <a:prstGeom prst="rect">
            <a:avLst/>
          </a:prstGeom>
        </p:spPr>
      </p:pic>
    </p:spTree>
    <p:extLst>
      <p:ext uri="{BB962C8B-B14F-4D97-AF65-F5344CB8AC3E}">
        <p14:creationId xmlns:p14="http://schemas.microsoft.com/office/powerpoint/2010/main" xmlns="" val="421003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892627" y="4375781"/>
            <a:ext cx="9808030" cy="1477328"/>
          </a:xfrm>
          <a:prstGeom prst="rect">
            <a:avLst/>
          </a:prstGeom>
        </p:spPr>
        <p:txBody>
          <a:bodyPr wrap="square">
            <a:spAutoFit/>
          </a:bodyPr>
          <a:lstStyle/>
          <a:p>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div</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btn-group</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btn-primary</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a:solidFill>
                  <a:srgbClr val="000000"/>
                </a:solidFill>
                <a:latin typeface="Consolas" panose="020B0609020204030204" pitchFamily="49" charset="0"/>
              </a:rPr>
              <a:t>Apple</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btn-primary</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a:solidFill>
                  <a:srgbClr val="000000"/>
                </a:solidFill>
                <a:latin typeface="Consolas" panose="020B0609020204030204" pitchFamily="49" charset="0"/>
              </a:rPr>
              <a:t>Samsung</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btn-primary</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a:solidFill>
                  <a:srgbClr val="000000"/>
                </a:solidFill>
                <a:latin typeface="Consolas" panose="020B0609020204030204" pitchFamily="49" charset="0"/>
              </a:rPr>
              <a:t>Sony</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r>
              <a:rPr lang="es-CO" dirty="0"/>
              <a:t/>
            </a:r>
            <a:br>
              <a:rPr lang="es-CO" dirty="0"/>
            </a:b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/div</a:t>
            </a:r>
            <a:r>
              <a:rPr lang="es-CO" dirty="0">
                <a:solidFill>
                  <a:srgbClr val="0000FF"/>
                </a:solidFill>
                <a:latin typeface="Consolas" panose="020B0609020204030204" pitchFamily="49" charset="0"/>
              </a:rPr>
              <a:t>&gt;</a:t>
            </a:r>
            <a:endParaRPr lang="en-GB" dirty="0"/>
          </a:p>
        </p:txBody>
      </p:sp>
      <p:pic>
        <p:nvPicPr>
          <p:cNvPr id="5" name="Imagen 4"/>
          <p:cNvPicPr>
            <a:picLocks noChangeAspect="1"/>
          </p:cNvPicPr>
          <p:nvPr/>
        </p:nvPicPr>
        <p:blipFill>
          <a:blip r:embed="rId2" cstate="print"/>
          <a:stretch>
            <a:fillRect/>
          </a:stretch>
        </p:blipFill>
        <p:spPr>
          <a:xfrm>
            <a:off x="4555670" y="2646590"/>
            <a:ext cx="3125291" cy="673554"/>
          </a:xfrm>
          <a:prstGeom prst="rect">
            <a:avLst/>
          </a:prstGeom>
        </p:spPr>
      </p:pic>
      <p:sp>
        <p:nvSpPr>
          <p:cNvPr id="6" name="CuadroTexto 5"/>
          <p:cNvSpPr txBox="1"/>
          <p:nvPr/>
        </p:nvSpPr>
        <p:spPr>
          <a:xfrm>
            <a:off x="283029" y="304800"/>
            <a:ext cx="4365171" cy="369332"/>
          </a:xfrm>
          <a:prstGeom prst="rect">
            <a:avLst/>
          </a:prstGeom>
          <a:noFill/>
        </p:spPr>
        <p:txBody>
          <a:bodyPr wrap="square" rtlCol="0">
            <a:spAutoFit/>
          </a:bodyPr>
          <a:lstStyle/>
          <a:p>
            <a:r>
              <a:rPr lang="en-GB" dirty="0" smtClean="0"/>
              <a:t>Button groups</a:t>
            </a:r>
            <a:endParaRPr lang="en-GB" dirty="0"/>
          </a:p>
        </p:txBody>
      </p:sp>
      <p:cxnSp>
        <p:nvCxnSpPr>
          <p:cNvPr id="8" name="Conector recto de flecha 7"/>
          <p:cNvCxnSpPr/>
          <p:nvPr/>
        </p:nvCxnSpPr>
        <p:spPr>
          <a:xfrm>
            <a:off x="2079171" y="3973286"/>
            <a:ext cx="386443" cy="402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uadroTexto 8"/>
          <p:cNvSpPr txBox="1"/>
          <p:nvPr/>
        </p:nvSpPr>
        <p:spPr>
          <a:xfrm>
            <a:off x="729343" y="2646590"/>
            <a:ext cx="2558143" cy="923330"/>
          </a:xfrm>
          <a:prstGeom prst="rect">
            <a:avLst/>
          </a:prstGeom>
          <a:noFill/>
        </p:spPr>
        <p:txBody>
          <a:bodyPr wrap="square" rtlCol="0">
            <a:spAutoFit/>
          </a:bodyPr>
          <a:lstStyle/>
          <a:p>
            <a:r>
              <a:rPr lang="en-GB" dirty="0" smtClean="0"/>
              <a:t>To make a group create a div and then put the buttons inside</a:t>
            </a:r>
            <a:endParaRPr lang="en-GB" dirty="0"/>
          </a:p>
        </p:txBody>
      </p:sp>
      <p:sp>
        <p:nvSpPr>
          <p:cNvPr id="10" name="Rectángulo 9"/>
          <p:cNvSpPr/>
          <p:nvPr/>
        </p:nvSpPr>
        <p:spPr>
          <a:xfrm>
            <a:off x="3565726" y="4011639"/>
            <a:ext cx="1402948" cy="369332"/>
          </a:xfrm>
          <a:prstGeom prst="rect">
            <a:avLst/>
          </a:prstGeom>
        </p:spPr>
        <p:txBody>
          <a:bodyPr wrap="none">
            <a:spAutoFit/>
          </a:bodyPr>
          <a:lstStyle/>
          <a:p>
            <a:r>
              <a:rPr lang="es-CO" dirty="0">
                <a:solidFill>
                  <a:srgbClr val="DC143C"/>
                </a:solidFill>
                <a:latin typeface="Menlo"/>
              </a:rPr>
              <a:t>.</a:t>
            </a:r>
            <a:r>
              <a:rPr lang="es-CO" dirty="0" err="1" smtClean="0">
                <a:solidFill>
                  <a:srgbClr val="DC143C"/>
                </a:solidFill>
                <a:latin typeface="Menlo"/>
              </a:rPr>
              <a:t>btn-group</a:t>
            </a:r>
            <a:r>
              <a:rPr lang="es-CO" dirty="0" smtClean="0">
                <a:solidFill>
                  <a:srgbClr val="DC143C"/>
                </a:solidFill>
                <a:latin typeface="Menlo"/>
              </a:rPr>
              <a:t>-*</a:t>
            </a:r>
            <a:endParaRPr lang="en-GB" dirty="0"/>
          </a:p>
        </p:txBody>
      </p:sp>
      <p:sp>
        <p:nvSpPr>
          <p:cNvPr id="11" name="Rectángulo 10"/>
          <p:cNvSpPr/>
          <p:nvPr/>
        </p:nvSpPr>
        <p:spPr>
          <a:xfrm>
            <a:off x="4990989" y="3639712"/>
            <a:ext cx="3018775" cy="369332"/>
          </a:xfrm>
          <a:prstGeom prst="rect">
            <a:avLst/>
          </a:prstGeom>
        </p:spPr>
        <p:txBody>
          <a:bodyPr wrap="none">
            <a:spAutoFit/>
          </a:bodyPr>
          <a:lstStyle/>
          <a:p>
            <a:r>
              <a:rPr lang="es-CO" dirty="0">
                <a:solidFill>
                  <a:srgbClr val="DC143C"/>
                </a:solidFill>
                <a:latin typeface="Menlo"/>
              </a:rPr>
              <a:t>.</a:t>
            </a:r>
            <a:r>
              <a:rPr lang="es-CO" dirty="0" err="1" smtClean="0">
                <a:solidFill>
                  <a:srgbClr val="DC143C"/>
                </a:solidFill>
                <a:latin typeface="Menlo"/>
              </a:rPr>
              <a:t>btn-group-large</a:t>
            </a:r>
            <a:r>
              <a:rPr lang="es-CO" dirty="0" smtClean="0">
                <a:solidFill>
                  <a:srgbClr val="DC143C"/>
                </a:solidFill>
                <a:latin typeface="Menlo"/>
              </a:rPr>
              <a:t>     </a:t>
            </a:r>
            <a:r>
              <a:rPr lang="es-CO" dirty="0" err="1" smtClean="0">
                <a:solidFill>
                  <a:srgbClr val="DC143C"/>
                </a:solidFill>
                <a:latin typeface="Menlo"/>
              </a:rPr>
              <a:t>example</a:t>
            </a:r>
            <a:endParaRPr lang="en-GB" dirty="0"/>
          </a:p>
        </p:txBody>
      </p:sp>
      <p:sp>
        <p:nvSpPr>
          <p:cNvPr id="12" name="Rectángulo 11"/>
          <p:cNvSpPr/>
          <p:nvPr/>
        </p:nvSpPr>
        <p:spPr>
          <a:xfrm>
            <a:off x="9139739" y="1981800"/>
            <a:ext cx="2044149" cy="369332"/>
          </a:xfrm>
          <a:prstGeom prst="rect">
            <a:avLst/>
          </a:prstGeom>
        </p:spPr>
        <p:txBody>
          <a:bodyPr wrap="none">
            <a:spAutoFit/>
          </a:bodyPr>
          <a:lstStyle/>
          <a:p>
            <a:r>
              <a:rPr lang="es-CO" dirty="0">
                <a:solidFill>
                  <a:srgbClr val="DC143C"/>
                </a:solidFill>
                <a:latin typeface="Menlo"/>
              </a:rPr>
              <a:t>.</a:t>
            </a:r>
            <a:r>
              <a:rPr lang="es-CO" dirty="0" err="1">
                <a:solidFill>
                  <a:srgbClr val="DC143C"/>
                </a:solidFill>
                <a:latin typeface="Menlo"/>
              </a:rPr>
              <a:t>btn</a:t>
            </a:r>
            <a:r>
              <a:rPr lang="es-CO" dirty="0">
                <a:solidFill>
                  <a:srgbClr val="DC143C"/>
                </a:solidFill>
                <a:latin typeface="Menlo"/>
              </a:rPr>
              <a:t>-</a:t>
            </a:r>
            <a:r>
              <a:rPr lang="es-CO" dirty="0" err="1">
                <a:solidFill>
                  <a:srgbClr val="DC143C"/>
                </a:solidFill>
                <a:latin typeface="Menlo"/>
              </a:rPr>
              <a:t>group</a:t>
            </a:r>
            <a:r>
              <a:rPr lang="es-CO" dirty="0">
                <a:solidFill>
                  <a:srgbClr val="DC143C"/>
                </a:solidFill>
                <a:latin typeface="Menlo"/>
              </a:rPr>
              <a:t>-vertical</a:t>
            </a:r>
            <a:endParaRPr lang="en-GB" dirty="0"/>
          </a:p>
        </p:txBody>
      </p:sp>
      <p:sp>
        <p:nvSpPr>
          <p:cNvPr id="13" name="Rectángulo 12"/>
          <p:cNvSpPr/>
          <p:nvPr/>
        </p:nvSpPr>
        <p:spPr>
          <a:xfrm>
            <a:off x="2773731" y="626239"/>
            <a:ext cx="6981463" cy="369332"/>
          </a:xfrm>
          <a:prstGeom prst="rect">
            <a:avLst/>
          </a:prstGeom>
        </p:spPr>
        <p:txBody>
          <a:bodyPr wrap="none">
            <a:spAutoFit/>
          </a:bodyPr>
          <a:lstStyle/>
          <a:p>
            <a:r>
              <a:rPr lang="es-CO">
                <a:solidFill>
                  <a:srgbClr val="DC143C"/>
                </a:solidFill>
                <a:latin typeface="Menlo"/>
              </a:rPr>
              <a:t>http://www.w3schools.com/bootstrap/bootstrap_button_groups.asp</a:t>
            </a:r>
            <a:endParaRPr lang="en-GB" dirty="0"/>
          </a:p>
        </p:txBody>
      </p:sp>
      <p:grpSp>
        <p:nvGrpSpPr>
          <p:cNvPr id="17" name="Grupo 16"/>
          <p:cNvGrpSpPr/>
          <p:nvPr/>
        </p:nvGrpSpPr>
        <p:grpSpPr>
          <a:xfrm>
            <a:off x="1186543" y="1157733"/>
            <a:ext cx="2579914" cy="871550"/>
            <a:chOff x="1186543" y="1157733"/>
            <a:chExt cx="2579914" cy="871550"/>
          </a:xfrm>
        </p:grpSpPr>
        <p:cxnSp>
          <p:nvCxnSpPr>
            <p:cNvPr id="14" name="Conector recto de flecha 13"/>
            <p:cNvCxnSpPr/>
            <p:nvPr/>
          </p:nvCxnSpPr>
          <p:spPr>
            <a:xfrm flipV="1">
              <a:off x="2465614" y="1157733"/>
              <a:ext cx="193221" cy="322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CuadroTexto 15"/>
            <p:cNvSpPr txBox="1"/>
            <p:nvPr/>
          </p:nvSpPr>
          <p:spPr>
            <a:xfrm>
              <a:off x="1186543" y="1659951"/>
              <a:ext cx="2579914" cy="369332"/>
            </a:xfrm>
            <a:prstGeom prst="rect">
              <a:avLst/>
            </a:prstGeom>
            <a:noFill/>
          </p:spPr>
          <p:txBody>
            <a:bodyPr wrap="square" rtlCol="0">
              <a:spAutoFit/>
            </a:bodyPr>
            <a:lstStyle/>
            <a:p>
              <a:r>
                <a:rPr lang="en-GB" dirty="0" smtClean="0"/>
                <a:t>Go to </a:t>
              </a:r>
              <a:r>
                <a:rPr lang="en-GB" dirty="0" err="1" smtClean="0"/>
                <a:t>linck</a:t>
              </a:r>
              <a:endParaRPr lang="en-GB" dirty="0"/>
            </a:p>
          </p:txBody>
        </p:sp>
      </p:grpSp>
    </p:spTree>
    <p:extLst>
      <p:ext uri="{BB962C8B-B14F-4D97-AF65-F5344CB8AC3E}">
        <p14:creationId xmlns:p14="http://schemas.microsoft.com/office/powerpoint/2010/main" xmlns="" val="64416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643284" y="359620"/>
            <a:ext cx="1326004" cy="369332"/>
          </a:xfrm>
          <a:prstGeom prst="rect">
            <a:avLst/>
          </a:prstGeom>
        </p:spPr>
        <p:txBody>
          <a:bodyPr wrap="none">
            <a:spAutoFit/>
          </a:bodyPr>
          <a:lstStyle/>
          <a:p>
            <a:r>
              <a:rPr lang="es-CO" dirty="0" err="1">
                <a:solidFill>
                  <a:srgbClr val="333333"/>
                </a:solidFill>
                <a:latin typeface="Arial" panose="020B0604020202020204" pitchFamily="34" charset="0"/>
              </a:rPr>
              <a:t>Glyphicons</a:t>
            </a:r>
            <a:endParaRPr lang="es-CO" b="0" i="0" dirty="0">
              <a:solidFill>
                <a:srgbClr val="333333"/>
              </a:solidFill>
              <a:effectLst/>
              <a:latin typeface="Arial" panose="020B0604020202020204" pitchFamily="34" charset="0"/>
            </a:endParaRPr>
          </a:p>
        </p:txBody>
      </p:sp>
      <p:sp>
        <p:nvSpPr>
          <p:cNvPr id="5" name="Rectángulo 4"/>
          <p:cNvSpPr/>
          <p:nvPr/>
        </p:nvSpPr>
        <p:spPr>
          <a:xfrm>
            <a:off x="2633810" y="2046906"/>
            <a:ext cx="6009979" cy="369332"/>
          </a:xfrm>
          <a:prstGeom prst="rect">
            <a:avLst/>
          </a:prstGeom>
        </p:spPr>
        <p:txBody>
          <a:bodyPr wrap="none">
            <a:spAutoFit/>
          </a:bodyPr>
          <a:lstStyle/>
          <a:p>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a:t>
            </a:r>
            <a:r>
              <a:rPr lang="en-US" dirty="0" err="1">
                <a:solidFill>
                  <a:srgbClr val="0000CD"/>
                </a:solidFill>
                <a:latin typeface="Consolas" panose="020B0609020204030204" pitchFamily="49" charset="0"/>
              </a:rPr>
              <a:t>glyphicon</a:t>
            </a:r>
            <a:r>
              <a:rPr lang="en-US" dirty="0">
                <a:solidFill>
                  <a:srgbClr val="0000CD"/>
                </a:solidFill>
                <a:latin typeface="Consolas" panose="020B0609020204030204" pitchFamily="49" charset="0"/>
              </a:rPr>
              <a:t> </a:t>
            </a:r>
            <a:r>
              <a:rPr lang="en-US" dirty="0" err="1">
                <a:solidFill>
                  <a:srgbClr val="0000CD"/>
                </a:solidFill>
                <a:latin typeface="Consolas" panose="020B0609020204030204" pitchFamily="49" charset="0"/>
              </a:rPr>
              <a:t>glyphicon</a:t>
            </a:r>
            <a:r>
              <a:rPr lang="en-US" dirty="0">
                <a:solidFill>
                  <a:srgbClr val="0000CD"/>
                </a:solidFill>
                <a:latin typeface="Consolas" panose="020B0609020204030204" pitchFamily="49" charset="0"/>
              </a:rPr>
              <a:t>-</a:t>
            </a:r>
            <a:r>
              <a:rPr lang="en-US" i="1" dirty="0">
                <a:solidFill>
                  <a:srgbClr val="0000CD"/>
                </a:solidFill>
                <a:latin typeface="Consolas" panose="020B0609020204030204" pitchFamily="49" charset="0"/>
              </a:rPr>
              <a:t>name</a:t>
            </a:r>
            <a:r>
              <a:rPr lang="en-US" dirty="0">
                <a:solidFill>
                  <a:srgbClr val="0000CD"/>
                </a:solidFill>
                <a:latin typeface="Consolas" panose="020B0609020204030204" pitchFamily="49" charset="0"/>
              </a:rPr>
              <a:t>"</a:t>
            </a:r>
            <a:r>
              <a:rPr lang="en-US" dirty="0">
                <a:solidFill>
                  <a:srgbClr val="0000FF"/>
                </a:solidFill>
                <a:latin typeface="Consolas" panose="020B0609020204030204" pitchFamily="49" charset="0"/>
              </a:rPr>
              <a:t>&gt;&lt;</a:t>
            </a:r>
            <a:r>
              <a:rPr lang="en-US" dirty="0">
                <a:solidFill>
                  <a:srgbClr val="A52A2A"/>
                </a:solidFill>
                <a:latin typeface="Consolas" panose="020B0609020204030204" pitchFamily="49" charset="0"/>
              </a:rPr>
              <a:t>/span</a:t>
            </a:r>
            <a:r>
              <a:rPr lang="en-US" dirty="0">
                <a:solidFill>
                  <a:srgbClr val="0000FF"/>
                </a:solidFill>
                <a:latin typeface="Consolas" panose="020B0609020204030204" pitchFamily="49" charset="0"/>
              </a:rPr>
              <a:t>&gt;</a:t>
            </a:r>
            <a:endParaRPr lang="en-GB" dirty="0"/>
          </a:p>
        </p:txBody>
      </p:sp>
      <p:cxnSp>
        <p:nvCxnSpPr>
          <p:cNvPr id="7" name="Conector recto de flecha 6"/>
          <p:cNvCxnSpPr/>
          <p:nvPr/>
        </p:nvCxnSpPr>
        <p:spPr>
          <a:xfrm>
            <a:off x="4778829" y="2862943"/>
            <a:ext cx="21771" cy="544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3450772" y="3581400"/>
            <a:ext cx="3929743" cy="369332"/>
          </a:xfrm>
          <a:prstGeom prst="rect">
            <a:avLst/>
          </a:prstGeom>
          <a:noFill/>
        </p:spPr>
        <p:txBody>
          <a:bodyPr wrap="square" rtlCol="0">
            <a:spAutoFit/>
          </a:bodyPr>
          <a:lstStyle/>
          <a:p>
            <a:r>
              <a:rPr lang="en-GB" dirty="0" smtClean="0"/>
              <a:t>Insertion of a </a:t>
            </a:r>
            <a:r>
              <a:rPr lang="en-GB" dirty="0" err="1" smtClean="0"/>
              <a:t>glyphicon</a:t>
            </a:r>
            <a:endParaRPr lang="en-GB" dirty="0"/>
          </a:p>
        </p:txBody>
      </p:sp>
      <p:sp>
        <p:nvSpPr>
          <p:cNvPr id="9" name="Rectángulo 8"/>
          <p:cNvSpPr/>
          <p:nvPr/>
        </p:nvSpPr>
        <p:spPr>
          <a:xfrm>
            <a:off x="2471057" y="4572391"/>
            <a:ext cx="7478486" cy="369332"/>
          </a:xfrm>
          <a:prstGeom prst="rect">
            <a:avLst/>
          </a:prstGeom>
        </p:spPr>
        <p:txBody>
          <a:bodyPr wrap="square">
            <a:spAutoFit/>
          </a:bodyPr>
          <a:lstStyle/>
          <a:p>
            <a:r>
              <a:rPr lang="en-GB" dirty="0"/>
              <a:t>http://www.w3schools.com/bootstrap/bootstrap_ref_comp_glyphs.asp</a:t>
            </a:r>
          </a:p>
        </p:txBody>
      </p:sp>
    </p:spTree>
    <p:extLst>
      <p:ext uri="{BB962C8B-B14F-4D97-AF65-F5344CB8AC3E}">
        <p14:creationId xmlns:p14="http://schemas.microsoft.com/office/powerpoint/2010/main" xmlns="" val="36989384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cstate="print"/>
          <a:stretch>
            <a:fillRect/>
          </a:stretch>
        </p:blipFill>
        <p:spPr>
          <a:xfrm>
            <a:off x="1319213" y="823232"/>
            <a:ext cx="2294092" cy="1081767"/>
          </a:xfrm>
          <a:prstGeom prst="rect">
            <a:avLst/>
          </a:prstGeom>
        </p:spPr>
      </p:pic>
      <p:sp>
        <p:nvSpPr>
          <p:cNvPr id="5" name="Rectángulo 4"/>
          <p:cNvSpPr/>
          <p:nvPr/>
        </p:nvSpPr>
        <p:spPr>
          <a:xfrm>
            <a:off x="587827" y="2706958"/>
            <a:ext cx="8088087" cy="923330"/>
          </a:xfrm>
          <a:prstGeom prst="rect">
            <a:avLst/>
          </a:prstGeom>
        </p:spPr>
        <p:txBody>
          <a:bodyPr wrap="square">
            <a:spAutoFit/>
          </a:bodyPr>
          <a:lstStyle/>
          <a:p>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a</a:t>
            </a:r>
            <a:r>
              <a:rPr lang="en-US" dirty="0">
                <a:solidFill>
                  <a:srgbClr val="000000"/>
                </a:solidFill>
                <a:latin typeface="Consolas" panose="020B0609020204030204" pitchFamily="49" charset="0"/>
              </a:rPr>
              <a:t> </a:t>
            </a:r>
            <a:r>
              <a:rPr lang="en-US" dirty="0" err="1">
                <a:solidFill>
                  <a:srgbClr val="FF0000"/>
                </a:solidFill>
                <a:latin typeface="Consolas" panose="020B0609020204030204" pitchFamily="49" charset="0"/>
              </a:rPr>
              <a:t>href</a:t>
            </a:r>
            <a:r>
              <a:rPr lang="en-US" dirty="0">
                <a:solidFill>
                  <a:srgbClr val="FF0000"/>
                </a:solidFill>
                <a:latin typeface="Consolas" panose="020B0609020204030204" pitchFamily="49" charset="0"/>
              </a:rPr>
              <a:t>=</a:t>
            </a:r>
            <a:r>
              <a:rPr lang="en-US" dirty="0">
                <a:solidFill>
                  <a:srgbClr val="0000CD"/>
                </a:solidFill>
                <a:latin typeface="Consolas" panose="020B0609020204030204" pitchFamily="49" charset="0"/>
              </a:rPr>
              <a:t>"#"</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News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"badge"</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5</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FF"/>
                </a:solidFill>
                <a:latin typeface="Consolas" panose="020B0609020204030204" pitchFamily="49" charset="0"/>
              </a:rPr>
              <a:t>&gt;&lt;</a:t>
            </a:r>
            <a:r>
              <a:rPr lang="en-US" dirty="0">
                <a:solidFill>
                  <a:srgbClr val="A52A2A"/>
                </a:solidFill>
                <a:latin typeface="Consolas" panose="020B0609020204030204" pitchFamily="49" charset="0"/>
              </a:rPr>
              <a:t>/a</a:t>
            </a:r>
            <a:r>
              <a:rPr lang="en-US" dirty="0">
                <a:solidFill>
                  <a:srgbClr val="0000FF"/>
                </a:solidFill>
                <a:latin typeface="Consolas" panose="020B0609020204030204" pitchFamily="49" charset="0"/>
              </a:rPr>
              <a:t>&gt;&lt;</a:t>
            </a:r>
            <a:r>
              <a:rPr lang="en-US" dirty="0" err="1">
                <a:solidFill>
                  <a:srgbClr val="A52A2A"/>
                </a:solidFill>
                <a:latin typeface="Consolas" panose="020B0609020204030204" pitchFamily="49" charset="0"/>
              </a:rPr>
              <a:t>br</a:t>
            </a:r>
            <a:r>
              <a:rPr lang="en-US" dirty="0">
                <a:solidFill>
                  <a:srgbClr val="0000FF"/>
                </a:solidFill>
                <a:latin typeface="Consolas" panose="020B0609020204030204" pitchFamily="49" charset="0"/>
              </a:rPr>
              <a:t>&gt;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a</a:t>
            </a:r>
            <a:r>
              <a:rPr lang="en-US" dirty="0">
                <a:solidFill>
                  <a:srgbClr val="000000"/>
                </a:solidFill>
                <a:latin typeface="Consolas" panose="020B0609020204030204" pitchFamily="49" charset="0"/>
              </a:rPr>
              <a:t> </a:t>
            </a:r>
            <a:r>
              <a:rPr lang="en-US" dirty="0" err="1">
                <a:solidFill>
                  <a:srgbClr val="FF0000"/>
                </a:solidFill>
                <a:latin typeface="Consolas" panose="020B0609020204030204" pitchFamily="49" charset="0"/>
              </a:rPr>
              <a:t>href</a:t>
            </a:r>
            <a:r>
              <a:rPr lang="en-US" dirty="0">
                <a:solidFill>
                  <a:srgbClr val="FF0000"/>
                </a:solidFill>
                <a:latin typeface="Consolas" panose="020B0609020204030204" pitchFamily="49" charset="0"/>
              </a:rPr>
              <a:t>=</a:t>
            </a:r>
            <a:r>
              <a:rPr lang="en-US" dirty="0">
                <a:solidFill>
                  <a:srgbClr val="0000CD"/>
                </a:solidFill>
                <a:latin typeface="Consolas" panose="020B0609020204030204" pitchFamily="49" charset="0"/>
              </a:rPr>
              <a:t>"#"</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Comments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"badge"</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10</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FF"/>
                </a:solidFill>
                <a:latin typeface="Consolas" panose="020B0609020204030204" pitchFamily="49" charset="0"/>
              </a:rPr>
              <a:t>&gt;&lt;</a:t>
            </a:r>
            <a:r>
              <a:rPr lang="en-US" dirty="0">
                <a:solidFill>
                  <a:srgbClr val="A52A2A"/>
                </a:solidFill>
                <a:latin typeface="Consolas" panose="020B0609020204030204" pitchFamily="49" charset="0"/>
              </a:rPr>
              <a:t>/a</a:t>
            </a:r>
            <a:r>
              <a:rPr lang="en-US" dirty="0">
                <a:solidFill>
                  <a:srgbClr val="0000FF"/>
                </a:solidFill>
                <a:latin typeface="Consolas" panose="020B0609020204030204" pitchFamily="49" charset="0"/>
              </a:rPr>
              <a:t>&gt;&lt;</a:t>
            </a:r>
            <a:r>
              <a:rPr lang="en-US" dirty="0" err="1">
                <a:solidFill>
                  <a:srgbClr val="A52A2A"/>
                </a:solidFill>
                <a:latin typeface="Consolas" panose="020B0609020204030204" pitchFamily="49" charset="0"/>
              </a:rPr>
              <a:t>br</a:t>
            </a:r>
            <a:r>
              <a:rPr lang="en-US" dirty="0">
                <a:solidFill>
                  <a:srgbClr val="0000FF"/>
                </a:solidFill>
                <a:latin typeface="Consolas" panose="020B0609020204030204" pitchFamily="49" charset="0"/>
              </a:rPr>
              <a:t>&gt;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a</a:t>
            </a:r>
            <a:r>
              <a:rPr lang="en-US" dirty="0">
                <a:solidFill>
                  <a:srgbClr val="000000"/>
                </a:solidFill>
                <a:latin typeface="Consolas" panose="020B0609020204030204" pitchFamily="49" charset="0"/>
              </a:rPr>
              <a:t> </a:t>
            </a:r>
            <a:r>
              <a:rPr lang="en-US" dirty="0" err="1">
                <a:solidFill>
                  <a:srgbClr val="FF0000"/>
                </a:solidFill>
                <a:latin typeface="Consolas" panose="020B0609020204030204" pitchFamily="49" charset="0"/>
              </a:rPr>
              <a:t>href</a:t>
            </a:r>
            <a:r>
              <a:rPr lang="en-US" dirty="0">
                <a:solidFill>
                  <a:srgbClr val="FF0000"/>
                </a:solidFill>
                <a:latin typeface="Consolas" panose="020B0609020204030204" pitchFamily="49" charset="0"/>
              </a:rPr>
              <a:t>=</a:t>
            </a:r>
            <a:r>
              <a:rPr lang="en-US" dirty="0">
                <a:solidFill>
                  <a:srgbClr val="0000CD"/>
                </a:solidFill>
                <a:latin typeface="Consolas" panose="020B0609020204030204" pitchFamily="49" charset="0"/>
              </a:rPr>
              <a:t>"#"</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Updates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"badge"</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2</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FF"/>
                </a:solidFill>
                <a:latin typeface="Consolas" panose="020B0609020204030204" pitchFamily="49" charset="0"/>
              </a:rPr>
              <a:t>&gt;&lt;</a:t>
            </a:r>
            <a:r>
              <a:rPr lang="en-US" dirty="0">
                <a:solidFill>
                  <a:srgbClr val="A52A2A"/>
                </a:solidFill>
                <a:latin typeface="Consolas" panose="020B0609020204030204" pitchFamily="49" charset="0"/>
              </a:rPr>
              <a:t>/a</a:t>
            </a:r>
            <a:r>
              <a:rPr lang="en-US" dirty="0">
                <a:solidFill>
                  <a:srgbClr val="0000FF"/>
                </a:solidFill>
                <a:latin typeface="Consolas" panose="020B0609020204030204" pitchFamily="49" charset="0"/>
              </a:rPr>
              <a:t>&gt;</a:t>
            </a:r>
            <a:endParaRPr lang="en-GB" dirty="0"/>
          </a:p>
        </p:txBody>
      </p:sp>
      <p:cxnSp>
        <p:nvCxnSpPr>
          <p:cNvPr id="7" name="Conector recto de flecha 6"/>
          <p:cNvCxnSpPr/>
          <p:nvPr/>
        </p:nvCxnSpPr>
        <p:spPr>
          <a:xfrm>
            <a:off x="2960915" y="3737595"/>
            <a:ext cx="10885" cy="827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1319213" y="4672217"/>
            <a:ext cx="5029200" cy="369332"/>
          </a:xfrm>
          <a:prstGeom prst="rect">
            <a:avLst/>
          </a:prstGeom>
          <a:noFill/>
        </p:spPr>
        <p:txBody>
          <a:bodyPr wrap="square" rtlCol="0">
            <a:spAutoFit/>
          </a:bodyPr>
          <a:lstStyle/>
          <a:p>
            <a:r>
              <a:rPr lang="en-GB" dirty="0" smtClean="0"/>
              <a:t>Use span to add this badge to a link</a:t>
            </a:r>
            <a:endParaRPr lang="en-GB" dirty="0"/>
          </a:p>
        </p:txBody>
      </p:sp>
      <p:sp>
        <p:nvSpPr>
          <p:cNvPr id="9" name="CuadroTexto 8"/>
          <p:cNvSpPr txBox="1"/>
          <p:nvPr/>
        </p:nvSpPr>
        <p:spPr>
          <a:xfrm>
            <a:off x="261257" y="91372"/>
            <a:ext cx="4604657" cy="369332"/>
          </a:xfrm>
          <a:prstGeom prst="rect">
            <a:avLst/>
          </a:prstGeom>
          <a:noFill/>
        </p:spPr>
        <p:txBody>
          <a:bodyPr wrap="square" rtlCol="0">
            <a:spAutoFit/>
          </a:bodyPr>
          <a:lstStyle/>
          <a:p>
            <a:r>
              <a:rPr lang="en-GB" dirty="0" smtClean="0"/>
              <a:t>Badge and label</a:t>
            </a:r>
            <a:endParaRPr lang="en-GB" dirty="0"/>
          </a:p>
        </p:txBody>
      </p:sp>
      <p:pic>
        <p:nvPicPr>
          <p:cNvPr id="10" name="Imagen 9"/>
          <p:cNvPicPr>
            <a:picLocks noChangeAspect="1"/>
          </p:cNvPicPr>
          <p:nvPr/>
        </p:nvPicPr>
        <p:blipFill>
          <a:blip r:embed="rId3" cstate="print"/>
          <a:stretch>
            <a:fillRect/>
          </a:stretch>
        </p:blipFill>
        <p:spPr>
          <a:xfrm>
            <a:off x="9180059" y="611458"/>
            <a:ext cx="2257425" cy="2095500"/>
          </a:xfrm>
          <a:prstGeom prst="rect">
            <a:avLst/>
          </a:prstGeom>
        </p:spPr>
      </p:pic>
      <p:sp>
        <p:nvSpPr>
          <p:cNvPr id="11" name="Rectángulo 10"/>
          <p:cNvSpPr/>
          <p:nvPr/>
        </p:nvSpPr>
        <p:spPr>
          <a:xfrm>
            <a:off x="7424057" y="4098394"/>
            <a:ext cx="6096000" cy="1200329"/>
          </a:xfrm>
          <a:prstGeom prst="rect">
            <a:avLst/>
          </a:prstGeom>
        </p:spPr>
        <p:txBody>
          <a:bodyPr>
            <a:spAutoFit/>
          </a:bodyPr>
          <a:lstStyle/>
          <a:p>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h1</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Example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"label label-default"</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New</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FF"/>
                </a:solidFill>
                <a:latin typeface="Consolas" panose="020B0609020204030204" pitchFamily="49" charset="0"/>
              </a:rPr>
              <a:t>&gt;&lt;</a:t>
            </a:r>
            <a:r>
              <a:rPr lang="en-US" dirty="0">
                <a:solidFill>
                  <a:srgbClr val="A52A2A"/>
                </a:solidFill>
                <a:latin typeface="Consolas" panose="020B0609020204030204" pitchFamily="49" charset="0"/>
              </a:rPr>
              <a:t>/h1</a:t>
            </a:r>
            <a:r>
              <a:rPr lang="en-US" dirty="0">
                <a:solidFill>
                  <a:srgbClr val="0000FF"/>
                </a:solidFill>
                <a:latin typeface="Consolas" panose="020B0609020204030204" pitchFamily="49" charset="0"/>
              </a:rPr>
              <a:t>&gt;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h2</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Example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"label label-default"</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New</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FF"/>
                </a:solidFill>
                <a:latin typeface="Consolas" panose="020B0609020204030204" pitchFamily="49" charset="0"/>
              </a:rPr>
              <a:t>&gt;&lt;</a:t>
            </a:r>
            <a:r>
              <a:rPr lang="en-US" dirty="0">
                <a:solidFill>
                  <a:srgbClr val="A52A2A"/>
                </a:solidFill>
                <a:latin typeface="Consolas" panose="020B0609020204030204" pitchFamily="49" charset="0"/>
              </a:rPr>
              <a:t>/h2</a:t>
            </a:r>
            <a:r>
              <a:rPr lang="en-US" dirty="0">
                <a:solidFill>
                  <a:srgbClr val="0000FF"/>
                </a:solidFill>
                <a:latin typeface="Consolas" panose="020B0609020204030204" pitchFamily="49" charset="0"/>
              </a:rPr>
              <a:t>&gt;</a:t>
            </a:r>
            <a:endParaRPr lang="en-GB" dirty="0"/>
          </a:p>
        </p:txBody>
      </p:sp>
      <p:grpSp>
        <p:nvGrpSpPr>
          <p:cNvPr id="15" name="Grupo 14"/>
          <p:cNvGrpSpPr/>
          <p:nvPr/>
        </p:nvGrpSpPr>
        <p:grpSpPr>
          <a:xfrm>
            <a:off x="6215743" y="5298723"/>
            <a:ext cx="5704114" cy="1327980"/>
            <a:chOff x="6215743" y="5298723"/>
            <a:chExt cx="5704114" cy="1327980"/>
          </a:xfrm>
        </p:grpSpPr>
        <p:sp>
          <p:nvSpPr>
            <p:cNvPr id="12" name="Rectangle 1"/>
            <p:cNvSpPr>
              <a:spLocks noChangeArrowheads="1"/>
            </p:cNvSpPr>
            <p:nvPr/>
          </p:nvSpPr>
          <p:spPr bwMode="auto">
            <a:xfrm>
              <a:off x="6215743" y="5703373"/>
              <a:ext cx="5704114" cy="923330"/>
            </a:xfrm>
            <a:prstGeom prst="rect">
              <a:avLst/>
            </a:prstGeom>
            <a:solidFill>
              <a:srgbClr val="F1F1F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0" i="0" u="none" strike="noStrike" cap="none" normalizeH="0" baseline="0" smtClean="0">
                  <a:ln>
                    <a:noFill/>
                  </a:ln>
                  <a:solidFill>
                    <a:srgbClr val="DC143C"/>
                  </a:solidFill>
                  <a:effectLst/>
                  <a:latin typeface="Menlo"/>
                </a:rPr>
                <a:t>.label-default</a:t>
              </a:r>
              <a:r>
                <a:rPr kumimoji="0" lang="es-CO" altLang="es-CO" b="0" i="0" u="none" strike="noStrike" cap="none" normalizeH="0" baseline="0" smtClean="0">
                  <a:ln>
                    <a:noFill/>
                  </a:ln>
                  <a:solidFill>
                    <a:srgbClr val="333333"/>
                  </a:solidFill>
                  <a:effectLst/>
                  <a:latin typeface="Verdana" panose="020B0604030504040204" pitchFamily="34" charset="0"/>
                </a:rPr>
                <a:t>, </a:t>
              </a:r>
              <a:r>
                <a:rPr kumimoji="0" lang="es-CO" altLang="es-CO" b="0" i="0" u="none" strike="noStrike" cap="none" normalizeH="0" baseline="0" smtClean="0">
                  <a:ln>
                    <a:noFill/>
                  </a:ln>
                  <a:solidFill>
                    <a:srgbClr val="DC143C"/>
                  </a:solidFill>
                  <a:effectLst/>
                  <a:latin typeface="Menlo"/>
                </a:rPr>
                <a:t>.label-primary</a:t>
              </a:r>
              <a:r>
                <a:rPr kumimoji="0" lang="es-CO" altLang="es-CO" b="0" i="0" u="none" strike="noStrike" cap="none" normalizeH="0" baseline="0" smtClean="0">
                  <a:ln>
                    <a:noFill/>
                  </a:ln>
                  <a:solidFill>
                    <a:srgbClr val="333333"/>
                  </a:solidFill>
                  <a:effectLst/>
                  <a:latin typeface="Verdana" panose="020B0604030504040204" pitchFamily="34" charset="0"/>
                </a:rPr>
                <a:t>, </a:t>
              </a:r>
              <a:r>
                <a:rPr kumimoji="0" lang="es-CO" altLang="es-CO" b="0" i="0" u="none" strike="noStrike" cap="none" normalizeH="0" baseline="0" smtClean="0">
                  <a:ln>
                    <a:noFill/>
                  </a:ln>
                  <a:solidFill>
                    <a:srgbClr val="DC143C"/>
                  </a:solidFill>
                  <a:effectLst/>
                  <a:latin typeface="Menlo"/>
                </a:rPr>
                <a:t>.label-success</a:t>
              </a:r>
              <a:r>
                <a:rPr kumimoji="0" lang="es-CO" altLang="es-CO" b="0" i="0" u="none" strike="noStrike" cap="none" normalizeH="0" baseline="0" smtClean="0">
                  <a:ln>
                    <a:noFill/>
                  </a:ln>
                  <a:solidFill>
                    <a:srgbClr val="333333"/>
                  </a:solidFill>
                  <a:effectLst/>
                  <a:latin typeface="Verdana" panose="020B0604030504040204" pitchFamily="34" charset="0"/>
                </a:rPr>
                <a:t>, </a:t>
              </a:r>
              <a:r>
                <a:rPr kumimoji="0" lang="es-CO" altLang="es-CO" b="0" i="0" u="none" strike="noStrike" cap="none" normalizeH="0" baseline="0" smtClean="0">
                  <a:ln>
                    <a:noFill/>
                  </a:ln>
                  <a:solidFill>
                    <a:srgbClr val="DC143C"/>
                  </a:solidFill>
                  <a:effectLst/>
                  <a:latin typeface="Menlo"/>
                </a:rPr>
                <a:t>.label-info</a:t>
              </a:r>
              <a:r>
                <a:rPr kumimoji="0" lang="es-CO" altLang="es-CO" b="0" i="0" u="none" strike="noStrike" cap="none" normalizeH="0" baseline="0" smtClean="0">
                  <a:ln>
                    <a:noFill/>
                  </a:ln>
                  <a:solidFill>
                    <a:srgbClr val="333333"/>
                  </a:solidFill>
                  <a:effectLst/>
                  <a:latin typeface="Verdana" panose="020B0604030504040204" pitchFamily="34" charset="0"/>
                </a:rPr>
                <a:t>,</a:t>
              </a:r>
              <a:r>
                <a:rPr kumimoji="0" lang="es-CO" altLang="es-CO" b="0" i="0" u="none" strike="noStrike" cap="none" normalizeH="0" baseline="0" smtClean="0">
                  <a:ln>
                    <a:noFill/>
                  </a:ln>
                  <a:solidFill>
                    <a:srgbClr val="DC143C"/>
                  </a:solidFill>
                  <a:effectLst/>
                  <a:latin typeface="Menlo"/>
                </a:rPr>
                <a:t>.label-warning</a:t>
              </a:r>
              <a:r>
                <a:rPr kumimoji="0" lang="es-CO" altLang="es-CO" b="0" i="0" u="none" strike="noStrike" cap="none" normalizeH="0" baseline="0" smtClean="0">
                  <a:ln>
                    <a:noFill/>
                  </a:ln>
                  <a:solidFill>
                    <a:srgbClr val="333333"/>
                  </a:solidFill>
                  <a:effectLst/>
                  <a:latin typeface="Verdana" panose="020B0604030504040204" pitchFamily="34" charset="0"/>
                </a:rPr>
                <a:t> or </a:t>
              </a:r>
              <a:r>
                <a:rPr kumimoji="0" lang="es-CO" altLang="es-CO" b="0" i="0" u="none" strike="noStrike" cap="none" normalizeH="0" baseline="0" smtClean="0">
                  <a:ln>
                    <a:noFill/>
                  </a:ln>
                  <a:solidFill>
                    <a:srgbClr val="DC143C"/>
                  </a:solidFill>
                  <a:effectLst/>
                  <a:latin typeface="Menlo"/>
                </a:rPr>
                <a:t>.label-danger</a:t>
              </a:r>
              <a:r>
                <a:rPr kumimoji="0" lang="es-CO" altLang="es-CO" b="0" i="0" u="none" strike="noStrike" cap="none" normalizeH="0" baseline="0" smtClean="0">
                  <a:ln>
                    <a:noFill/>
                  </a:ln>
                  <a:solidFill>
                    <a:srgbClr val="333333"/>
                  </a:solidFill>
                  <a:effectLst/>
                  <a:latin typeface="Verdana" panose="020B0604030504040204" pitchFamily="34" charset="0"/>
                </a:rPr>
                <a:t>, within a </a:t>
              </a:r>
              <a:r>
                <a:rPr kumimoji="0" lang="es-CO" altLang="es-CO" b="0" i="0" u="none" strike="noStrike" cap="none" normalizeH="0" baseline="0" smtClean="0">
                  <a:ln>
                    <a:noFill/>
                  </a:ln>
                  <a:solidFill>
                    <a:srgbClr val="DC143C"/>
                  </a:solidFill>
                  <a:effectLst/>
                  <a:latin typeface="Menlo"/>
                </a:rPr>
                <a:t>&lt;span&gt;</a:t>
              </a:r>
              <a:r>
                <a:rPr kumimoji="0" lang="es-CO" altLang="es-CO" b="0" i="0" u="none" strike="noStrike" cap="none" normalizeH="0" baseline="0" smtClean="0">
                  <a:ln>
                    <a:noFill/>
                  </a:ln>
                  <a:solidFill>
                    <a:srgbClr val="333333"/>
                  </a:solidFill>
                  <a:effectLst/>
                  <a:latin typeface="Verdana" panose="020B0604030504040204" pitchFamily="34" charset="0"/>
                </a:rPr>
                <a:t> element to create a label</a:t>
              </a:r>
              <a:r>
                <a:rPr kumimoji="0" lang="es-CO" altLang="es-CO" sz="1200" b="0" i="0" u="none" strike="noStrike" cap="none" normalizeH="0" baseline="0" smtClean="0">
                  <a:ln>
                    <a:noFill/>
                  </a:ln>
                  <a:solidFill>
                    <a:schemeClr val="tx1"/>
                  </a:solidFill>
                  <a:effectLst/>
                </a:rPr>
                <a:t> </a:t>
              </a:r>
              <a:endParaRPr kumimoji="0" lang="es-CO" altLang="es-CO" sz="3200" b="0" i="0" u="none" strike="noStrike" cap="none" normalizeH="0" baseline="0" smtClean="0">
                <a:ln>
                  <a:noFill/>
                </a:ln>
                <a:solidFill>
                  <a:schemeClr val="tx1"/>
                </a:solidFill>
                <a:effectLst/>
                <a:latin typeface="Arial" panose="020B0604020202020204" pitchFamily="34" charset="0"/>
              </a:endParaRPr>
            </a:p>
          </p:txBody>
        </p:sp>
        <p:cxnSp>
          <p:nvCxnSpPr>
            <p:cNvPr id="14" name="Conector recto de flecha 13"/>
            <p:cNvCxnSpPr/>
            <p:nvPr/>
          </p:nvCxnSpPr>
          <p:spPr>
            <a:xfrm>
              <a:off x="8153400" y="5298723"/>
              <a:ext cx="0" cy="329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62928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forms</a:t>
            </a:r>
            <a:endParaRPr lang="en-GB" dirty="0"/>
          </a:p>
        </p:txBody>
      </p:sp>
    </p:spTree>
    <p:extLst>
      <p:ext uri="{BB962C8B-B14F-4D97-AF65-F5344CB8AC3E}">
        <p14:creationId xmlns:p14="http://schemas.microsoft.com/office/powerpoint/2010/main" xmlns="" val="1259416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cstate="print"/>
          <a:stretch>
            <a:fillRect/>
          </a:stretch>
        </p:blipFill>
        <p:spPr>
          <a:xfrm>
            <a:off x="2893523" y="2039862"/>
            <a:ext cx="7348119" cy="3274475"/>
          </a:xfrm>
          <a:prstGeom prst="rect">
            <a:avLst/>
          </a:prstGeom>
        </p:spPr>
      </p:pic>
      <p:pic>
        <p:nvPicPr>
          <p:cNvPr id="5" name="Picture 2" descr="http://red-team-design.com/wp-content/uploads/2011/01/css3-html5-logo-initial.pn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xmlns="">
                <a:solidFill>
                  <a:srgbClr val="FFFFFF"/>
                </a:solidFill>
              </a14:hiddenFill>
            </a:ext>
          </a:extLst>
        </p:spPr>
      </p:pic>
      <p:sp>
        <p:nvSpPr>
          <p:cNvPr id="6" name="Rectángulo 5"/>
          <p:cNvSpPr/>
          <p:nvPr/>
        </p:nvSpPr>
        <p:spPr>
          <a:xfrm>
            <a:off x="471582" y="993005"/>
            <a:ext cx="6096000" cy="1200329"/>
          </a:xfrm>
          <a:prstGeom prst="rect">
            <a:avLst/>
          </a:prstGeom>
        </p:spPr>
        <p:txBody>
          <a:bodyPr>
            <a:spAutoFit/>
          </a:bodyPr>
          <a:lstStyle/>
          <a:p>
            <a:r>
              <a:rPr lang="en-US" b="0" i="0" dirty="0" smtClean="0">
                <a:solidFill>
                  <a:srgbClr val="0000FF"/>
                </a:solidFill>
                <a:effectLst/>
                <a:latin typeface="Consolas" panose="020B0609020204030204" pitchFamily="49" charset="0"/>
              </a:rPr>
              <a:t>&lt;</a:t>
            </a:r>
            <a:r>
              <a:rPr lang="en-US" b="0" i="0" dirty="0" smtClean="0">
                <a:solidFill>
                  <a:srgbClr val="A52A2A"/>
                </a:solidFill>
                <a:effectLst/>
                <a:latin typeface="Consolas" panose="020B0609020204030204" pitchFamily="49" charset="0"/>
              </a:rPr>
              <a:t>head</a:t>
            </a:r>
            <a:r>
              <a:rPr lang="en-US" b="0" i="0" dirty="0" smtClean="0">
                <a:solidFill>
                  <a:srgbClr val="0000FF"/>
                </a:solidFill>
                <a:effectLst/>
                <a:latin typeface="Consolas" panose="020B0609020204030204" pitchFamily="49" charset="0"/>
              </a:rPr>
              <a:t>&gt;</a:t>
            </a:r>
            <a:r>
              <a:rPr lang="en-US" dirty="0" smtClean="0"/>
              <a:t/>
            </a:r>
            <a:br>
              <a:rPr lang="en-US" dirty="0" smtClean="0"/>
            </a:br>
            <a:r>
              <a:rPr lang="en-US" b="0" i="0" dirty="0" smtClean="0">
                <a:solidFill>
                  <a:srgbClr val="0000FF"/>
                </a:solidFill>
                <a:effectLst/>
                <a:latin typeface="Consolas" panose="020B0609020204030204" pitchFamily="49" charset="0"/>
              </a:rPr>
              <a:t>&lt;</a:t>
            </a:r>
            <a:r>
              <a:rPr lang="en-US" b="0" i="0" dirty="0" smtClean="0">
                <a:solidFill>
                  <a:srgbClr val="A52A2A"/>
                </a:solidFill>
                <a:effectLst/>
                <a:latin typeface="Consolas" panose="020B0609020204030204" pitchFamily="49" charset="0"/>
              </a:rPr>
              <a:t>link</a:t>
            </a:r>
            <a:r>
              <a:rPr lang="en-US" b="0" i="0" dirty="0" smtClean="0">
                <a:solidFill>
                  <a:srgbClr val="444444"/>
                </a:solidFill>
                <a:effectLst/>
                <a:latin typeface="Consolas" panose="020B0609020204030204" pitchFamily="49" charset="0"/>
              </a:rPr>
              <a:t> </a:t>
            </a:r>
            <a:r>
              <a:rPr lang="en-US" b="0" i="0" dirty="0" err="1" smtClean="0">
                <a:solidFill>
                  <a:srgbClr val="FF0000"/>
                </a:solidFill>
                <a:effectLst/>
                <a:latin typeface="Consolas" panose="020B0609020204030204" pitchFamily="49" charset="0"/>
              </a:rPr>
              <a:t>rel</a:t>
            </a:r>
            <a:r>
              <a:rPr lang="en-US" b="0" i="0" dirty="0" smtClean="0">
                <a:solidFill>
                  <a:srgbClr val="FF0000"/>
                </a:solidFill>
                <a:effectLst/>
                <a:latin typeface="Consolas" panose="020B0609020204030204" pitchFamily="49" charset="0"/>
              </a:rPr>
              <a:t>=</a:t>
            </a:r>
            <a:r>
              <a:rPr lang="en-US" b="0" i="0" dirty="0" smtClean="0">
                <a:solidFill>
                  <a:srgbClr val="0000CD"/>
                </a:solidFill>
                <a:effectLst/>
                <a:latin typeface="Consolas" panose="020B0609020204030204" pitchFamily="49" charset="0"/>
              </a:rPr>
              <a:t>"stylesheet"</a:t>
            </a:r>
            <a:r>
              <a:rPr lang="en-US" b="0" i="0" dirty="0" smtClean="0">
                <a:solidFill>
                  <a:srgbClr val="444444"/>
                </a:solidFill>
                <a:effectLst/>
                <a:latin typeface="Consolas" panose="020B0609020204030204" pitchFamily="49" charset="0"/>
              </a:rPr>
              <a:t> </a:t>
            </a:r>
            <a:r>
              <a:rPr lang="en-US" b="0" i="0" dirty="0" smtClean="0">
                <a:solidFill>
                  <a:srgbClr val="FF0000"/>
                </a:solidFill>
                <a:effectLst/>
                <a:latin typeface="Consolas" panose="020B0609020204030204" pitchFamily="49" charset="0"/>
              </a:rPr>
              <a:t>type=</a:t>
            </a:r>
            <a:r>
              <a:rPr lang="en-US" b="0" i="0" dirty="0" smtClean="0">
                <a:solidFill>
                  <a:srgbClr val="0000CD"/>
                </a:solidFill>
                <a:effectLst/>
                <a:latin typeface="Consolas" panose="020B0609020204030204" pitchFamily="49" charset="0"/>
              </a:rPr>
              <a:t>"text/</a:t>
            </a:r>
            <a:r>
              <a:rPr lang="en-US" b="0" i="0" dirty="0" err="1" smtClean="0">
                <a:solidFill>
                  <a:srgbClr val="0000CD"/>
                </a:solidFill>
                <a:effectLst/>
                <a:latin typeface="Consolas" panose="020B0609020204030204" pitchFamily="49" charset="0"/>
              </a:rPr>
              <a:t>css</a:t>
            </a:r>
            <a:r>
              <a:rPr lang="en-US" b="0" i="0" dirty="0" smtClean="0">
                <a:solidFill>
                  <a:srgbClr val="0000CD"/>
                </a:solidFill>
                <a:effectLst/>
                <a:latin typeface="Consolas" panose="020B0609020204030204" pitchFamily="49" charset="0"/>
              </a:rPr>
              <a:t>"</a:t>
            </a:r>
            <a:r>
              <a:rPr lang="en-US" b="0" i="0" dirty="0" smtClean="0">
                <a:solidFill>
                  <a:srgbClr val="444444"/>
                </a:solidFill>
                <a:effectLst/>
                <a:latin typeface="Consolas" panose="020B0609020204030204" pitchFamily="49" charset="0"/>
              </a:rPr>
              <a:t> </a:t>
            </a:r>
            <a:r>
              <a:rPr lang="en-US" b="0" i="0" dirty="0" err="1" smtClean="0">
                <a:solidFill>
                  <a:srgbClr val="FF0000"/>
                </a:solidFill>
                <a:effectLst/>
                <a:latin typeface="Consolas" panose="020B0609020204030204" pitchFamily="49" charset="0"/>
              </a:rPr>
              <a:t>href</a:t>
            </a:r>
            <a:r>
              <a:rPr lang="en-US" b="0" i="0" dirty="0" smtClean="0">
                <a:solidFill>
                  <a:srgbClr val="FF0000"/>
                </a:solidFill>
                <a:effectLst/>
                <a:latin typeface="Consolas" panose="020B0609020204030204" pitchFamily="49" charset="0"/>
              </a:rPr>
              <a:t>=</a:t>
            </a:r>
            <a:r>
              <a:rPr lang="en-US" b="0" i="0" dirty="0" smtClean="0">
                <a:solidFill>
                  <a:srgbClr val="0000CD"/>
                </a:solidFill>
                <a:effectLst/>
                <a:latin typeface="Consolas" panose="020B0609020204030204" pitchFamily="49" charset="0"/>
              </a:rPr>
              <a:t>"mystyle.css"</a:t>
            </a:r>
            <a:r>
              <a:rPr lang="en-US" b="0" i="0" dirty="0" smtClean="0">
                <a:solidFill>
                  <a:srgbClr val="0000FF"/>
                </a:solidFill>
                <a:effectLst/>
                <a:latin typeface="Consolas" panose="020B0609020204030204" pitchFamily="49" charset="0"/>
              </a:rPr>
              <a:t>&gt;</a:t>
            </a:r>
            <a:r>
              <a:rPr lang="en-US" dirty="0" smtClean="0"/>
              <a:t/>
            </a:r>
            <a:br>
              <a:rPr lang="en-US" dirty="0" smtClean="0"/>
            </a:br>
            <a:r>
              <a:rPr lang="en-US" b="0" i="0" dirty="0" smtClean="0">
                <a:solidFill>
                  <a:srgbClr val="0000FF"/>
                </a:solidFill>
                <a:effectLst/>
                <a:latin typeface="Consolas" panose="020B0609020204030204" pitchFamily="49" charset="0"/>
              </a:rPr>
              <a:t>&lt;</a:t>
            </a:r>
            <a:r>
              <a:rPr lang="en-US" b="0" i="0" dirty="0" smtClean="0">
                <a:solidFill>
                  <a:srgbClr val="A52A2A"/>
                </a:solidFill>
                <a:effectLst/>
                <a:latin typeface="Consolas" panose="020B0609020204030204" pitchFamily="49" charset="0"/>
              </a:rPr>
              <a:t>/head</a:t>
            </a:r>
            <a:r>
              <a:rPr lang="en-US" b="0" i="0" dirty="0" smtClean="0">
                <a:solidFill>
                  <a:srgbClr val="0000FF"/>
                </a:solidFill>
                <a:effectLst/>
                <a:latin typeface="Consolas" panose="020B0609020204030204" pitchFamily="49" charset="0"/>
              </a:rPr>
              <a:t>&gt;</a:t>
            </a:r>
            <a:endParaRPr lang="en-GB" dirty="0"/>
          </a:p>
        </p:txBody>
      </p:sp>
      <p:sp>
        <p:nvSpPr>
          <p:cNvPr id="7" name="CuadroTexto 6"/>
          <p:cNvSpPr txBox="1"/>
          <p:nvPr/>
        </p:nvSpPr>
        <p:spPr>
          <a:xfrm>
            <a:off x="7290622" y="1316777"/>
            <a:ext cx="2498952" cy="369332"/>
          </a:xfrm>
          <a:prstGeom prst="rect">
            <a:avLst/>
          </a:prstGeom>
          <a:noFill/>
        </p:spPr>
        <p:txBody>
          <a:bodyPr wrap="square" rtlCol="0">
            <a:spAutoFit/>
          </a:bodyPr>
          <a:lstStyle/>
          <a:p>
            <a:r>
              <a:rPr lang="en-GB" dirty="0" smtClean="0"/>
              <a:t>This is how we link files</a:t>
            </a:r>
            <a:endParaRPr lang="en-GB" dirty="0"/>
          </a:p>
        </p:txBody>
      </p:sp>
      <p:graphicFrame>
        <p:nvGraphicFramePr>
          <p:cNvPr id="2" name="Tabla 1"/>
          <p:cNvGraphicFramePr>
            <a:graphicFrameLocks noGrp="1"/>
          </p:cNvGraphicFramePr>
          <p:nvPr>
            <p:extLst>
              <p:ext uri="{D42A27DB-BD31-4B8C-83A1-F6EECF244321}">
                <p14:modId xmlns:p14="http://schemas.microsoft.com/office/powerpoint/2010/main" xmlns="" val="157754004"/>
              </p:ext>
            </p:extLst>
          </p:nvPr>
        </p:nvGraphicFramePr>
        <p:xfrm>
          <a:off x="1104219" y="5434974"/>
          <a:ext cx="9972676" cy="1127760"/>
        </p:xfrm>
        <a:graphic>
          <a:graphicData uri="http://schemas.openxmlformats.org/drawingml/2006/table">
            <a:tbl>
              <a:tblPr/>
              <a:tblGrid>
                <a:gridCol w="4986338"/>
                <a:gridCol w="4986338"/>
              </a:tblGrid>
              <a:tr h="0">
                <a:tc>
                  <a:txBody>
                    <a:bodyPr/>
                    <a:lstStyle/>
                    <a:p>
                      <a:pPr fontAlgn="t"/>
                      <a:r>
                        <a:rPr lang="es-CO" u="sng" dirty="0">
                          <a:solidFill>
                            <a:srgbClr val="333333"/>
                          </a:solidFill>
                          <a:effectLst/>
                          <a:hlinkClick r:id="rId4"/>
                        </a:rPr>
                        <a:t>&lt;script&gt;</a:t>
                      </a:r>
                      <a:endParaRPr lang="es-CO" dirty="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a:effectLst/>
                        </a:rPr>
                        <a:t>Defines a client-side script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0">
                <a:tc>
                  <a:txBody>
                    <a:bodyPr/>
                    <a:lstStyle/>
                    <a:p>
                      <a:pPr fontAlgn="t"/>
                      <a:r>
                        <a:rPr lang="es-CO" u="sng">
                          <a:solidFill>
                            <a:srgbClr val="333333"/>
                          </a:solidFill>
                          <a:effectLst/>
                          <a:hlinkClick r:id="rId5"/>
                        </a:rPr>
                        <a:t>&lt;noscript&gt;</a:t>
                      </a:r>
                      <a:endParaRPr lang="es-CO">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dirty="0">
                          <a:effectLst/>
                        </a:rPr>
                        <a:t>Defines an alternate content for users that do not support client-side scripts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sp>
        <p:nvSpPr>
          <p:cNvPr id="8" name="CuadroTexto 7"/>
          <p:cNvSpPr txBox="1"/>
          <p:nvPr/>
        </p:nvSpPr>
        <p:spPr>
          <a:xfrm>
            <a:off x="117230" y="132028"/>
            <a:ext cx="11172093" cy="830997"/>
          </a:xfrm>
          <a:prstGeom prst="rect">
            <a:avLst/>
          </a:prstGeom>
          <a:noFill/>
        </p:spPr>
        <p:txBody>
          <a:bodyPr wrap="square" rtlCol="0">
            <a:spAutoFit/>
          </a:bodyPr>
          <a:lstStyle/>
          <a:p>
            <a:r>
              <a:rPr lang="en-GB" sz="2400" dirty="0" smtClean="0">
                <a:latin typeface="Gotham Light" pitchFamily="50" charset="0"/>
                <a:cs typeface="Gotham Light" pitchFamily="50" charset="0"/>
              </a:rPr>
              <a:t>This is how the computer interprets HTML5, what you see on the web is the white part</a:t>
            </a:r>
            <a:endParaRPr lang="en-GB" sz="2400" b="1" dirty="0">
              <a:latin typeface="Gotham Light" pitchFamily="50" charset="0"/>
              <a:cs typeface="Gotham Light" pitchFamily="50" charset="0"/>
            </a:endParaRPr>
          </a:p>
        </p:txBody>
      </p:sp>
    </p:spTree>
    <p:extLst>
      <p:ext uri="{BB962C8B-B14F-4D97-AF65-F5344CB8AC3E}">
        <p14:creationId xmlns:p14="http://schemas.microsoft.com/office/powerpoint/2010/main" xmlns="" val="424904041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List group</a:t>
            </a:r>
            <a:endParaRPr lang="en-GB" dirty="0"/>
          </a:p>
        </p:txBody>
      </p:sp>
      <p:pic>
        <p:nvPicPr>
          <p:cNvPr id="4" name="Imagen 3"/>
          <p:cNvPicPr>
            <a:picLocks noChangeAspect="1"/>
          </p:cNvPicPr>
          <p:nvPr/>
        </p:nvPicPr>
        <p:blipFill>
          <a:blip r:embed="rId2" cstate="print"/>
          <a:stretch>
            <a:fillRect/>
          </a:stretch>
        </p:blipFill>
        <p:spPr>
          <a:xfrm>
            <a:off x="1400174" y="1500187"/>
            <a:ext cx="9812334" cy="5248956"/>
          </a:xfrm>
          <a:prstGeom prst="rect">
            <a:avLst/>
          </a:prstGeom>
        </p:spPr>
      </p:pic>
      <p:sp>
        <p:nvSpPr>
          <p:cNvPr id="5" name="CuadroTexto 4"/>
          <p:cNvSpPr txBox="1"/>
          <p:nvPr/>
        </p:nvSpPr>
        <p:spPr>
          <a:xfrm>
            <a:off x="6204857" y="365125"/>
            <a:ext cx="3929743" cy="369332"/>
          </a:xfrm>
          <a:prstGeom prst="rect">
            <a:avLst/>
          </a:prstGeom>
          <a:noFill/>
        </p:spPr>
        <p:txBody>
          <a:bodyPr wrap="square" rtlCol="0">
            <a:spAutoFit/>
          </a:bodyPr>
          <a:lstStyle/>
          <a:p>
            <a:r>
              <a:rPr lang="en-GB" dirty="0" smtClean="0"/>
              <a:t>Try to make disable and active</a:t>
            </a:r>
            <a:endParaRPr lang="en-GB" dirty="0"/>
          </a:p>
        </p:txBody>
      </p:sp>
    </p:spTree>
    <p:extLst>
      <p:ext uri="{BB962C8B-B14F-4D97-AF65-F5344CB8AC3E}">
        <p14:creationId xmlns:p14="http://schemas.microsoft.com/office/powerpoint/2010/main" xmlns="" val="15377312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dropdown</a:t>
            </a:r>
            <a:endParaRPr lang="en-GB" dirty="0"/>
          </a:p>
        </p:txBody>
      </p:sp>
    </p:spTree>
    <p:extLst>
      <p:ext uri="{BB962C8B-B14F-4D97-AF65-F5344CB8AC3E}">
        <p14:creationId xmlns:p14="http://schemas.microsoft.com/office/powerpoint/2010/main" xmlns="" val="32697693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838200" y="460793"/>
            <a:ext cx="2287806" cy="923330"/>
          </a:xfrm>
          <a:prstGeom prst="rect">
            <a:avLst/>
          </a:prstGeom>
        </p:spPr>
        <p:txBody>
          <a:bodyPr wrap="none">
            <a:spAutoFit/>
          </a:bodyPr>
          <a:lstStyle/>
          <a:p>
            <a:r>
              <a:rPr lang="es-CO" dirty="0" err="1">
                <a:solidFill>
                  <a:srgbClr val="333333"/>
                </a:solidFill>
                <a:latin typeface="Arial" panose="020B0604020202020204" pitchFamily="34" charset="0"/>
              </a:rPr>
              <a:t>The</a:t>
            </a:r>
            <a:r>
              <a:rPr lang="es-CO" dirty="0">
                <a:solidFill>
                  <a:srgbClr val="333333"/>
                </a:solidFill>
                <a:latin typeface="Arial" panose="020B0604020202020204" pitchFamily="34" charset="0"/>
              </a:rPr>
              <a:t> </a:t>
            </a:r>
            <a:r>
              <a:rPr lang="es-CO" dirty="0" err="1">
                <a:solidFill>
                  <a:srgbClr val="333333"/>
                </a:solidFill>
                <a:latin typeface="Arial" panose="020B0604020202020204" pitchFamily="34" charset="0"/>
              </a:rPr>
              <a:t>Scrollspy</a:t>
            </a:r>
            <a:r>
              <a:rPr lang="es-CO" dirty="0">
                <a:solidFill>
                  <a:srgbClr val="333333"/>
                </a:solidFill>
                <a:latin typeface="Arial" panose="020B0604020202020204" pitchFamily="34" charset="0"/>
              </a:rPr>
              <a:t> </a:t>
            </a:r>
            <a:r>
              <a:rPr lang="es-CO" dirty="0" err="1" smtClean="0">
                <a:solidFill>
                  <a:srgbClr val="333333"/>
                </a:solidFill>
                <a:latin typeface="Arial" panose="020B0604020202020204" pitchFamily="34" charset="0"/>
              </a:rPr>
              <a:t>Plugin</a:t>
            </a:r>
            <a:endParaRPr lang="es-CO" dirty="0" smtClean="0">
              <a:solidFill>
                <a:srgbClr val="333333"/>
              </a:solidFill>
              <a:latin typeface="Arial" panose="020B0604020202020204" pitchFamily="34" charset="0"/>
            </a:endParaRPr>
          </a:p>
          <a:p>
            <a:endParaRPr lang="es-CO" b="0" i="0" dirty="0">
              <a:solidFill>
                <a:srgbClr val="333333"/>
              </a:solidFill>
              <a:effectLst/>
              <a:latin typeface="Arial" panose="020B0604020202020204" pitchFamily="34" charset="0"/>
            </a:endParaRPr>
          </a:p>
          <a:p>
            <a:r>
              <a:rPr lang="es-CO" dirty="0" smtClean="0">
                <a:solidFill>
                  <a:srgbClr val="333333"/>
                </a:solidFill>
                <a:latin typeface="Arial" panose="020B0604020202020204" pitchFamily="34" charset="0"/>
              </a:rPr>
              <a:t>And </a:t>
            </a:r>
            <a:r>
              <a:rPr lang="es-CO" dirty="0" err="1" smtClean="0">
                <a:solidFill>
                  <a:srgbClr val="333333"/>
                </a:solidFill>
                <a:latin typeface="Arial" panose="020B0604020202020204" pitchFamily="34" charset="0"/>
              </a:rPr>
              <a:t>navbar</a:t>
            </a:r>
            <a:endParaRPr lang="es-CO" b="0" i="0"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xmlns="" val="14958938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874059" y="779929"/>
            <a:ext cx="8633012" cy="369332"/>
          </a:xfrm>
          <a:prstGeom prst="rect">
            <a:avLst/>
          </a:prstGeom>
          <a:noFill/>
        </p:spPr>
        <p:txBody>
          <a:bodyPr wrap="square" rtlCol="0">
            <a:spAutoFit/>
          </a:bodyPr>
          <a:lstStyle/>
          <a:p>
            <a:r>
              <a:rPr lang="en-GB" dirty="0" smtClean="0"/>
              <a:t>Carrousel</a:t>
            </a:r>
            <a:endParaRPr lang="en-GB" dirty="0"/>
          </a:p>
        </p:txBody>
      </p:sp>
    </p:spTree>
    <p:extLst>
      <p:ext uri="{BB962C8B-B14F-4D97-AF65-F5344CB8AC3E}">
        <p14:creationId xmlns:p14="http://schemas.microsoft.com/office/powerpoint/2010/main" xmlns="" val="359429131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860612" y="591671"/>
            <a:ext cx="6239435" cy="369332"/>
          </a:xfrm>
          <a:prstGeom prst="rect">
            <a:avLst/>
          </a:prstGeom>
          <a:noFill/>
        </p:spPr>
        <p:txBody>
          <a:bodyPr wrap="square" rtlCol="0">
            <a:spAutoFit/>
          </a:bodyPr>
          <a:lstStyle/>
          <a:p>
            <a:r>
              <a:rPr lang="en-GB" dirty="0" smtClean="0"/>
              <a:t>modal</a:t>
            </a:r>
            <a:endParaRPr lang="en-GB" dirty="0"/>
          </a:p>
        </p:txBody>
      </p:sp>
      <p:sp>
        <p:nvSpPr>
          <p:cNvPr id="3" name="Rectángulo 2"/>
          <p:cNvSpPr/>
          <p:nvPr/>
        </p:nvSpPr>
        <p:spPr>
          <a:xfrm>
            <a:off x="745549" y="1160040"/>
            <a:ext cx="1556901" cy="369332"/>
          </a:xfrm>
          <a:prstGeom prst="rect">
            <a:avLst/>
          </a:prstGeom>
        </p:spPr>
        <p:txBody>
          <a:bodyPr wrap="none">
            <a:spAutoFit/>
          </a:bodyPr>
          <a:lstStyle/>
          <a:p>
            <a:r>
              <a:rPr lang="es-CO" dirty="0" err="1">
                <a:solidFill>
                  <a:srgbClr val="333333"/>
                </a:solidFill>
                <a:latin typeface="Arial" panose="020B0604020202020204" pitchFamily="34" charset="0"/>
              </a:rPr>
              <a:t>Tooltip</a:t>
            </a:r>
            <a:r>
              <a:rPr lang="es-CO" dirty="0">
                <a:solidFill>
                  <a:srgbClr val="333333"/>
                </a:solidFill>
                <a:latin typeface="Arial" panose="020B0604020202020204" pitchFamily="34" charset="0"/>
              </a:rPr>
              <a:t> </a:t>
            </a:r>
            <a:r>
              <a:rPr lang="es-CO" dirty="0" err="1">
                <a:solidFill>
                  <a:srgbClr val="333333"/>
                </a:solidFill>
                <a:latin typeface="Arial" panose="020B0604020202020204" pitchFamily="34" charset="0"/>
              </a:rPr>
              <a:t>Plugin</a:t>
            </a:r>
            <a:endParaRPr lang="es-CO" b="0" i="0" dirty="0">
              <a:solidFill>
                <a:srgbClr val="333333"/>
              </a:solidFill>
              <a:effectLst/>
              <a:latin typeface="Arial" panose="020B0604020202020204" pitchFamily="34" charset="0"/>
            </a:endParaRPr>
          </a:p>
        </p:txBody>
      </p:sp>
      <p:sp>
        <p:nvSpPr>
          <p:cNvPr id="4" name="Rectángulo 3"/>
          <p:cNvSpPr/>
          <p:nvPr/>
        </p:nvSpPr>
        <p:spPr>
          <a:xfrm>
            <a:off x="745549" y="1832393"/>
            <a:ext cx="1749197" cy="369332"/>
          </a:xfrm>
          <a:prstGeom prst="rect">
            <a:avLst/>
          </a:prstGeom>
        </p:spPr>
        <p:txBody>
          <a:bodyPr wrap="none">
            <a:spAutoFit/>
          </a:bodyPr>
          <a:lstStyle/>
          <a:p>
            <a:r>
              <a:rPr lang="es-CO" dirty="0" err="1">
                <a:solidFill>
                  <a:srgbClr val="333333"/>
                </a:solidFill>
                <a:latin typeface="Arial" panose="020B0604020202020204" pitchFamily="34" charset="0"/>
              </a:rPr>
              <a:t>Popover</a:t>
            </a:r>
            <a:r>
              <a:rPr lang="es-CO" dirty="0">
                <a:solidFill>
                  <a:srgbClr val="333333"/>
                </a:solidFill>
                <a:latin typeface="Arial" panose="020B0604020202020204" pitchFamily="34" charset="0"/>
              </a:rPr>
              <a:t> </a:t>
            </a:r>
            <a:r>
              <a:rPr lang="es-CO" dirty="0" err="1">
                <a:solidFill>
                  <a:srgbClr val="333333"/>
                </a:solidFill>
                <a:latin typeface="Arial" panose="020B0604020202020204" pitchFamily="34" charset="0"/>
              </a:rPr>
              <a:t>Plugin</a:t>
            </a:r>
            <a:endParaRPr lang="es-CO" b="0" i="0"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xmlns="" val="220909008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640279"/>
            <a:ext cx="12192000" cy="257748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4" name="TextBox 3"/>
          <p:cNvSpPr txBox="1"/>
          <p:nvPr/>
        </p:nvSpPr>
        <p:spPr>
          <a:xfrm>
            <a:off x="2268855" y="1209921"/>
            <a:ext cx="7610986" cy="954107"/>
          </a:xfrm>
          <a:prstGeom prst="rect">
            <a:avLst/>
          </a:prstGeom>
          <a:noFill/>
        </p:spPr>
        <p:txBody>
          <a:bodyPr wrap="square" rtlCol="0">
            <a:spAutoFit/>
          </a:bodyPr>
          <a:lstStyle/>
          <a:p>
            <a:r>
              <a:rPr lang="en-US" sz="2800" dirty="0" smtClean="0"/>
              <a:t>Become a business leader with the skills to deploy your ideas through technology </a:t>
            </a:r>
            <a:endParaRPr lang="en-US" sz="2800" dirty="0"/>
          </a:p>
        </p:txBody>
      </p:sp>
      <p:sp>
        <p:nvSpPr>
          <p:cNvPr id="5" name="TextBox 4"/>
          <p:cNvSpPr txBox="1"/>
          <p:nvPr/>
        </p:nvSpPr>
        <p:spPr>
          <a:xfrm>
            <a:off x="2290507" y="2381978"/>
            <a:ext cx="7610986" cy="523220"/>
          </a:xfrm>
          <a:prstGeom prst="rect">
            <a:avLst/>
          </a:prstGeom>
          <a:noFill/>
        </p:spPr>
        <p:txBody>
          <a:bodyPr wrap="square" rtlCol="0">
            <a:spAutoFit/>
          </a:bodyPr>
          <a:lstStyle/>
          <a:p>
            <a:r>
              <a:rPr lang="en-US" sz="1400" dirty="0" smtClean="0"/>
              <a:t>Learn from experts in entrepreneurship and IT to manage and code web and mobile projects in only 2 months by using </a:t>
            </a:r>
            <a:r>
              <a:rPr lang="en-US" sz="1400" dirty="0" err="1" smtClean="0"/>
              <a:t>meteor.js</a:t>
            </a:r>
            <a:endParaRPr lang="en-US" sz="1400" dirty="0"/>
          </a:p>
        </p:txBody>
      </p:sp>
      <p:sp>
        <p:nvSpPr>
          <p:cNvPr id="9" name="Rectangle 8"/>
          <p:cNvSpPr/>
          <p:nvPr/>
        </p:nvSpPr>
        <p:spPr>
          <a:xfrm>
            <a:off x="0" y="0"/>
            <a:ext cx="12192000" cy="400050"/>
          </a:xfrm>
          <a:prstGeom prst="rect">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566660" y="11430"/>
            <a:ext cx="742950" cy="369332"/>
          </a:xfrm>
          <a:prstGeom prst="rect">
            <a:avLst/>
          </a:prstGeom>
          <a:noFill/>
        </p:spPr>
        <p:txBody>
          <a:bodyPr wrap="square" rtlCol="0">
            <a:spAutoFit/>
          </a:bodyPr>
          <a:lstStyle/>
          <a:p>
            <a:r>
              <a:rPr lang="en-US" b="1" dirty="0" smtClean="0">
                <a:solidFill>
                  <a:schemeClr val="bg1"/>
                </a:solidFill>
              </a:rPr>
              <a:t>home</a:t>
            </a:r>
            <a:endParaRPr lang="en-US" b="1" dirty="0">
              <a:solidFill>
                <a:schemeClr val="bg1"/>
              </a:solidFill>
            </a:endParaRPr>
          </a:p>
        </p:txBody>
      </p:sp>
      <p:sp>
        <p:nvSpPr>
          <p:cNvPr id="13" name="TextBox 12"/>
          <p:cNvSpPr txBox="1"/>
          <p:nvPr/>
        </p:nvSpPr>
        <p:spPr>
          <a:xfrm>
            <a:off x="708660" y="11430"/>
            <a:ext cx="742950" cy="369332"/>
          </a:xfrm>
          <a:prstGeom prst="rect">
            <a:avLst/>
          </a:prstGeom>
          <a:noFill/>
        </p:spPr>
        <p:txBody>
          <a:bodyPr wrap="square" rtlCol="0">
            <a:spAutoFit/>
          </a:bodyPr>
          <a:lstStyle/>
          <a:p>
            <a:r>
              <a:rPr lang="en-US" dirty="0" smtClean="0">
                <a:solidFill>
                  <a:schemeClr val="bg1"/>
                </a:solidFill>
              </a:rPr>
              <a:t>logo</a:t>
            </a:r>
            <a:endParaRPr lang="en-US" dirty="0">
              <a:solidFill>
                <a:schemeClr val="bg1"/>
              </a:solidFill>
            </a:endParaRPr>
          </a:p>
        </p:txBody>
      </p:sp>
      <p:sp>
        <p:nvSpPr>
          <p:cNvPr id="16" name="Chevron 15"/>
          <p:cNvSpPr/>
          <p:nvPr/>
        </p:nvSpPr>
        <p:spPr>
          <a:xfrm rot="10800000">
            <a:off x="205740" y="1150083"/>
            <a:ext cx="320040" cy="157734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a:off x="11457180" y="1150083"/>
            <a:ext cx="320040" cy="157734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525781" y="1635492"/>
            <a:ext cx="777240" cy="369332"/>
          </a:xfrm>
          <a:prstGeom prst="rect">
            <a:avLst/>
          </a:prstGeom>
          <a:noFill/>
        </p:spPr>
        <p:txBody>
          <a:bodyPr wrap="square" rtlCol="0">
            <a:spAutoFit/>
          </a:bodyPr>
          <a:lstStyle/>
          <a:p>
            <a:r>
              <a:rPr lang="en-US" dirty="0" smtClean="0"/>
              <a:t>2 </a:t>
            </a:r>
            <a:r>
              <a:rPr lang="en-US" dirty="0" err="1" smtClean="0"/>
              <a:t>img</a:t>
            </a:r>
            <a:endParaRPr lang="en-US" dirty="0"/>
          </a:p>
        </p:txBody>
      </p:sp>
      <p:sp>
        <p:nvSpPr>
          <p:cNvPr id="21" name="TextBox 20"/>
          <p:cNvSpPr txBox="1"/>
          <p:nvPr/>
        </p:nvSpPr>
        <p:spPr>
          <a:xfrm>
            <a:off x="8686800" y="11430"/>
            <a:ext cx="925830" cy="369332"/>
          </a:xfrm>
          <a:prstGeom prst="rect">
            <a:avLst/>
          </a:prstGeom>
          <a:noFill/>
        </p:spPr>
        <p:txBody>
          <a:bodyPr wrap="square" rtlCol="0">
            <a:spAutoFit/>
          </a:bodyPr>
          <a:lstStyle/>
          <a:p>
            <a:r>
              <a:rPr lang="en-US" smtClean="0">
                <a:solidFill>
                  <a:schemeClr val="bg1"/>
                </a:solidFill>
              </a:rPr>
              <a:t>About</a:t>
            </a:r>
            <a:endParaRPr lang="en-US">
              <a:solidFill>
                <a:schemeClr val="bg1"/>
              </a:solidFill>
            </a:endParaRPr>
          </a:p>
        </p:txBody>
      </p:sp>
      <p:sp>
        <p:nvSpPr>
          <p:cNvPr id="22" name="TextBox 21"/>
          <p:cNvSpPr txBox="1"/>
          <p:nvPr/>
        </p:nvSpPr>
        <p:spPr>
          <a:xfrm>
            <a:off x="9879840" y="11430"/>
            <a:ext cx="1195829" cy="369332"/>
          </a:xfrm>
          <a:prstGeom prst="rect">
            <a:avLst/>
          </a:prstGeom>
          <a:noFill/>
        </p:spPr>
        <p:txBody>
          <a:bodyPr wrap="square" rtlCol="0">
            <a:spAutoFit/>
          </a:bodyPr>
          <a:lstStyle/>
          <a:p>
            <a:r>
              <a:rPr lang="en-US" dirty="0">
                <a:solidFill>
                  <a:schemeClr val="bg1"/>
                </a:solidFill>
              </a:rPr>
              <a:t>P</a:t>
            </a:r>
            <a:r>
              <a:rPr lang="en-US" dirty="0" smtClean="0">
                <a:solidFill>
                  <a:schemeClr val="bg1"/>
                </a:solidFill>
              </a:rPr>
              <a:t>rograms</a:t>
            </a:r>
            <a:endParaRPr lang="en-US" dirty="0">
              <a:solidFill>
                <a:schemeClr val="bg1"/>
              </a:solidFill>
            </a:endParaRPr>
          </a:p>
        </p:txBody>
      </p:sp>
      <p:pic>
        <p:nvPicPr>
          <p:cNvPr id="2" name="Picture 1"/>
          <p:cNvPicPr>
            <a:picLocks noChangeAspect="1"/>
          </p:cNvPicPr>
          <p:nvPr/>
        </p:nvPicPr>
        <p:blipFill rotWithShape="1">
          <a:blip r:embed="rId2" cstate="print"/>
          <a:srcRect b="75749"/>
          <a:stretch/>
        </p:blipFill>
        <p:spPr>
          <a:xfrm>
            <a:off x="1501997" y="3323203"/>
            <a:ext cx="8686800" cy="811882"/>
          </a:xfrm>
          <a:prstGeom prst="rect">
            <a:avLst/>
          </a:prstGeom>
        </p:spPr>
      </p:pic>
      <p:pic>
        <p:nvPicPr>
          <p:cNvPr id="10" name="Picture 9"/>
          <p:cNvPicPr>
            <a:picLocks noChangeAspect="1"/>
          </p:cNvPicPr>
          <p:nvPr/>
        </p:nvPicPr>
        <p:blipFill rotWithShape="1">
          <a:blip r:embed="rId3" cstate="print"/>
          <a:srcRect t="39730" b="43498"/>
          <a:stretch/>
        </p:blipFill>
        <p:spPr>
          <a:xfrm>
            <a:off x="0" y="4112217"/>
            <a:ext cx="12192000" cy="732480"/>
          </a:xfrm>
          <a:prstGeom prst="rect">
            <a:avLst/>
          </a:prstGeom>
        </p:spPr>
      </p:pic>
      <p:sp>
        <p:nvSpPr>
          <p:cNvPr id="3" name="TextBox 2"/>
          <p:cNvSpPr txBox="1"/>
          <p:nvPr/>
        </p:nvSpPr>
        <p:spPr>
          <a:xfrm>
            <a:off x="7769372" y="3582561"/>
            <a:ext cx="3686515" cy="646331"/>
          </a:xfrm>
          <a:prstGeom prst="rect">
            <a:avLst/>
          </a:prstGeom>
          <a:noFill/>
        </p:spPr>
        <p:txBody>
          <a:bodyPr wrap="square" rtlCol="0">
            <a:spAutoFit/>
          </a:bodyPr>
          <a:lstStyle/>
          <a:p>
            <a:r>
              <a:rPr lang="en-US" dirty="0" smtClean="0"/>
              <a:t>The best way to learn coding for the </a:t>
            </a:r>
            <a:r>
              <a:rPr lang="en-US" smtClean="0"/>
              <a:t>business lieder </a:t>
            </a:r>
            <a:r>
              <a:rPr lang="en-US" dirty="0" smtClean="0"/>
              <a:t>of tomorrow</a:t>
            </a:r>
            <a:endParaRPr lang="en-US" dirty="0"/>
          </a:p>
        </p:txBody>
      </p:sp>
      <p:sp>
        <p:nvSpPr>
          <p:cNvPr id="20" name="TextBox 19"/>
          <p:cNvSpPr txBox="1"/>
          <p:nvPr/>
        </p:nvSpPr>
        <p:spPr>
          <a:xfrm>
            <a:off x="7938135" y="5017906"/>
            <a:ext cx="3517752" cy="1569660"/>
          </a:xfrm>
          <a:prstGeom prst="rect">
            <a:avLst/>
          </a:prstGeom>
          <a:noFill/>
        </p:spPr>
        <p:txBody>
          <a:bodyPr wrap="square" rtlCol="0">
            <a:spAutoFit/>
          </a:bodyPr>
          <a:lstStyle/>
          <a:p>
            <a:r>
              <a:rPr lang="en-US" sz="1200" dirty="0" err="1" smtClean="0"/>
              <a:t>Codementor</a:t>
            </a:r>
            <a:r>
              <a:rPr lang="en-US" sz="1200" dirty="0" smtClean="0"/>
              <a:t> enables students and young professionals with a business background to execute ideas, manage teams and assess projects with a strong IT component. </a:t>
            </a:r>
          </a:p>
          <a:p>
            <a:endParaRPr lang="en-US" sz="1200" dirty="0"/>
          </a:p>
          <a:p>
            <a:r>
              <a:rPr lang="en-US" sz="1200" dirty="0"/>
              <a:t>We want to provide fast, business-geared learning at the right price.</a:t>
            </a:r>
          </a:p>
          <a:p>
            <a:endParaRPr lang="en-US" sz="1200" dirty="0" smtClean="0"/>
          </a:p>
        </p:txBody>
      </p:sp>
      <p:sp>
        <p:nvSpPr>
          <p:cNvPr id="23" name="TextBox 22"/>
          <p:cNvSpPr txBox="1"/>
          <p:nvPr/>
        </p:nvSpPr>
        <p:spPr>
          <a:xfrm>
            <a:off x="236916" y="5021363"/>
            <a:ext cx="3621519" cy="1015663"/>
          </a:xfrm>
          <a:prstGeom prst="rect">
            <a:avLst/>
          </a:prstGeom>
          <a:noFill/>
        </p:spPr>
        <p:txBody>
          <a:bodyPr wrap="square" rtlCol="0">
            <a:spAutoFit/>
          </a:bodyPr>
          <a:lstStyle/>
          <a:p>
            <a:r>
              <a:rPr lang="en-US" sz="1200" dirty="0" err="1" smtClean="0"/>
              <a:t>Codementor</a:t>
            </a:r>
            <a:r>
              <a:rPr lang="en-US" sz="1200" dirty="0" smtClean="0"/>
              <a:t> gives you a key differentiation factor and makes you a professional with a very scarce and highly demanded profile. That can either target to apply for a high position in the corporate world or be a valuable asset in a startup team.</a:t>
            </a:r>
          </a:p>
        </p:txBody>
      </p:sp>
      <p:sp>
        <p:nvSpPr>
          <p:cNvPr id="24" name="TextBox 23"/>
          <p:cNvSpPr txBox="1"/>
          <p:nvPr/>
        </p:nvSpPr>
        <p:spPr>
          <a:xfrm>
            <a:off x="4095351" y="4844697"/>
            <a:ext cx="3574691" cy="1015663"/>
          </a:xfrm>
          <a:prstGeom prst="rect">
            <a:avLst/>
          </a:prstGeom>
          <a:noFill/>
        </p:spPr>
        <p:txBody>
          <a:bodyPr wrap="square" rtlCol="0">
            <a:spAutoFit/>
          </a:bodyPr>
          <a:lstStyle/>
          <a:p>
            <a:endParaRPr lang="en-US" sz="1200" dirty="0" smtClean="0"/>
          </a:p>
          <a:p>
            <a:r>
              <a:rPr lang="en-US" sz="1200" dirty="0" smtClean="0"/>
              <a:t>Make young innovators ready to drive change with the latest IT tools. </a:t>
            </a:r>
          </a:p>
          <a:p>
            <a:r>
              <a:rPr lang="en-US" sz="1200" dirty="0" smtClean="0"/>
              <a:t>Be the place where the business and the IT world find each other to enhance creative processes</a:t>
            </a:r>
          </a:p>
        </p:txBody>
      </p:sp>
    </p:spTree>
    <p:extLst>
      <p:ext uri="{BB962C8B-B14F-4D97-AF65-F5344CB8AC3E}">
        <p14:creationId xmlns:p14="http://schemas.microsoft.com/office/powerpoint/2010/main" xmlns="" val="52487235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706491" y="5644477"/>
            <a:ext cx="7307845" cy="1200329"/>
          </a:xfrm>
          <a:prstGeom prst="rect">
            <a:avLst/>
          </a:prstGeom>
          <a:noFill/>
        </p:spPr>
        <p:txBody>
          <a:bodyPr wrap="square" rtlCol="0">
            <a:spAutoFit/>
          </a:bodyPr>
          <a:lstStyle/>
          <a:p>
            <a:r>
              <a:rPr lang="en-US" dirty="0" smtClean="0"/>
              <a:t>Because your ideas matter to us, the program includes a design thinking activity and </a:t>
            </a:r>
            <a:r>
              <a:rPr lang="en-US" dirty="0"/>
              <a:t>a session </a:t>
            </a:r>
            <a:r>
              <a:rPr lang="en-US" dirty="0" smtClean="0"/>
              <a:t>of personal or group </a:t>
            </a:r>
            <a:r>
              <a:rPr lang="en-US" dirty="0" err="1" smtClean="0"/>
              <a:t>business&amp;IT</a:t>
            </a:r>
            <a:r>
              <a:rPr lang="en-US" dirty="0" smtClean="0"/>
              <a:t> consulting/mentoring to help you understand market and technical feasibility of your ideas</a:t>
            </a:r>
            <a:endParaRPr lang="en-US" dirty="0"/>
          </a:p>
        </p:txBody>
      </p:sp>
      <p:sp>
        <p:nvSpPr>
          <p:cNvPr id="9" name="Rectangle 8"/>
          <p:cNvSpPr/>
          <p:nvPr/>
        </p:nvSpPr>
        <p:spPr>
          <a:xfrm>
            <a:off x="0" y="0"/>
            <a:ext cx="12192000" cy="400050"/>
          </a:xfrm>
          <a:prstGeom prst="rect">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566660" y="11430"/>
            <a:ext cx="742950" cy="369332"/>
          </a:xfrm>
          <a:prstGeom prst="rect">
            <a:avLst/>
          </a:prstGeom>
          <a:noFill/>
        </p:spPr>
        <p:txBody>
          <a:bodyPr wrap="square" rtlCol="0">
            <a:spAutoFit/>
          </a:bodyPr>
          <a:lstStyle/>
          <a:p>
            <a:r>
              <a:rPr lang="en-US" b="1" dirty="0" smtClean="0">
                <a:solidFill>
                  <a:schemeClr val="bg1"/>
                </a:solidFill>
              </a:rPr>
              <a:t>home</a:t>
            </a:r>
            <a:endParaRPr lang="en-US" b="1" dirty="0">
              <a:solidFill>
                <a:schemeClr val="bg1"/>
              </a:solidFill>
            </a:endParaRPr>
          </a:p>
        </p:txBody>
      </p:sp>
      <p:sp>
        <p:nvSpPr>
          <p:cNvPr id="13" name="TextBox 12"/>
          <p:cNvSpPr txBox="1"/>
          <p:nvPr/>
        </p:nvSpPr>
        <p:spPr>
          <a:xfrm>
            <a:off x="708660" y="11430"/>
            <a:ext cx="742950" cy="369332"/>
          </a:xfrm>
          <a:prstGeom prst="rect">
            <a:avLst/>
          </a:prstGeom>
          <a:noFill/>
        </p:spPr>
        <p:txBody>
          <a:bodyPr wrap="square" rtlCol="0">
            <a:spAutoFit/>
          </a:bodyPr>
          <a:lstStyle/>
          <a:p>
            <a:r>
              <a:rPr lang="en-US" dirty="0" smtClean="0">
                <a:solidFill>
                  <a:schemeClr val="bg1"/>
                </a:solidFill>
              </a:rPr>
              <a:t>logo</a:t>
            </a:r>
            <a:endParaRPr lang="en-US" dirty="0">
              <a:solidFill>
                <a:schemeClr val="bg1"/>
              </a:solidFill>
            </a:endParaRPr>
          </a:p>
        </p:txBody>
      </p:sp>
      <p:sp>
        <p:nvSpPr>
          <p:cNvPr id="21" name="TextBox 20"/>
          <p:cNvSpPr txBox="1"/>
          <p:nvPr/>
        </p:nvSpPr>
        <p:spPr>
          <a:xfrm>
            <a:off x="8686800" y="11430"/>
            <a:ext cx="925830" cy="369332"/>
          </a:xfrm>
          <a:prstGeom prst="rect">
            <a:avLst/>
          </a:prstGeom>
          <a:noFill/>
        </p:spPr>
        <p:txBody>
          <a:bodyPr wrap="square" rtlCol="0">
            <a:spAutoFit/>
          </a:bodyPr>
          <a:lstStyle/>
          <a:p>
            <a:r>
              <a:rPr lang="en-US" smtClean="0">
                <a:solidFill>
                  <a:schemeClr val="bg1"/>
                </a:solidFill>
              </a:rPr>
              <a:t>About</a:t>
            </a:r>
            <a:endParaRPr lang="en-US">
              <a:solidFill>
                <a:schemeClr val="bg1"/>
              </a:solidFill>
            </a:endParaRPr>
          </a:p>
        </p:txBody>
      </p:sp>
      <p:sp>
        <p:nvSpPr>
          <p:cNvPr id="22" name="TextBox 21"/>
          <p:cNvSpPr txBox="1"/>
          <p:nvPr/>
        </p:nvSpPr>
        <p:spPr>
          <a:xfrm>
            <a:off x="9879840" y="11430"/>
            <a:ext cx="1195829" cy="369332"/>
          </a:xfrm>
          <a:prstGeom prst="rect">
            <a:avLst/>
          </a:prstGeom>
          <a:noFill/>
        </p:spPr>
        <p:txBody>
          <a:bodyPr wrap="square" rtlCol="0">
            <a:spAutoFit/>
          </a:bodyPr>
          <a:lstStyle/>
          <a:p>
            <a:r>
              <a:rPr lang="en-US" dirty="0">
                <a:solidFill>
                  <a:schemeClr val="bg1"/>
                </a:solidFill>
              </a:rPr>
              <a:t>P</a:t>
            </a:r>
            <a:r>
              <a:rPr lang="en-US" dirty="0" smtClean="0">
                <a:solidFill>
                  <a:schemeClr val="bg1"/>
                </a:solidFill>
              </a:rPr>
              <a:t>rograms</a:t>
            </a:r>
            <a:endParaRPr lang="en-US" dirty="0">
              <a:solidFill>
                <a:schemeClr val="bg1"/>
              </a:solidFill>
            </a:endParaRPr>
          </a:p>
        </p:txBody>
      </p:sp>
      <p:pic>
        <p:nvPicPr>
          <p:cNvPr id="2" name="Picture 1"/>
          <p:cNvPicPr>
            <a:picLocks noChangeAspect="1"/>
          </p:cNvPicPr>
          <p:nvPr/>
        </p:nvPicPr>
        <p:blipFill>
          <a:blip r:embed="rId2" cstate="print"/>
          <a:stretch>
            <a:fillRect/>
          </a:stretch>
        </p:blipFill>
        <p:spPr>
          <a:xfrm>
            <a:off x="1815671" y="1024486"/>
            <a:ext cx="9003277" cy="1619211"/>
          </a:xfrm>
          <a:prstGeom prst="rect">
            <a:avLst/>
          </a:prstGeom>
        </p:spPr>
      </p:pic>
      <p:pic>
        <p:nvPicPr>
          <p:cNvPr id="3" name="Picture 2"/>
          <p:cNvPicPr>
            <a:picLocks noChangeAspect="1"/>
          </p:cNvPicPr>
          <p:nvPr/>
        </p:nvPicPr>
        <p:blipFill>
          <a:blip r:embed="rId3" cstate="print"/>
          <a:stretch>
            <a:fillRect/>
          </a:stretch>
        </p:blipFill>
        <p:spPr>
          <a:xfrm>
            <a:off x="708660" y="2462789"/>
            <a:ext cx="3676734" cy="1432430"/>
          </a:xfrm>
          <a:prstGeom prst="rect">
            <a:avLst/>
          </a:prstGeom>
        </p:spPr>
      </p:pic>
      <p:sp>
        <p:nvSpPr>
          <p:cNvPr id="8" name="Rectangle 7"/>
          <p:cNvSpPr/>
          <p:nvPr/>
        </p:nvSpPr>
        <p:spPr>
          <a:xfrm>
            <a:off x="3744165" y="580322"/>
            <a:ext cx="6377195" cy="369332"/>
          </a:xfrm>
          <a:prstGeom prst="rect">
            <a:avLst/>
          </a:prstGeom>
        </p:spPr>
        <p:txBody>
          <a:bodyPr wrap="none">
            <a:spAutoFit/>
          </a:bodyPr>
          <a:lstStyle/>
          <a:p>
            <a:r>
              <a:rPr lang="en-US" dirty="0"/>
              <a:t>The course </a:t>
            </a:r>
            <a:r>
              <a:rPr lang="en-US" dirty="0" smtClean="0"/>
              <a:t>have a methodology divided into 3 </a:t>
            </a:r>
            <a:r>
              <a:rPr lang="en-US" dirty="0"/>
              <a:t>fundamental pillars</a:t>
            </a:r>
          </a:p>
        </p:txBody>
      </p:sp>
      <p:sp>
        <p:nvSpPr>
          <p:cNvPr id="10" name="Rectangle 9"/>
          <p:cNvSpPr/>
          <p:nvPr/>
        </p:nvSpPr>
        <p:spPr>
          <a:xfrm>
            <a:off x="233773" y="1965620"/>
            <a:ext cx="2061975" cy="369332"/>
          </a:xfrm>
          <a:prstGeom prst="rect">
            <a:avLst/>
          </a:prstGeom>
        </p:spPr>
        <p:txBody>
          <a:bodyPr wrap="none">
            <a:spAutoFit/>
          </a:bodyPr>
          <a:lstStyle/>
          <a:p>
            <a:r>
              <a:rPr lang="en-US"/>
              <a:t>Coding </a:t>
            </a:r>
            <a:r>
              <a:rPr lang="en-US" smtClean="0"/>
              <a:t>training 80%</a:t>
            </a:r>
            <a:endParaRPr lang="en-US"/>
          </a:p>
        </p:txBody>
      </p:sp>
      <p:sp>
        <p:nvSpPr>
          <p:cNvPr id="12" name="TextBox 11"/>
          <p:cNvSpPr txBox="1"/>
          <p:nvPr/>
        </p:nvSpPr>
        <p:spPr>
          <a:xfrm>
            <a:off x="4706491" y="2628154"/>
            <a:ext cx="7154697" cy="1754326"/>
          </a:xfrm>
          <a:prstGeom prst="rect">
            <a:avLst/>
          </a:prstGeom>
          <a:noFill/>
        </p:spPr>
        <p:txBody>
          <a:bodyPr wrap="square" rtlCol="0">
            <a:spAutoFit/>
          </a:bodyPr>
          <a:lstStyle/>
          <a:p>
            <a:r>
              <a:rPr lang="en-US" dirty="0" smtClean="0"/>
              <a:t>We will guide you through a process in which you will </a:t>
            </a:r>
            <a:r>
              <a:rPr lang="en-US" dirty="0"/>
              <a:t>first </a:t>
            </a:r>
            <a:r>
              <a:rPr lang="en-US" dirty="0" smtClean="0"/>
              <a:t>master the basics of front-end development (HTML, CSS and JavaScript), to quickly move to back-end development (Meteor) which is the main focus of the course. You will be able to create web or mobile projects in a prototype version (iOS &amp; Android) from the user interface to the management of the databases and user accounts.</a:t>
            </a:r>
            <a:endParaRPr lang="en-US" dirty="0"/>
          </a:p>
        </p:txBody>
      </p:sp>
      <p:sp>
        <p:nvSpPr>
          <p:cNvPr id="15" name="Rectangle 14"/>
          <p:cNvSpPr/>
          <p:nvPr/>
        </p:nvSpPr>
        <p:spPr>
          <a:xfrm>
            <a:off x="4034728" y="1958058"/>
            <a:ext cx="1339277" cy="369332"/>
          </a:xfrm>
          <a:prstGeom prst="rect">
            <a:avLst/>
          </a:prstGeom>
        </p:spPr>
        <p:txBody>
          <a:bodyPr wrap="none">
            <a:spAutoFit/>
          </a:bodyPr>
          <a:lstStyle/>
          <a:p>
            <a:r>
              <a:rPr lang="en-US" smtClean="0"/>
              <a:t>IT </a:t>
            </a:r>
            <a:r>
              <a:rPr lang="en-US"/>
              <a:t>workflow </a:t>
            </a:r>
          </a:p>
        </p:txBody>
      </p:sp>
      <p:sp>
        <p:nvSpPr>
          <p:cNvPr id="24" name="Rectangle 23"/>
          <p:cNvSpPr/>
          <p:nvPr/>
        </p:nvSpPr>
        <p:spPr>
          <a:xfrm>
            <a:off x="10183373" y="1958058"/>
            <a:ext cx="2008627" cy="369332"/>
          </a:xfrm>
          <a:prstGeom prst="rect">
            <a:avLst/>
          </a:prstGeom>
        </p:spPr>
        <p:txBody>
          <a:bodyPr wrap="none">
            <a:spAutoFit/>
          </a:bodyPr>
          <a:lstStyle/>
          <a:p>
            <a:r>
              <a:rPr lang="en-US" smtClean="0"/>
              <a:t>Business consulting</a:t>
            </a:r>
            <a:endParaRPr lang="en-US"/>
          </a:p>
        </p:txBody>
      </p:sp>
      <p:sp>
        <p:nvSpPr>
          <p:cNvPr id="20" name="Rectangle 19"/>
          <p:cNvSpPr/>
          <p:nvPr/>
        </p:nvSpPr>
        <p:spPr>
          <a:xfrm>
            <a:off x="4706491" y="4382480"/>
            <a:ext cx="7307845" cy="1200329"/>
          </a:xfrm>
          <a:prstGeom prst="rect">
            <a:avLst/>
          </a:prstGeom>
        </p:spPr>
        <p:txBody>
          <a:bodyPr wrap="square">
            <a:spAutoFit/>
          </a:bodyPr>
          <a:lstStyle/>
          <a:p>
            <a:r>
              <a:rPr lang="en-US" dirty="0" smtClean="0"/>
              <a:t>We train </a:t>
            </a:r>
            <a:r>
              <a:rPr lang="en-US" dirty="0"/>
              <a:t>you in how to manage the IT workflow and the IT management tools, you will learn to use </a:t>
            </a:r>
            <a:r>
              <a:rPr lang="en-US" dirty="0" err="1" smtClean="0"/>
              <a:t>Github</a:t>
            </a:r>
            <a:r>
              <a:rPr lang="en-US" dirty="0"/>
              <a:t>, best practices of </a:t>
            </a:r>
            <a:r>
              <a:rPr lang="en-US" dirty="0" smtClean="0"/>
              <a:t>slack,  </a:t>
            </a:r>
            <a:r>
              <a:rPr lang="en-US" dirty="0" err="1" smtClean="0"/>
              <a:t>mailchimp</a:t>
            </a:r>
            <a:r>
              <a:rPr lang="en-US" dirty="0" smtClean="0"/>
              <a:t>, </a:t>
            </a:r>
            <a:r>
              <a:rPr lang="en-US" dirty="0" err="1" smtClean="0"/>
              <a:t>mamp</a:t>
            </a:r>
            <a:r>
              <a:rPr lang="en-US" dirty="0"/>
              <a:t>,</a:t>
            </a:r>
            <a:r>
              <a:rPr lang="en-US" dirty="0" smtClean="0"/>
              <a:t> </a:t>
            </a:r>
            <a:r>
              <a:rPr lang="en-US" dirty="0" err="1" smtClean="0"/>
              <a:t>wamp</a:t>
            </a:r>
            <a:r>
              <a:rPr lang="en-US" dirty="0" smtClean="0"/>
              <a:t> and ftp servers like </a:t>
            </a:r>
            <a:r>
              <a:rPr lang="en-US" dirty="0" err="1" smtClean="0"/>
              <a:t>cyberduck</a:t>
            </a:r>
            <a:r>
              <a:rPr lang="en-US" dirty="0" smtClean="0"/>
              <a:t>  among other common tools that are indispensable to entrepreneurs </a:t>
            </a:r>
            <a:r>
              <a:rPr lang="en-US" dirty="0" err="1" smtClean="0"/>
              <a:t>nowdays</a:t>
            </a:r>
            <a:endParaRPr lang="en-US" dirty="0"/>
          </a:p>
        </p:txBody>
      </p:sp>
      <p:pic>
        <p:nvPicPr>
          <p:cNvPr id="25" name="Picture 24"/>
          <p:cNvPicPr>
            <a:picLocks noChangeAspect="1"/>
          </p:cNvPicPr>
          <p:nvPr/>
        </p:nvPicPr>
        <p:blipFill>
          <a:blip r:embed="rId4" cstate="print"/>
          <a:stretch>
            <a:fillRect/>
          </a:stretch>
        </p:blipFill>
        <p:spPr>
          <a:xfrm>
            <a:off x="1005385" y="4203964"/>
            <a:ext cx="1931808" cy="1247500"/>
          </a:xfrm>
          <a:prstGeom prst="rect">
            <a:avLst/>
          </a:prstGeom>
        </p:spPr>
      </p:pic>
      <p:pic>
        <p:nvPicPr>
          <p:cNvPr id="26" name="Picture 25"/>
          <p:cNvPicPr>
            <a:picLocks noChangeAspect="1"/>
          </p:cNvPicPr>
          <p:nvPr/>
        </p:nvPicPr>
        <p:blipFill>
          <a:blip r:embed="rId5" cstate="print"/>
          <a:stretch>
            <a:fillRect/>
          </a:stretch>
        </p:blipFill>
        <p:spPr>
          <a:xfrm>
            <a:off x="708660" y="4512709"/>
            <a:ext cx="2666845" cy="570448"/>
          </a:xfrm>
          <a:prstGeom prst="rect">
            <a:avLst/>
          </a:prstGeom>
        </p:spPr>
      </p:pic>
      <p:sp>
        <p:nvSpPr>
          <p:cNvPr id="27" name="Rectangle 26"/>
          <p:cNvSpPr/>
          <p:nvPr/>
        </p:nvSpPr>
        <p:spPr>
          <a:xfrm>
            <a:off x="5595583" y="6858000"/>
            <a:ext cx="6096000" cy="923330"/>
          </a:xfrm>
          <a:prstGeom prst="rect">
            <a:avLst/>
          </a:prstGeom>
        </p:spPr>
        <p:txBody>
          <a:bodyPr>
            <a:spAutoFit/>
          </a:bodyPr>
          <a:lstStyle/>
          <a:p>
            <a:r>
              <a:rPr lang="en-US" dirty="0"/>
              <a:t>http://media5.cdn.builtinaustin.com/sites/</a:t>
            </a:r>
            <a:r>
              <a:rPr lang="en-US" dirty="0" err="1"/>
              <a:t>www.builtinaustin.com</a:t>
            </a:r>
            <a:r>
              <a:rPr lang="en-US" dirty="0"/>
              <a:t>/files/</a:t>
            </a:r>
            <a:r>
              <a:rPr lang="en-US" dirty="0" err="1"/>
              <a:t>imagecache</a:t>
            </a:r>
            <a:r>
              <a:rPr lang="en-US" dirty="0"/>
              <a:t>/Original/images/shutterstock_189811220_0.jpg</a:t>
            </a:r>
          </a:p>
        </p:txBody>
      </p:sp>
      <p:pic>
        <p:nvPicPr>
          <p:cNvPr id="28" name="Picture 27"/>
          <p:cNvPicPr>
            <a:picLocks noChangeAspect="1"/>
          </p:cNvPicPr>
          <p:nvPr/>
        </p:nvPicPr>
        <p:blipFill>
          <a:blip r:embed="rId6" cstate="print"/>
          <a:stretch>
            <a:fillRect/>
          </a:stretch>
        </p:blipFill>
        <p:spPr>
          <a:xfrm>
            <a:off x="1029756" y="5665185"/>
            <a:ext cx="1923895" cy="1192815"/>
          </a:xfrm>
          <a:prstGeom prst="rect">
            <a:avLst/>
          </a:prstGeom>
        </p:spPr>
      </p:pic>
    </p:spTree>
    <p:extLst>
      <p:ext uri="{BB962C8B-B14F-4D97-AF65-F5344CB8AC3E}">
        <p14:creationId xmlns:p14="http://schemas.microsoft.com/office/powerpoint/2010/main" xmlns="" val="94394773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p:cNvSpPr/>
          <p:nvPr/>
        </p:nvSpPr>
        <p:spPr>
          <a:xfrm>
            <a:off x="0" y="4139702"/>
            <a:ext cx="12104369" cy="286657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12192000" cy="400050"/>
          </a:xfrm>
          <a:prstGeom prst="rect">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708660" y="11430"/>
            <a:ext cx="742950" cy="369332"/>
          </a:xfrm>
          <a:prstGeom prst="rect">
            <a:avLst/>
          </a:prstGeom>
          <a:noFill/>
        </p:spPr>
        <p:txBody>
          <a:bodyPr wrap="square" rtlCol="0">
            <a:spAutoFit/>
          </a:bodyPr>
          <a:lstStyle/>
          <a:p>
            <a:r>
              <a:rPr lang="en-US" dirty="0" smtClean="0">
                <a:solidFill>
                  <a:schemeClr val="bg1"/>
                </a:solidFill>
              </a:rPr>
              <a:t>logo</a:t>
            </a:r>
            <a:endParaRPr lang="en-US" dirty="0">
              <a:solidFill>
                <a:schemeClr val="bg1"/>
              </a:solidFill>
            </a:endParaRPr>
          </a:p>
        </p:txBody>
      </p:sp>
      <p:sp>
        <p:nvSpPr>
          <p:cNvPr id="17" name="Chevron 16"/>
          <p:cNvSpPr/>
          <p:nvPr/>
        </p:nvSpPr>
        <p:spPr>
          <a:xfrm rot="10800000">
            <a:off x="205740" y="4327317"/>
            <a:ext cx="320040" cy="1577340"/>
          </a:xfrm>
          <a:prstGeom prst="chevron">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hevron 17"/>
          <p:cNvSpPr/>
          <p:nvPr/>
        </p:nvSpPr>
        <p:spPr>
          <a:xfrm>
            <a:off x="11457180" y="4327317"/>
            <a:ext cx="320040" cy="1577340"/>
          </a:xfrm>
          <a:prstGeom prst="chevron">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171699" y="4484489"/>
            <a:ext cx="765810" cy="369332"/>
          </a:xfrm>
          <a:prstGeom prst="rect">
            <a:avLst/>
          </a:prstGeom>
          <a:noFill/>
        </p:spPr>
        <p:txBody>
          <a:bodyPr wrap="square" rtlCol="0">
            <a:spAutoFit/>
          </a:bodyPr>
          <a:lstStyle/>
          <a:p>
            <a:r>
              <a:rPr lang="en-US" smtClean="0"/>
              <a:t>Evert</a:t>
            </a:r>
            <a:endParaRPr lang="en-US"/>
          </a:p>
        </p:txBody>
      </p:sp>
      <p:sp>
        <p:nvSpPr>
          <p:cNvPr id="4" name="Oval 3"/>
          <p:cNvSpPr/>
          <p:nvPr/>
        </p:nvSpPr>
        <p:spPr>
          <a:xfrm>
            <a:off x="1451610" y="4354984"/>
            <a:ext cx="628341" cy="628341"/>
          </a:xfrm>
          <a:prstGeom prst="ellipse">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3447534" y="4327317"/>
            <a:ext cx="8169665" cy="1200329"/>
          </a:xfrm>
          <a:prstGeom prst="rect">
            <a:avLst/>
          </a:prstGeom>
          <a:noFill/>
        </p:spPr>
        <p:txBody>
          <a:bodyPr wrap="square" rtlCol="0">
            <a:spAutoFit/>
          </a:bodyPr>
          <a:lstStyle/>
          <a:p>
            <a:r>
              <a:rPr lang="en-US" dirty="0" smtClean="0"/>
              <a:t>I had a background in marketing and a masters in innovation and strategic management, and know with </a:t>
            </a:r>
            <a:r>
              <a:rPr lang="en-US" dirty="0" err="1" smtClean="0"/>
              <a:t>codementor</a:t>
            </a:r>
            <a:r>
              <a:rPr lang="en-US" dirty="0" smtClean="0"/>
              <a:t> </a:t>
            </a:r>
            <a:r>
              <a:rPr lang="en-US" dirty="0" err="1" smtClean="0"/>
              <a:t>i</a:t>
            </a:r>
            <a:r>
              <a:rPr lang="en-US" dirty="0" smtClean="0"/>
              <a:t> can go to job interviews with a very complete profile and show that I have very strong soft and technical skills, I became a very attractive candidate for companies with a  innovative mindset</a:t>
            </a:r>
          </a:p>
        </p:txBody>
      </p:sp>
      <p:sp>
        <p:nvSpPr>
          <p:cNvPr id="29" name="TextBox 28"/>
          <p:cNvSpPr txBox="1"/>
          <p:nvPr/>
        </p:nvSpPr>
        <p:spPr>
          <a:xfrm>
            <a:off x="3447535" y="5806121"/>
            <a:ext cx="8169665" cy="646331"/>
          </a:xfrm>
          <a:prstGeom prst="rect">
            <a:avLst/>
          </a:prstGeom>
          <a:noFill/>
        </p:spPr>
        <p:txBody>
          <a:bodyPr wrap="square" rtlCol="0">
            <a:spAutoFit/>
          </a:bodyPr>
          <a:lstStyle/>
          <a:p>
            <a:r>
              <a:rPr lang="en-US" dirty="0" smtClean="0"/>
              <a:t>I am an engineer  with a masters in business and </a:t>
            </a:r>
            <a:r>
              <a:rPr lang="en-US" dirty="0" err="1" smtClean="0"/>
              <a:t>codementor</a:t>
            </a:r>
            <a:r>
              <a:rPr lang="en-US" dirty="0" smtClean="0"/>
              <a:t> helped me to complete the set of skills I needed to give it a try to entrepreneurship.</a:t>
            </a:r>
          </a:p>
        </p:txBody>
      </p:sp>
      <p:sp>
        <p:nvSpPr>
          <p:cNvPr id="30" name="TextBox 29"/>
          <p:cNvSpPr txBox="1"/>
          <p:nvPr/>
        </p:nvSpPr>
        <p:spPr>
          <a:xfrm>
            <a:off x="2171699" y="6034162"/>
            <a:ext cx="1115816" cy="369332"/>
          </a:xfrm>
          <a:prstGeom prst="rect">
            <a:avLst/>
          </a:prstGeom>
          <a:noFill/>
        </p:spPr>
        <p:txBody>
          <a:bodyPr wrap="square" rtlCol="0">
            <a:spAutoFit/>
          </a:bodyPr>
          <a:lstStyle/>
          <a:p>
            <a:r>
              <a:rPr lang="en-US" smtClean="0"/>
              <a:t>Michael </a:t>
            </a:r>
            <a:endParaRPr lang="en-US"/>
          </a:p>
        </p:txBody>
      </p:sp>
      <p:sp>
        <p:nvSpPr>
          <p:cNvPr id="31" name="Oval 30"/>
          <p:cNvSpPr/>
          <p:nvPr/>
        </p:nvSpPr>
        <p:spPr>
          <a:xfrm>
            <a:off x="1451610" y="5904657"/>
            <a:ext cx="628341" cy="628341"/>
          </a:xfrm>
          <a:prstGeom prst="ellipse">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2298199" y="4777620"/>
            <a:ext cx="596215" cy="369332"/>
          </a:xfrm>
          <a:prstGeom prst="rect">
            <a:avLst/>
          </a:prstGeom>
          <a:noFill/>
        </p:spPr>
        <p:txBody>
          <a:bodyPr wrap="square" rtlCol="0">
            <a:spAutoFit/>
          </a:bodyPr>
          <a:lstStyle/>
          <a:p>
            <a:r>
              <a:rPr lang="en-US" dirty="0" smtClean="0"/>
              <a:t>LN </a:t>
            </a:r>
            <a:endParaRPr lang="en-US" dirty="0"/>
          </a:p>
        </p:txBody>
      </p:sp>
      <p:sp>
        <p:nvSpPr>
          <p:cNvPr id="33" name="TextBox 32"/>
          <p:cNvSpPr txBox="1"/>
          <p:nvPr/>
        </p:nvSpPr>
        <p:spPr>
          <a:xfrm>
            <a:off x="2241823" y="6335555"/>
            <a:ext cx="596215" cy="369332"/>
          </a:xfrm>
          <a:prstGeom prst="rect">
            <a:avLst/>
          </a:prstGeom>
          <a:noFill/>
        </p:spPr>
        <p:txBody>
          <a:bodyPr wrap="square" rtlCol="0">
            <a:spAutoFit/>
          </a:bodyPr>
          <a:lstStyle/>
          <a:p>
            <a:r>
              <a:rPr lang="en-US" smtClean="0"/>
              <a:t>LN </a:t>
            </a:r>
            <a:endParaRPr lang="en-US" dirty="0"/>
          </a:p>
        </p:txBody>
      </p:sp>
      <p:sp>
        <p:nvSpPr>
          <p:cNvPr id="34" name="TextBox 33"/>
          <p:cNvSpPr txBox="1"/>
          <p:nvPr/>
        </p:nvSpPr>
        <p:spPr>
          <a:xfrm>
            <a:off x="7566660" y="11430"/>
            <a:ext cx="742950" cy="369332"/>
          </a:xfrm>
          <a:prstGeom prst="rect">
            <a:avLst/>
          </a:prstGeom>
          <a:noFill/>
        </p:spPr>
        <p:txBody>
          <a:bodyPr wrap="square" rtlCol="0">
            <a:spAutoFit/>
          </a:bodyPr>
          <a:lstStyle/>
          <a:p>
            <a:r>
              <a:rPr lang="en-US" b="1" dirty="0" smtClean="0">
                <a:solidFill>
                  <a:schemeClr val="bg1"/>
                </a:solidFill>
              </a:rPr>
              <a:t>home</a:t>
            </a:r>
            <a:endParaRPr lang="en-US" b="1" dirty="0">
              <a:solidFill>
                <a:schemeClr val="bg1"/>
              </a:solidFill>
            </a:endParaRPr>
          </a:p>
        </p:txBody>
      </p:sp>
      <p:sp>
        <p:nvSpPr>
          <p:cNvPr id="35" name="TextBox 34"/>
          <p:cNvSpPr txBox="1"/>
          <p:nvPr/>
        </p:nvSpPr>
        <p:spPr>
          <a:xfrm>
            <a:off x="8686800" y="11430"/>
            <a:ext cx="925830" cy="369332"/>
          </a:xfrm>
          <a:prstGeom prst="rect">
            <a:avLst/>
          </a:prstGeom>
          <a:noFill/>
        </p:spPr>
        <p:txBody>
          <a:bodyPr wrap="square" rtlCol="0">
            <a:spAutoFit/>
          </a:bodyPr>
          <a:lstStyle/>
          <a:p>
            <a:r>
              <a:rPr lang="en-US" smtClean="0">
                <a:solidFill>
                  <a:schemeClr val="bg1"/>
                </a:solidFill>
              </a:rPr>
              <a:t>About</a:t>
            </a:r>
            <a:endParaRPr lang="en-US">
              <a:solidFill>
                <a:schemeClr val="bg1"/>
              </a:solidFill>
            </a:endParaRPr>
          </a:p>
        </p:txBody>
      </p:sp>
      <p:sp>
        <p:nvSpPr>
          <p:cNvPr id="36" name="TextBox 35"/>
          <p:cNvSpPr txBox="1"/>
          <p:nvPr/>
        </p:nvSpPr>
        <p:spPr>
          <a:xfrm>
            <a:off x="9879840" y="11430"/>
            <a:ext cx="1195829" cy="369332"/>
          </a:xfrm>
          <a:prstGeom prst="rect">
            <a:avLst/>
          </a:prstGeom>
          <a:noFill/>
        </p:spPr>
        <p:txBody>
          <a:bodyPr wrap="square" rtlCol="0">
            <a:spAutoFit/>
          </a:bodyPr>
          <a:lstStyle/>
          <a:p>
            <a:r>
              <a:rPr lang="en-US" dirty="0">
                <a:solidFill>
                  <a:schemeClr val="bg1"/>
                </a:solidFill>
              </a:rPr>
              <a:t>P</a:t>
            </a:r>
            <a:r>
              <a:rPr lang="en-US" dirty="0" smtClean="0">
                <a:solidFill>
                  <a:schemeClr val="bg1"/>
                </a:solidFill>
              </a:rPr>
              <a:t>rograms</a:t>
            </a:r>
            <a:endParaRPr lang="en-US" dirty="0">
              <a:solidFill>
                <a:schemeClr val="bg1"/>
              </a:solidFill>
            </a:endParaRPr>
          </a:p>
        </p:txBody>
      </p:sp>
      <p:pic>
        <p:nvPicPr>
          <p:cNvPr id="7" name="Picture 6"/>
          <p:cNvPicPr>
            <a:picLocks noChangeAspect="1"/>
          </p:cNvPicPr>
          <p:nvPr/>
        </p:nvPicPr>
        <p:blipFill>
          <a:blip r:embed="rId2" cstate="print"/>
          <a:stretch>
            <a:fillRect/>
          </a:stretch>
        </p:blipFill>
        <p:spPr>
          <a:xfrm>
            <a:off x="0" y="2870985"/>
            <a:ext cx="12192000" cy="2815919"/>
          </a:xfrm>
          <a:prstGeom prst="rect">
            <a:avLst/>
          </a:prstGeom>
        </p:spPr>
      </p:pic>
      <p:sp>
        <p:nvSpPr>
          <p:cNvPr id="10" name="Rectangle 9"/>
          <p:cNvSpPr/>
          <p:nvPr/>
        </p:nvSpPr>
        <p:spPr>
          <a:xfrm>
            <a:off x="6795858" y="922951"/>
            <a:ext cx="5161676" cy="2031325"/>
          </a:xfrm>
          <a:prstGeom prst="rect">
            <a:avLst/>
          </a:prstGeom>
        </p:spPr>
        <p:txBody>
          <a:bodyPr wrap="square">
            <a:spAutoFit/>
          </a:bodyPr>
          <a:lstStyle/>
          <a:p>
            <a:r>
              <a:rPr lang="en-US" dirty="0"/>
              <a:t>We provide 3 options of classes for you to have the flexibility and the environment you </a:t>
            </a:r>
            <a:r>
              <a:rPr lang="en-US" dirty="0" smtClean="0"/>
              <a:t>need</a:t>
            </a:r>
          </a:p>
          <a:p>
            <a:endParaRPr lang="en-US" dirty="0"/>
          </a:p>
          <a:p>
            <a:r>
              <a:rPr lang="en-US" dirty="0" smtClean="0"/>
              <a:t>At </a:t>
            </a:r>
            <a:r>
              <a:rPr lang="en-US" dirty="0" err="1" smtClean="0"/>
              <a:t>codementor</a:t>
            </a:r>
            <a:r>
              <a:rPr lang="en-US" dirty="0" smtClean="0"/>
              <a:t> you can choose to take individual classes completely flexible to your needs, group classes 3 times a week  or subscribe as a group and share this educational experience with your friends</a:t>
            </a:r>
            <a:endParaRPr lang="en-US" dirty="0"/>
          </a:p>
        </p:txBody>
      </p:sp>
      <p:pic>
        <p:nvPicPr>
          <p:cNvPr id="37" name="Picture 36"/>
          <p:cNvPicPr>
            <a:picLocks noChangeAspect="1"/>
          </p:cNvPicPr>
          <p:nvPr/>
        </p:nvPicPr>
        <p:blipFill>
          <a:blip r:embed="rId3" cstate="print"/>
          <a:stretch>
            <a:fillRect/>
          </a:stretch>
        </p:blipFill>
        <p:spPr>
          <a:xfrm>
            <a:off x="365760" y="701443"/>
            <a:ext cx="5061358" cy="2029682"/>
          </a:xfrm>
          <a:prstGeom prst="rect">
            <a:avLst/>
          </a:prstGeom>
        </p:spPr>
      </p:pic>
      <p:cxnSp>
        <p:nvCxnSpPr>
          <p:cNvPr id="12" name="Straight Arrow Connector 11"/>
          <p:cNvCxnSpPr/>
          <p:nvPr/>
        </p:nvCxnSpPr>
        <p:spPr>
          <a:xfrm>
            <a:off x="2937509" y="2523727"/>
            <a:ext cx="242419" cy="188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539930" y="2752746"/>
            <a:ext cx="2183642" cy="646331"/>
          </a:xfrm>
          <a:prstGeom prst="rect">
            <a:avLst/>
          </a:prstGeom>
          <a:noFill/>
        </p:spPr>
        <p:txBody>
          <a:bodyPr wrap="square" rtlCol="0">
            <a:spAutoFit/>
          </a:bodyPr>
          <a:lstStyle/>
          <a:p>
            <a:r>
              <a:rPr lang="en-US" dirty="0" smtClean="0"/>
              <a:t>Connects </a:t>
            </a:r>
            <a:r>
              <a:rPr lang="en-US" smtClean="0"/>
              <a:t>to programs section</a:t>
            </a:r>
            <a:endParaRPr lang="en-US"/>
          </a:p>
        </p:txBody>
      </p:sp>
      <p:pic>
        <p:nvPicPr>
          <p:cNvPr id="16" name="Picture 15"/>
          <p:cNvPicPr>
            <a:picLocks noChangeAspect="1"/>
          </p:cNvPicPr>
          <p:nvPr/>
        </p:nvPicPr>
        <p:blipFill>
          <a:blip r:embed="rId4" cstate="print"/>
          <a:stretch>
            <a:fillRect/>
          </a:stretch>
        </p:blipFill>
        <p:spPr>
          <a:xfrm>
            <a:off x="5308510" y="1018487"/>
            <a:ext cx="1487348" cy="1318680"/>
          </a:xfrm>
          <a:prstGeom prst="rect">
            <a:avLst/>
          </a:prstGeom>
        </p:spPr>
      </p:pic>
      <p:sp>
        <p:nvSpPr>
          <p:cNvPr id="19" name="TextBox 18"/>
          <p:cNvSpPr txBox="1"/>
          <p:nvPr/>
        </p:nvSpPr>
        <p:spPr>
          <a:xfrm>
            <a:off x="7448258" y="555348"/>
            <a:ext cx="3627411" cy="369332"/>
          </a:xfrm>
          <a:prstGeom prst="rect">
            <a:avLst/>
          </a:prstGeom>
          <a:noFill/>
        </p:spPr>
        <p:txBody>
          <a:bodyPr wrap="square" rtlCol="0">
            <a:spAutoFit/>
          </a:bodyPr>
          <a:lstStyle/>
          <a:p>
            <a:r>
              <a:rPr lang="en-US" dirty="0" smtClean="0"/>
              <a:t>Customizable program</a:t>
            </a:r>
            <a:endParaRPr lang="en-US" dirty="0"/>
          </a:p>
        </p:txBody>
      </p:sp>
    </p:spTree>
    <p:extLst>
      <p:ext uri="{BB962C8B-B14F-4D97-AF65-F5344CB8AC3E}">
        <p14:creationId xmlns:p14="http://schemas.microsoft.com/office/powerpoint/2010/main" xmlns="" val="141712676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803378"/>
            <a:ext cx="12104369" cy="286657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12192000" cy="400050"/>
          </a:xfrm>
          <a:prstGeom prst="rect">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708660" y="11430"/>
            <a:ext cx="742950" cy="369332"/>
          </a:xfrm>
          <a:prstGeom prst="rect">
            <a:avLst/>
          </a:prstGeom>
          <a:noFill/>
        </p:spPr>
        <p:txBody>
          <a:bodyPr wrap="square" rtlCol="0">
            <a:spAutoFit/>
          </a:bodyPr>
          <a:lstStyle/>
          <a:p>
            <a:r>
              <a:rPr lang="en-US" dirty="0" smtClean="0">
                <a:solidFill>
                  <a:schemeClr val="bg1"/>
                </a:solidFill>
              </a:rPr>
              <a:t>logo</a:t>
            </a:r>
            <a:endParaRPr lang="en-US" dirty="0">
              <a:solidFill>
                <a:schemeClr val="bg1"/>
              </a:solidFill>
            </a:endParaRPr>
          </a:p>
        </p:txBody>
      </p:sp>
      <p:sp>
        <p:nvSpPr>
          <p:cNvPr id="17" name="Chevron 16"/>
          <p:cNvSpPr/>
          <p:nvPr/>
        </p:nvSpPr>
        <p:spPr>
          <a:xfrm rot="10800000">
            <a:off x="205740" y="990993"/>
            <a:ext cx="320040" cy="1577340"/>
          </a:xfrm>
          <a:prstGeom prst="chevron">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hevron 17"/>
          <p:cNvSpPr/>
          <p:nvPr/>
        </p:nvSpPr>
        <p:spPr>
          <a:xfrm>
            <a:off x="11457180" y="990993"/>
            <a:ext cx="320040" cy="1577340"/>
          </a:xfrm>
          <a:prstGeom prst="chevron">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171699" y="1148165"/>
            <a:ext cx="765810" cy="369332"/>
          </a:xfrm>
          <a:prstGeom prst="rect">
            <a:avLst/>
          </a:prstGeom>
          <a:noFill/>
        </p:spPr>
        <p:txBody>
          <a:bodyPr wrap="square" rtlCol="0">
            <a:spAutoFit/>
          </a:bodyPr>
          <a:lstStyle/>
          <a:p>
            <a:r>
              <a:rPr lang="en-US" dirty="0" err="1" smtClean="0"/>
              <a:t>Sofien</a:t>
            </a:r>
            <a:endParaRPr lang="en-US" dirty="0"/>
          </a:p>
        </p:txBody>
      </p:sp>
      <p:sp>
        <p:nvSpPr>
          <p:cNvPr id="4" name="Oval 3"/>
          <p:cNvSpPr/>
          <p:nvPr/>
        </p:nvSpPr>
        <p:spPr>
          <a:xfrm>
            <a:off x="1451610" y="1018660"/>
            <a:ext cx="628341" cy="628341"/>
          </a:xfrm>
          <a:prstGeom prst="ellipse">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3447534" y="990993"/>
            <a:ext cx="8169665" cy="646331"/>
          </a:xfrm>
          <a:prstGeom prst="rect">
            <a:avLst/>
          </a:prstGeom>
          <a:noFill/>
        </p:spPr>
        <p:txBody>
          <a:bodyPr wrap="square" rtlCol="0">
            <a:spAutoFit/>
          </a:bodyPr>
          <a:lstStyle/>
          <a:p>
            <a:r>
              <a:rPr lang="en-US" dirty="0" smtClean="0"/>
              <a:t>I learn not only how to code but how a lot about the technology industry and how to relate with developers in order to effectively manage a startup project </a:t>
            </a:r>
          </a:p>
        </p:txBody>
      </p:sp>
      <p:sp>
        <p:nvSpPr>
          <p:cNvPr id="29" name="TextBox 28"/>
          <p:cNvSpPr txBox="1"/>
          <p:nvPr/>
        </p:nvSpPr>
        <p:spPr>
          <a:xfrm>
            <a:off x="3447535" y="2469797"/>
            <a:ext cx="8169665" cy="923330"/>
          </a:xfrm>
          <a:prstGeom prst="rect">
            <a:avLst/>
          </a:prstGeom>
          <a:noFill/>
        </p:spPr>
        <p:txBody>
          <a:bodyPr wrap="square" rtlCol="0">
            <a:spAutoFit/>
          </a:bodyPr>
          <a:lstStyle/>
          <a:p>
            <a:r>
              <a:rPr lang="en-US" dirty="0" smtClean="0"/>
              <a:t>Coding is the skill with the highest demand and to be a business person with this skill opened my mind to think about a hole new set of business models with a focus on disruptive innovation.</a:t>
            </a:r>
          </a:p>
        </p:txBody>
      </p:sp>
      <p:sp>
        <p:nvSpPr>
          <p:cNvPr id="30" name="TextBox 29"/>
          <p:cNvSpPr txBox="1"/>
          <p:nvPr/>
        </p:nvSpPr>
        <p:spPr>
          <a:xfrm>
            <a:off x="2171699" y="2697838"/>
            <a:ext cx="1115816" cy="369332"/>
          </a:xfrm>
          <a:prstGeom prst="rect">
            <a:avLst/>
          </a:prstGeom>
          <a:noFill/>
        </p:spPr>
        <p:txBody>
          <a:bodyPr wrap="square" rtlCol="0">
            <a:spAutoFit/>
          </a:bodyPr>
          <a:lstStyle/>
          <a:p>
            <a:r>
              <a:rPr lang="en-US" dirty="0" smtClean="0"/>
              <a:t>Robin </a:t>
            </a:r>
            <a:endParaRPr lang="en-US" dirty="0"/>
          </a:p>
        </p:txBody>
      </p:sp>
      <p:sp>
        <p:nvSpPr>
          <p:cNvPr id="31" name="Oval 30"/>
          <p:cNvSpPr/>
          <p:nvPr/>
        </p:nvSpPr>
        <p:spPr>
          <a:xfrm>
            <a:off x="1451610" y="2568333"/>
            <a:ext cx="628341" cy="628341"/>
          </a:xfrm>
          <a:prstGeom prst="ellipse">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298199" y="1492952"/>
            <a:ext cx="596215" cy="369332"/>
          </a:xfrm>
          <a:prstGeom prst="rect">
            <a:avLst/>
          </a:prstGeom>
          <a:noFill/>
        </p:spPr>
        <p:txBody>
          <a:bodyPr wrap="square" rtlCol="0">
            <a:spAutoFit/>
          </a:bodyPr>
          <a:lstStyle/>
          <a:p>
            <a:r>
              <a:rPr lang="en-US" dirty="0" smtClean="0"/>
              <a:t>LN </a:t>
            </a:r>
            <a:endParaRPr lang="en-US" dirty="0"/>
          </a:p>
        </p:txBody>
      </p:sp>
      <p:sp>
        <p:nvSpPr>
          <p:cNvPr id="20" name="TextBox 19"/>
          <p:cNvSpPr txBox="1"/>
          <p:nvPr/>
        </p:nvSpPr>
        <p:spPr>
          <a:xfrm>
            <a:off x="2256496" y="3023795"/>
            <a:ext cx="596215" cy="369332"/>
          </a:xfrm>
          <a:prstGeom prst="rect">
            <a:avLst/>
          </a:prstGeom>
          <a:noFill/>
        </p:spPr>
        <p:txBody>
          <a:bodyPr wrap="square" rtlCol="0">
            <a:spAutoFit/>
          </a:bodyPr>
          <a:lstStyle/>
          <a:p>
            <a:r>
              <a:rPr lang="en-US" dirty="0" smtClean="0"/>
              <a:t>LN </a:t>
            </a:r>
            <a:endParaRPr lang="en-US" dirty="0"/>
          </a:p>
        </p:txBody>
      </p:sp>
      <p:sp>
        <p:nvSpPr>
          <p:cNvPr id="21" name="Rectangle 20"/>
          <p:cNvSpPr/>
          <p:nvPr/>
        </p:nvSpPr>
        <p:spPr>
          <a:xfrm>
            <a:off x="0" y="5564417"/>
            <a:ext cx="12192001" cy="12980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421085" y="3791102"/>
            <a:ext cx="3777050" cy="13924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150752" y="5740361"/>
            <a:ext cx="1115816" cy="369332"/>
          </a:xfrm>
          <a:prstGeom prst="rect">
            <a:avLst/>
          </a:prstGeom>
          <a:noFill/>
        </p:spPr>
        <p:txBody>
          <a:bodyPr wrap="square" rtlCol="0">
            <a:spAutoFit/>
          </a:bodyPr>
          <a:lstStyle/>
          <a:p>
            <a:r>
              <a:rPr lang="en-US" smtClean="0"/>
              <a:t>Footer </a:t>
            </a:r>
            <a:endParaRPr lang="en-US" dirty="0"/>
          </a:p>
        </p:txBody>
      </p:sp>
      <p:sp>
        <p:nvSpPr>
          <p:cNvPr id="7" name="TextBox 6"/>
          <p:cNvSpPr txBox="1"/>
          <p:nvPr/>
        </p:nvSpPr>
        <p:spPr>
          <a:xfrm>
            <a:off x="1028673" y="4072340"/>
            <a:ext cx="3257683" cy="369332"/>
          </a:xfrm>
          <a:prstGeom prst="rect">
            <a:avLst/>
          </a:prstGeom>
          <a:noFill/>
        </p:spPr>
        <p:txBody>
          <a:bodyPr wrap="square" rtlCol="0">
            <a:spAutoFit/>
          </a:bodyPr>
          <a:lstStyle/>
          <a:p>
            <a:r>
              <a:rPr lang="en-US" dirty="0" smtClean="0"/>
              <a:t>Contact </a:t>
            </a:r>
            <a:r>
              <a:rPr lang="en-US" smtClean="0"/>
              <a:t>information </a:t>
            </a:r>
            <a:endParaRPr lang="en-US" dirty="0" smtClean="0"/>
          </a:p>
        </p:txBody>
      </p:sp>
      <p:sp>
        <p:nvSpPr>
          <p:cNvPr id="8" name="TextBox 7"/>
          <p:cNvSpPr txBox="1"/>
          <p:nvPr/>
        </p:nvSpPr>
        <p:spPr>
          <a:xfrm>
            <a:off x="6588814" y="4050800"/>
            <a:ext cx="3441592" cy="369332"/>
          </a:xfrm>
          <a:prstGeom prst="rect">
            <a:avLst/>
          </a:prstGeom>
          <a:noFill/>
        </p:spPr>
        <p:txBody>
          <a:bodyPr wrap="square" rtlCol="0">
            <a:spAutoFit/>
          </a:bodyPr>
          <a:lstStyle/>
          <a:p>
            <a:r>
              <a:rPr lang="en-US" dirty="0" smtClean="0"/>
              <a:t>Google map … showing </a:t>
            </a:r>
            <a:r>
              <a:rPr lang="en-US" dirty="0" err="1" smtClean="0"/>
              <a:t>solvay</a:t>
            </a:r>
            <a:endParaRPr lang="en-US" dirty="0"/>
          </a:p>
        </p:txBody>
      </p:sp>
      <p:sp>
        <p:nvSpPr>
          <p:cNvPr id="32" name="TextBox 31"/>
          <p:cNvSpPr txBox="1"/>
          <p:nvPr/>
        </p:nvSpPr>
        <p:spPr>
          <a:xfrm>
            <a:off x="7566660" y="11430"/>
            <a:ext cx="742950" cy="369332"/>
          </a:xfrm>
          <a:prstGeom prst="rect">
            <a:avLst/>
          </a:prstGeom>
          <a:noFill/>
        </p:spPr>
        <p:txBody>
          <a:bodyPr wrap="square" rtlCol="0">
            <a:spAutoFit/>
          </a:bodyPr>
          <a:lstStyle/>
          <a:p>
            <a:r>
              <a:rPr lang="en-US" b="1" dirty="0" smtClean="0">
                <a:solidFill>
                  <a:schemeClr val="bg1"/>
                </a:solidFill>
              </a:rPr>
              <a:t>home</a:t>
            </a:r>
            <a:endParaRPr lang="en-US" b="1" dirty="0">
              <a:solidFill>
                <a:schemeClr val="bg1"/>
              </a:solidFill>
            </a:endParaRPr>
          </a:p>
        </p:txBody>
      </p:sp>
      <p:sp>
        <p:nvSpPr>
          <p:cNvPr id="33" name="TextBox 32"/>
          <p:cNvSpPr txBox="1"/>
          <p:nvPr/>
        </p:nvSpPr>
        <p:spPr>
          <a:xfrm>
            <a:off x="8686800" y="11430"/>
            <a:ext cx="925830" cy="369332"/>
          </a:xfrm>
          <a:prstGeom prst="rect">
            <a:avLst/>
          </a:prstGeom>
          <a:noFill/>
        </p:spPr>
        <p:txBody>
          <a:bodyPr wrap="square" rtlCol="0">
            <a:spAutoFit/>
          </a:bodyPr>
          <a:lstStyle/>
          <a:p>
            <a:r>
              <a:rPr lang="en-US" smtClean="0">
                <a:solidFill>
                  <a:schemeClr val="bg1"/>
                </a:solidFill>
              </a:rPr>
              <a:t>About</a:t>
            </a:r>
            <a:endParaRPr lang="en-US">
              <a:solidFill>
                <a:schemeClr val="bg1"/>
              </a:solidFill>
            </a:endParaRPr>
          </a:p>
        </p:txBody>
      </p:sp>
      <p:sp>
        <p:nvSpPr>
          <p:cNvPr id="34" name="TextBox 33"/>
          <p:cNvSpPr txBox="1"/>
          <p:nvPr/>
        </p:nvSpPr>
        <p:spPr>
          <a:xfrm>
            <a:off x="9879840" y="11430"/>
            <a:ext cx="1195829" cy="369332"/>
          </a:xfrm>
          <a:prstGeom prst="rect">
            <a:avLst/>
          </a:prstGeom>
          <a:noFill/>
        </p:spPr>
        <p:txBody>
          <a:bodyPr wrap="square" rtlCol="0">
            <a:spAutoFit/>
          </a:bodyPr>
          <a:lstStyle/>
          <a:p>
            <a:r>
              <a:rPr lang="en-US" dirty="0">
                <a:solidFill>
                  <a:schemeClr val="bg1"/>
                </a:solidFill>
              </a:rPr>
              <a:t>P</a:t>
            </a:r>
            <a:r>
              <a:rPr lang="en-US" dirty="0" smtClean="0">
                <a:solidFill>
                  <a:schemeClr val="bg1"/>
                </a:solidFill>
              </a:rPr>
              <a:t>rograms</a:t>
            </a:r>
            <a:endParaRPr lang="en-US" dirty="0">
              <a:solidFill>
                <a:schemeClr val="bg1"/>
              </a:solidFill>
            </a:endParaRPr>
          </a:p>
        </p:txBody>
      </p:sp>
    </p:spTree>
    <p:extLst>
      <p:ext uri="{BB962C8B-B14F-4D97-AF65-F5344CB8AC3E}">
        <p14:creationId xmlns:p14="http://schemas.microsoft.com/office/powerpoint/2010/main" xmlns="" val="187705746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0" y="4297468"/>
            <a:ext cx="12192000" cy="85971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0" y="640279"/>
            <a:ext cx="12192000" cy="14823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65361" y="758819"/>
            <a:ext cx="12103753" cy="523220"/>
          </a:xfrm>
          <a:prstGeom prst="rect">
            <a:avLst/>
          </a:prstGeom>
          <a:noFill/>
        </p:spPr>
        <p:txBody>
          <a:bodyPr wrap="square" rtlCol="0">
            <a:spAutoFit/>
          </a:bodyPr>
          <a:lstStyle/>
          <a:p>
            <a:r>
              <a:rPr lang="en-US" sz="2800" dirty="0" smtClean="0"/>
              <a:t>Map of </a:t>
            </a:r>
            <a:r>
              <a:rPr lang="en-US" sz="2800" dirty="0" err="1" smtClean="0"/>
              <a:t>solvay</a:t>
            </a:r>
            <a:endParaRPr lang="en-US" sz="2800" dirty="0"/>
          </a:p>
        </p:txBody>
      </p:sp>
      <p:sp>
        <p:nvSpPr>
          <p:cNvPr id="5" name="TextBox 4"/>
          <p:cNvSpPr txBox="1"/>
          <p:nvPr/>
        </p:nvSpPr>
        <p:spPr>
          <a:xfrm>
            <a:off x="5514149" y="2481389"/>
            <a:ext cx="5590922" cy="1169551"/>
          </a:xfrm>
          <a:prstGeom prst="rect">
            <a:avLst/>
          </a:prstGeom>
          <a:noFill/>
        </p:spPr>
        <p:txBody>
          <a:bodyPr wrap="square" rtlCol="0">
            <a:spAutoFit/>
          </a:bodyPr>
          <a:lstStyle/>
          <a:p>
            <a:r>
              <a:rPr lang="en-US" sz="1400" dirty="0" err="1" smtClean="0"/>
              <a:t>Codemendtor</a:t>
            </a:r>
            <a:r>
              <a:rPr lang="en-US" sz="1400" dirty="0" smtClean="0"/>
              <a:t> is a small team based in Brussels specialize in coding and entrepreneurship with the support of Solvay business school of economics and management, created a course meant for business students to be able to use all the tools (with a strong focus on </a:t>
            </a:r>
            <a:r>
              <a:rPr lang="en-US" sz="1400" dirty="0" err="1" smtClean="0"/>
              <a:t>Meteor.js</a:t>
            </a:r>
            <a:r>
              <a:rPr lang="en-US" sz="1400" dirty="0" smtClean="0"/>
              <a:t>) they need to start your own start-up. </a:t>
            </a:r>
          </a:p>
        </p:txBody>
      </p:sp>
      <p:sp>
        <p:nvSpPr>
          <p:cNvPr id="9" name="Rectangle 8"/>
          <p:cNvSpPr/>
          <p:nvPr/>
        </p:nvSpPr>
        <p:spPr>
          <a:xfrm>
            <a:off x="0" y="0"/>
            <a:ext cx="12192000" cy="400050"/>
          </a:xfrm>
          <a:prstGeom prst="rect">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566660" y="11430"/>
            <a:ext cx="742950" cy="369332"/>
          </a:xfrm>
          <a:prstGeom prst="rect">
            <a:avLst/>
          </a:prstGeom>
          <a:noFill/>
        </p:spPr>
        <p:txBody>
          <a:bodyPr wrap="square" rtlCol="0">
            <a:spAutoFit/>
          </a:bodyPr>
          <a:lstStyle/>
          <a:p>
            <a:r>
              <a:rPr lang="en-US" dirty="0" smtClean="0">
                <a:solidFill>
                  <a:schemeClr val="bg1"/>
                </a:solidFill>
              </a:rPr>
              <a:t>home</a:t>
            </a:r>
            <a:endParaRPr lang="en-US" dirty="0">
              <a:solidFill>
                <a:schemeClr val="bg1"/>
              </a:solidFill>
            </a:endParaRPr>
          </a:p>
        </p:txBody>
      </p:sp>
      <p:sp>
        <p:nvSpPr>
          <p:cNvPr id="13" name="TextBox 12"/>
          <p:cNvSpPr txBox="1"/>
          <p:nvPr/>
        </p:nvSpPr>
        <p:spPr>
          <a:xfrm>
            <a:off x="708660" y="11430"/>
            <a:ext cx="742950" cy="369332"/>
          </a:xfrm>
          <a:prstGeom prst="rect">
            <a:avLst/>
          </a:prstGeom>
          <a:noFill/>
        </p:spPr>
        <p:txBody>
          <a:bodyPr wrap="square" rtlCol="0">
            <a:spAutoFit/>
          </a:bodyPr>
          <a:lstStyle/>
          <a:p>
            <a:r>
              <a:rPr lang="en-US" dirty="0" smtClean="0">
                <a:solidFill>
                  <a:schemeClr val="bg1"/>
                </a:solidFill>
              </a:rPr>
              <a:t>logo</a:t>
            </a:r>
            <a:endParaRPr lang="en-US" dirty="0">
              <a:solidFill>
                <a:schemeClr val="bg1"/>
              </a:solidFill>
            </a:endParaRPr>
          </a:p>
        </p:txBody>
      </p:sp>
      <p:sp>
        <p:nvSpPr>
          <p:cNvPr id="21" name="TextBox 20"/>
          <p:cNvSpPr txBox="1"/>
          <p:nvPr/>
        </p:nvSpPr>
        <p:spPr>
          <a:xfrm>
            <a:off x="8686800" y="11430"/>
            <a:ext cx="925830" cy="369332"/>
          </a:xfrm>
          <a:prstGeom prst="rect">
            <a:avLst/>
          </a:prstGeom>
          <a:noFill/>
        </p:spPr>
        <p:txBody>
          <a:bodyPr wrap="square" rtlCol="0">
            <a:spAutoFit/>
          </a:bodyPr>
          <a:lstStyle/>
          <a:p>
            <a:r>
              <a:rPr lang="en-US" b="1" smtClean="0">
                <a:solidFill>
                  <a:schemeClr val="bg1"/>
                </a:solidFill>
              </a:rPr>
              <a:t>About</a:t>
            </a:r>
            <a:endParaRPr lang="en-US" b="1">
              <a:solidFill>
                <a:schemeClr val="bg1"/>
              </a:solidFill>
            </a:endParaRPr>
          </a:p>
        </p:txBody>
      </p:sp>
      <p:sp>
        <p:nvSpPr>
          <p:cNvPr id="22" name="TextBox 21"/>
          <p:cNvSpPr txBox="1"/>
          <p:nvPr/>
        </p:nvSpPr>
        <p:spPr>
          <a:xfrm>
            <a:off x="9879840" y="11430"/>
            <a:ext cx="1195829" cy="369332"/>
          </a:xfrm>
          <a:prstGeom prst="rect">
            <a:avLst/>
          </a:prstGeom>
          <a:noFill/>
        </p:spPr>
        <p:txBody>
          <a:bodyPr wrap="square" rtlCol="0">
            <a:spAutoFit/>
          </a:bodyPr>
          <a:lstStyle/>
          <a:p>
            <a:r>
              <a:rPr lang="en-US" dirty="0">
                <a:solidFill>
                  <a:schemeClr val="bg1"/>
                </a:solidFill>
              </a:rPr>
              <a:t>P</a:t>
            </a:r>
            <a:r>
              <a:rPr lang="en-US" dirty="0" smtClean="0">
                <a:solidFill>
                  <a:schemeClr val="bg1"/>
                </a:solidFill>
              </a:rPr>
              <a:t>rograms</a:t>
            </a:r>
            <a:endParaRPr lang="en-US" dirty="0">
              <a:solidFill>
                <a:schemeClr val="bg1"/>
              </a:solidFill>
            </a:endParaRPr>
          </a:p>
        </p:txBody>
      </p:sp>
      <p:sp>
        <p:nvSpPr>
          <p:cNvPr id="2" name="TextBox 1"/>
          <p:cNvSpPr txBox="1"/>
          <p:nvPr/>
        </p:nvSpPr>
        <p:spPr>
          <a:xfrm>
            <a:off x="708660" y="2604499"/>
            <a:ext cx="3423502" cy="923330"/>
          </a:xfrm>
          <a:prstGeom prst="rect">
            <a:avLst/>
          </a:prstGeom>
          <a:noFill/>
        </p:spPr>
        <p:txBody>
          <a:bodyPr wrap="square" rtlCol="0">
            <a:spAutoFit/>
          </a:bodyPr>
          <a:lstStyle/>
          <a:p>
            <a:r>
              <a:rPr lang="en-US" dirty="0" smtClean="0"/>
              <a:t>If you need to contact us please refer to  the following email or you can call us to 0032485646801</a:t>
            </a:r>
            <a:endParaRPr lang="en-US" dirty="0"/>
          </a:p>
        </p:txBody>
      </p:sp>
      <p:sp>
        <p:nvSpPr>
          <p:cNvPr id="15" name="Rectangle 14"/>
          <p:cNvSpPr/>
          <p:nvPr/>
        </p:nvSpPr>
        <p:spPr>
          <a:xfrm>
            <a:off x="0" y="5308680"/>
            <a:ext cx="12192000" cy="85971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88247" y="5476925"/>
            <a:ext cx="12103753" cy="523220"/>
          </a:xfrm>
          <a:prstGeom prst="rect">
            <a:avLst/>
          </a:prstGeom>
          <a:noFill/>
        </p:spPr>
        <p:txBody>
          <a:bodyPr wrap="square" rtlCol="0">
            <a:spAutoFit/>
          </a:bodyPr>
          <a:lstStyle/>
          <a:p>
            <a:r>
              <a:rPr lang="en-US" sz="2800" dirty="0" smtClean="0"/>
              <a:t>Partners  -- </a:t>
            </a:r>
            <a:r>
              <a:rPr lang="en-US" sz="2800" dirty="0" err="1" smtClean="0"/>
              <a:t>solvay</a:t>
            </a:r>
            <a:r>
              <a:rPr lang="en-US" sz="2800" dirty="0" smtClean="0"/>
              <a:t> </a:t>
            </a:r>
            <a:endParaRPr lang="en-US" sz="2800" dirty="0"/>
          </a:p>
        </p:txBody>
      </p:sp>
      <p:sp>
        <p:nvSpPr>
          <p:cNvPr id="17" name="Rectangle 16"/>
          <p:cNvSpPr/>
          <p:nvPr/>
        </p:nvSpPr>
        <p:spPr>
          <a:xfrm>
            <a:off x="0" y="6267801"/>
            <a:ext cx="12192000" cy="7174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708660" y="4404157"/>
            <a:ext cx="10927062" cy="646331"/>
          </a:xfrm>
          <a:prstGeom prst="rect">
            <a:avLst/>
          </a:prstGeom>
          <a:noFill/>
        </p:spPr>
        <p:txBody>
          <a:bodyPr wrap="square" rtlCol="0">
            <a:spAutoFit/>
          </a:bodyPr>
          <a:lstStyle/>
          <a:p>
            <a:r>
              <a:rPr lang="en-US" dirty="0" smtClean="0"/>
              <a:t>The subscription to any of the courses </a:t>
            </a:r>
            <a:r>
              <a:rPr lang="en-US" smtClean="0"/>
              <a:t>is through direct contact </a:t>
            </a:r>
            <a:r>
              <a:rPr lang="en-US" dirty="0" smtClean="0"/>
              <a:t>– please contact us directly to  </a:t>
            </a:r>
            <a:r>
              <a:rPr lang="en-US" dirty="0" err="1" smtClean="0"/>
              <a:t>bla</a:t>
            </a:r>
            <a:r>
              <a:rPr lang="en-US" dirty="0" smtClean="0"/>
              <a:t> or call us to 0485646801</a:t>
            </a:r>
          </a:p>
        </p:txBody>
      </p:sp>
      <p:sp>
        <p:nvSpPr>
          <p:cNvPr id="23" name="TextBox 22"/>
          <p:cNvSpPr txBox="1"/>
          <p:nvPr/>
        </p:nvSpPr>
        <p:spPr>
          <a:xfrm>
            <a:off x="44123" y="6267801"/>
            <a:ext cx="12103753" cy="523220"/>
          </a:xfrm>
          <a:prstGeom prst="rect">
            <a:avLst/>
          </a:prstGeom>
          <a:noFill/>
        </p:spPr>
        <p:txBody>
          <a:bodyPr wrap="square" rtlCol="0">
            <a:spAutoFit/>
          </a:bodyPr>
          <a:lstStyle/>
          <a:p>
            <a:r>
              <a:rPr lang="en-US" sz="2800" dirty="0" smtClean="0"/>
              <a:t>Solvay </a:t>
            </a:r>
            <a:endParaRPr lang="en-US" sz="2800" dirty="0"/>
          </a:p>
        </p:txBody>
      </p:sp>
    </p:spTree>
    <p:extLst>
      <p:ext uri="{BB962C8B-B14F-4D97-AF65-F5344CB8AC3E}">
        <p14:creationId xmlns:p14="http://schemas.microsoft.com/office/powerpoint/2010/main" xmlns="" val="15030752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p:cNvSpPr/>
          <p:nvPr/>
        </p:nvSpPr>
        <p:spPr>
          <a:xfrm>
            <a:off x="6756981" y="4579739"/>
            <a:ext cx="5010475" cy="14022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ángulo 3"/>
          <p:cNvSpPr/>
          <p:nvPr/>
        </p:nvSpPr>
        <p:spPr>
          <a:xfrm>
            <a:off x="549112" y="658308"/>
            <a:ext cx="5082391" cy="307777"/>
          </a:xfrm>
          <a:prstGeom prst="rect">
            <a:avLst/>
          </a:prstGeom>
        </p:spPr>
        <p:txBody>
          <a:bodyPr wrap="square">
            <a:spAutoFit/>
          </a:bodyPr>
          <a:lstStyle/>
          <a:p>
            <a:r>
              <a:rPr lang="es-CO" sz="1400" i="1" dirty="0">
                <a:solidFill>
                  <a:srgbClr val="444444"/>
                </a:solidFill>
                <a:latin typeface="Consolas" panose="020B0609020204030204" pitchFamily="49" charset="0"/>
              </a:rPr>
              <a:t>&lt;pre&gt;&lt;/pre</a:t>
            </a:r>
            <a:r>
              <a:rPr lang="es-CO" sz="1400" i="1" dirty="0" smtClean="0">
                <a:solidFill>
                  <a:srgbClr val="444444"/>
                </a:solidFill>
                <a:latin typeface="Consolas" panose="020B0609020204030204" pitchFamily="49" charset="0"/>
              </a:rPr>
              <a:t>&gt;  -- </a:t>
            </a:r>
            <a:r>
              <a:rPr lang="es-CO" sz="1400" i="1" dirty="0" err="1" smtClean="0">
                <a:solidFill>
                  <a:srgbClr val="444444"/>
                </a:solidFill>
                <a:latin typeface="Consolas" panose="020B0609020204030204" pitchFamily="49" charset="0"/>
              </a:rPr>
              <a:t>like</a:t>
            </a:r>
            <a:r>
              <a:rPr lang="es-CO" sz="1400" i="1" dirty="0" smtClean="0">
                <a:solidFill>
                  <a:srgbClr val="444444"/>
                </a:solidFill>
                <a:latin typeface="Consolas" panose="020B0609020204030204" pitchFamily="49" charset="0"/>
              </a:rPr>
              <a:t> a </a:t>
            </a:r>
            <a:r>
              <a:rPr lang="es-CO" sz="1400" i="1" dirty="0" err="1" smtClean="0">
                <a:solidFill>
                  <a:srgbClr val="444444"/>
                </a:solidFill>
                <a:latin typeface="Consolas" panose="020B0609020204030204" pitchFamily="49" charset="0"/>
              </a:rPr>
              <a:t>super</a:t>
            </a:r>
            <a:r>
              <a:rPr lang="es-CO" sz="1400" i="1" dirty="0" smtClean="0">
                <a:solidFill>
                  <a:srgbClr val="444444"/>
                </a:solidFill>
                <a:latin typeface="Consolas" panose="020B0609020204030204" pitchFamily="49" charset="0"/>
              </a:rPr>
              <a:t> &lt;p&gt;&lt;/p&gt; </a:t>
            </a:r>
          </a:p>
        </p:txBody>
      </p:sp>
      <p:pic>
        <p:nvPicPr>
          <p:cNvPr id="6" name="Picture 2" descr="http://red-team-design.com/wp-content/uploads/2011/01/css3-html5-logo-initial.pn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ángulo 7"/>
          <p:cNvSpPr/>
          <p:nvPr/>
        </p:nvSpPr>
        <p:spPr>
          <a:xfrm>
            <a:off x="6756982" y="1462592"/>
            <a:ext cx="5010475" cy="279370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ángulo 8"/>
          <p:cNvSpPr/>
          <p:nvPr/>
        </p:nvSpPr>
        <p:spPr>
          <a:xfrm>
            <a:off x="6923315" y="1603104"/>
            <a:ext cx="4259499" cy="738664"/>
          </a:xfrm>
          <a:prstGeom prst="rect">
            <a:avLst/>
          </a:prstGeom>
        </p:spPr>
        <p:txBody>
          <a:bodyPr wrap="square">
            <a:spAutoFit/>
          </a:bodyPr>
          <a:lstStyle/>
          <a:p>
            <a:r>
              <a:rPr lang="es-CO" sz="1400" i="1" dirty="0">
                <a:solidFill>
                  <a:srgbClr val="444444"/>
                </a:solidFill>
                <a:latin typeface="Consolas" panose="020B0609020204030204" pitchFamily="49" charset="0"/>
              </a:rPr>
              <a:t>Style</a:t>
            </a:r>
          </a:p>
          <a:p>
            <a:r>
              <a:rPr lang="en-US" sz="1400" i="1" dirty="0">
                <a:solidFill>
                  <a:srgbClr val="444444"/>
                </a:solidFill>
                <a:latin typeface="Consolas" panose="020B0609020204030204" pitchFamily="49" charset="0"/>
              </a:rPr>
              <a:t>&lt;body </a:t>
            </a:r>
            <a:r>
              <a:rPr lang="es-CO" sz="1400" dirty="0" err="1"/>
              <a:t>style</a:t>
            </a:r>
            <a:r>
              <a:rPr lang="es-CO" sz="1400" dirty="0"/>
              <a:t>="</a:t>
            </a:r>
            <a:r>
              <a:rPr lang="es-CO" sz="1400" i="1" dirty="0" err="1" smtClean="0"/>
              <a:t>property</a:t>
            </a:r>
            <a:r>
              <a:rPr lang="es-CO" sz="1400" dirty="0" err="1" smtClean="0"/>
              <a:t>:</a:t>
            </a:r>
            <a:r>
              <a:rPr lang="es-CO" sz="1400" i="1" dirty="0" err="1" smtClean="0"/>
              <a:t>value</a:t>
            </a:r>
            <a:r>
              <a:rPr lang="es-CO" sz="1400" dirty="0" smtClean="0"/>
              <a:t>“ &gt;</a:t>
            </a:r>
            <a:r>
              <a:rPr lang="en-US" sz="1400" i="1" dirty="0">
                <a:solidFill>
                  <a:srgbClr val="444444"/>
                </a:solidFill>
                <a:latin typeface="Consolas" panose="020B0609020204030204" pitchFamily="49" charset="0"/>
              </a:rPr>
              <a:t/>
            </a:r>
            <a:br>
              <a:rPr lang="en-US" sz="1400" i="1" dirty="0">
                <a:solidFill>
                  <a:srgbClr val="444444"/>
                </a:solidFill>
                <a:latin typeface="Consolas" panose="020B0609020204030204" pitchFamily="49" charset="0"/>
              </a:rPr>
            </a:br>
            <a:r>
              <a:rPr lang="en-US" sz="1400" i="1" dirty="0">
                <a:solidFill>
                  <a:srgbClr val="444444"/>
                </a:solidFill>
                <a:latin typeface="Consolas" panose="020B0609020204030204" pitchFamily="49" charset="0"/>
              </a:rPr>
              <a:t>&lt;/body&gt;</a:t>
            </a:r>
            <a:r>
              <a:rPr lang="es-CO" sz="1400" i="1" dirty="0">
                <a:solidFill>
                  <a:srgbClr val="444444"/>
                </a:solidFill>
                <a:latin typeface="Consolas" panose="020B0609020204030204" pitchFamily="49" charset="0"/>
              </a:rPr>
              <a:t> </a:t>
            </a:r>
            <a:endParaRPr lang="en-GB" sz="1400" i="1" dirty="0">
              <a:solidFill>
                <a:srgbClr val="444444"/>
              </a:solidFill>
              <a:latin typeface="Consolas" panose="020B0609020204030204" pitchFamily="49" charset="0"/>
            </a:endParaRPr>
          </a:p>
        </p:txBody>
      </p:sp>
      <p:sp>
        <p:nvSpPr>
          <p:cNvPr id="10" name="CuadroTexto 9"/>
          <p:cNvSpPr txBox="1"/>
          <p:nvPr/>
        </p:nvSpPr>
        <p:spPr>
          <a:xfrm>
            <a:off x="6756982" y="838338"/>
            <a:ext cx="5010475" cy="369332"/>
          </a:xfrm>
          <a:prstGeom prst="rect">
            <a:avLst/>
          </a:prstGeom>
          <a:noFill/>
        </p:spPr>
        <p:txBody>
          <a:bodyPr wrap="square" rtlCol="0">
            <a:spAutoFit/>
          </a:bodyPr>
          <a:lstStyle/>
          <a:p>
            <a:r>
              <a:rPr lang="en-GB" dirty="0" err="1" smtClean="0"/>
              <a:t>Atributes</a:t>
            </a:r>
            <a:endParaRPr lang="en-GB" b="1" dirty="0"/>
          </a:p>
        </p:txBody>
      </p:sp>
      <p:sp>
        <p:nvSpPr>
          <p:cNvPr id="11" name="Rectángulo 10"/>
          <p:cNvSpPr/>
          <p:nvPr/>
        </p:nvSpPr>
        <p:spPr>
          <a:xfrm>
            <a:off x="6756982" y="4616728"/>
            <a:ext cx="5010475" cy="1384995"/>
          </a:xfrm>
          <a:prstGeom prst="rect">
            <a:avLst/>
          </a:prstGeom>
        </p:spPr>
        <p:txBody>
          <a:bodyPr wrap="square">
            <a:spAutoFit/>
          </a:bodyPr>
          <a:lstStyle/>
          <a:p>
            <a:r>
              <a:rPr lang="en-US" sz="1400" i="1" dirty="0">
                <a:solidFill>
                  <a:srgbClr val="444444"/>
                </a:solidFill>
                <a:latin typeface="Consolas" panose="020B0609020204030204" pitchFamily="49" charset="0"/>
              </a:rPr>
              <a:t>Use the style attribute for styling HTML elements</a:t>
            </a:r>
          </a:p>
          <a:p>
            <a:r>
              <a:rPr lang="en-US" sz="1400" i="1" dirty="0">
                <a:solidFill>
                  <a:srgbClr val="444444"/>
                </a:solidFill>
                <a:latin typeface="Consolas" panose="020B0609020204030204" pitchFamily="49" charset="0"/>
              </a:rPr>
              <a:t>Use background-color for background color</a:t>
            </a:r>
          </a:p>
          <a:p>
            <a:r>
              <a:rPr lang="en-US" sz="1400" i="1" dirty="0">
                <a:solidFill>
                  <a:srgbClr val="444444"/>
                </a:solidFill>
                <a:latin typeface="Consolas" panose="020B0609020204030204" pitchFamily="49" charset="0"/>
              </a:rPr>
              <a:t>Use color for text colors</a:t>
            </a:r>
          </a:p>
          <a:p>
            <a:r>
              <a:rPr lang="en-US" sz="1400" i="1" dirty="0">
                <a:solidFill>
                  <a:srgbClr val="444444"/>
                </a:solidFill>
                <a:latin typeface="Consolas" panose="020B0609020204030204" pitchFamily="49" charset="0"/>
              </a:rPr>
              <a:t>Use font-family for text fonts</a:t>
            </a:r>
          </a:p>
          <a:p>
            <a:r>
              <a:rPr lang="en-US" sz="1400" i="1" dirty="0">
                <a:solidFill>
                  <a:srgbClr val="444444"/>
                </a:solidFill>
                <a:latin typeface="Consolas" panose="020B0609020204030204" pitchFamily="49" charset="0"/>
              </a:rPr>
              <a:t>Use font-size for text sizes</a:t>
            </a:r>
          </a:p>
          <a:p>
            <a:r>
              <a:rPr lang="en-US" sz="1400" i="1" dirty="0">
                <a:solidFill>
                  <a:srgbClr val="444444"/>
                </a:solidFill>
                <a:latin typeface="Consolas" panose="020B0609020204030204" pitchFamily="49" charset="0"/>
              </a:rPr>
              <a:t>Use text-align for text </a:t>
            </a:r>
            <a:r>
              <a:rPr lang="en-US" sz="1400" i="1" dirty="0" err="1">
                <a:solidFill>
                  <a:srgbClr val="444444"/>
                </a:solidFill>
                <a:latin typeface="Consolas" panose="020B0609020204030204" pitchFamily="49" charset="0"/>
              </a:rPr>
              <a:t>alignmen</a:t>
            </a:r>
            <a:endParaRPr lang="en-US" sz="1400" i="1" dirty="0">
              <a:solidFill>
                <a:srgbClr val="444444"/>
              </a:solidFill>
              <a:latin typeface="Consolas" panose="020B0609020204030204" pitchFamily="49" charset="0"/>
            </a:endParaRPr>
          </a:p>
        </p:txBody>
      </p:sp>
      <p:sp>
        <p:nvSpPr>
          <p:cNvPr id="13" name="CuadroTexto 12"/>
          <p:cNvSpPr txBox="1"/>
          <p:nvPr/>
        </p:nvSpPr>
        <p:spPr>
          <a:xfrm>
            <a:off x="6756982" y="4246944"/>
            <a:ext cx="5010475" cy="369332"/>
          </a:xfrm>
          <a:prstGeom prst="rect">
            <a:avLst/>
          </a:prstGeom>
          <a:noFill/>
        </p:spPr>
        <p:txBody>
          <a:bodyPr wrap="square" rtlCol="0">
            <a:spAutoFit/>
          </a:bodyPr>
          <a:lstStyle/>
          <a:p>
            <a:r>
              <a:rPr lang="en-GB" dirty="0" smtClean="0"/>
              <a:t>Style </a:t>
            </a:r>
            <a:r>
              <a:rPr lang="en-GB" dirty="0" err="1" smtClean="0"/>
              <a:t>css</a:t>
            </a:r>
            <a:r>
              <a:rPr lang="en-GB" dirty="0" smtClean="0"/>
              <a:t> properties</a:t>
            </a:r>
            <a:endParaRPr lang="en-GB" b="1" dirty="0"/>
          </a:p>
        </p:txBody>
      </p:sp>
      <p:graphicFrame>
        <p:nvGraphicFramePr>
          <p:cNvPr id="14" name="Tabla 13"/>
          <p:cNvGraphicFramePr>
            <a:graphicFrameLocks noGrp="1"/>
          </p:cNvGraphicFramePr>
          <p:nvPr>
            <p:extLst>
              <p:ext uri="{D42A27DB-BD31-4B8C-83A1-F6EECF244321}">
                <p14:modId xmlns:p14="http://schemas.microsoft.com/office/powerpoint/2010/main" xmlns="" val="474070549"/>
              </p:ext>
            </p:extLst>
          </p:nvPr>
        </p:nvGraphicFramePr>
        <p:xfrm>
          <a:off x="593254" y="978775"/>
          <a:ext cx="5202404" cy="3565738"/>
        </p:xfrm>
        <a:graphic>
          <a:graphicData uri="http://schemas.openxmlformats.org/drawingml/2006/table">
            <a:tbl>
              <a:tblPr/>
              <a:tblGrid>
                <a:gridCol w="1038493"/>
                <a:gridCol w="4163911"/>
              </a:tblGrid>
              <a:tr h="278612">
                <a:tc>
                  <a:txBody>
                    <a:bodyPr/>
                    <a:lstStyle/>
                    <a:p>
                      <a:pPr algn="l" fontAlgn="t"/>
                      <a:r>
                        <a:rPr lang="es-CO" sz="1200" dirty="0" err="1">
                          <a:effectLst/>
                        </a:rPr>
                        <a:t>Tag</a:t>
                      </a:r>
                      <a:endParaRPr lang="es-CO" sz="1200" dirty="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s-CO" sz="1200">
                          <a:effectLst/>
                        </a:rPr>
                        <a:t>Description</a:t>
                      </a: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59699">
                <a:tc>
                  <a:txBody>
                    <a:bodyPr/>
                    <a:lstStyle/>
                    <a:p>
                      <a:pPr fontAlgn="t"/>
                      <a:r>
                        <a:rPr lang="es-CO" sz="1200" u="sng">
                          <a:solidFill>
                            <a:srgbClr val="333333"/>
                          </a:solidFill>
                          <a:effectLst/>
                          <a:hlinkClick r:id="rId3"/>
                        </a:rPr>
                        <a:t>&lt;b&gt;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a:effectLst/>
                        </a:rPr>
                        <a:t>Defines bold text</a:t>
                      </a: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59699">
                <a:tc>
                  <a:txBody>
                    <a:bodyPr/>
                    <a:lstStyle/>
                    <a:p>
                      <a:pPr fontAlgn="t"/>
                      <a:r>
                        <a:rPr lang="es-CO" sz="1200" u="sng">
                          <a:solidFill>
                            <a:srgbClr val="333333"/>
                          </a:solidFill>
                          <a:effectLst/>
                          <a:hlinkClick r:id="rId4"/>
                        </a:rPr>
                        <a:t>&lt;em&gt;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200">
                          <a:effectLst/>
                        </a:rPr>
                        <a:t>Defines emphasized text </a:t>
                      </a: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59699">
                <a:tc>
                  <a:txBody>
                    <a:bodyPr/>
                    <a:lstStyle/>
                    <a:p>
                      <a:pPr fontAlgn="t"/>
                      <a:r>
                        <a:rPr lang="es-CO" sz="1200" u="sng">
                          <a:solidFill>
                            <a:srgbClr val="333333"/>
                          </a:solidFill>
                          <a:effectLst/>
                          <a:hlinkClick r:id="rId5"/>
                        </a:rPr>
                        <a:t>&lt;i&gt;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dirty="0">
                          <a:effectLst/>
                        </a:rPr>
                        <a:t>Defines </a:t>
                      </a:r>
                      <a:r>
                        <a:rPr lang="es-CO" sz="1200" dirty="0" err="1">
                          <a:effectLst/>
                        </a:rPr>
                        <a:t>italic</a:t>
                      </a:r>
                      <a:r>
                        <a:rPr lang="es-CO" sz="1200" dirty="0">
                          <a:effectLst/>
                        </a:rPr>
                        <a:t> </a:t>
                      </a:r>
                      <a:r>
                        <a:rPr lang="es-CO" sz="1200" dirty="0" err="1">
                          <a:effectLst/>
                        </a:rPr>
                        <a:t>text</a:t>
                      </a:r>
                      <a:endParaRPr lang="es-CO" sz="1200" dirty="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59699">
                <a:tc>
                  <a:txBody>
                    <a:bodyPr/>
                    <a:lstStyle/>
                    <a:p>
                      <a:pPr fontAlgn="t"/>
                      <a:r>
                        <a:rPr lang="es-CO" sz="1200" u="sng">
                          <a:solidFill>
                            <a:srgbClr val="333333"/>
                          </a:solidFill>
                          <a:effectLst/>
                          <a:hlinkClick r:id="rId6"/>
                        </a:rPr>
                        <a:t>&lt;small&gt;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200" dirty="0">
                          <a:effectLst/>
                        </a:rPr>
                        <a:t>Defines </a:t>
                      </a:r>
                      <a:r>
                        <a:rPr lang="es-CO" sz="1200" dirty="0" err="1">
                          <a:effectLst/>
                        </a:rPr>
                        <a:t>smaller</a:t>
                      </a:r>
                      <a:r>
                        <a:rPr lang="es-CO" sz="1200" dirty="0">
                          <a:effectLst/>
                        </a:rPr>
                        <a:t> </a:t>
                      </a:r>
                      <a:r>
                        <a:rPr lang="es-CO" sz="1200" dirty="0" err="1">
                          <a:effectLst/>
                        </a:rPr>
                        <a:t>text</a:t>
                      </a:r>
                      <a:endParaRPr lang="es-CO" sz="1200" dirty="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59699">
                <a:tc>
                  <a:txBody>
                    <a:bodyPr/>
                    <a:lstStyle/>
                    <a:p>
                      <a:pPr fontAlgn="t"/>
                      <a:r>
                        <a:rPr lang="es-CO" sz="1200" u="sng">
                          <a:solidFill>
                            <a:srgbClr val="333333"/>
                          </a:solidFill>
                          <a:effectLst/>
                          <a:hlinkClick r:id="rId7"/>
                        </a:rPr>
                        <a:t>&lt;strong&gt;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a:effectLst/>
                        </a:rPr>
                        <a:t>Defines important text</a:t>
                      </a: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59699">
                <a:tc>
                  <a:txBody>
                    <a:bodyPr/>
                    <a:lstStyle/>
                    <a:p>
                      <a:pPr fontAlgn="t"/>
                      <a:r>
                        <a:rPr lang="es-CO" sz="1200" u="sng">
                          <a:solidFill>
                            <a:srgbClr val="333333"/>
                          </a:solidFill>
                          <a:effectLst/>
                          <a:hlinkClick r:id="rId8"/>
                        </a:rPr>
                        <a:t>&lt;sub&gt;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200">
                          <a:effectLst/>
                        </a:rPr>
                        <a:t>Defines subscripted text</a:t>
                      </a: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59699">
                <a:tc>
                  <a:txBody>
                    <a:bodyPr/>
                    <a:lstStyle/>
                    <a:p>
                      <a:pPr fontAlgn="t"/>
                      <a:r>
                        <a:rPr lang="es-CO" sz="1200" u="sng">
                          <a:solidFill>
                            <a:srgbClr val="333333"/>
                          </a:solidFill>
                          <a:effectLst/>
                          <a:hlinkClick r:id="rId9"/>
                        </a:rPr>
                        <a:t>&lt;sup&gt;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a:effectLst/>
                        </a:rPr>
                        <a:t>Defines superscripted text</a:t>
                      </a: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59699">
                <a:tc>
                  <a:txBody>
                    <a:bodyPr/>
                    <a:lstStyle/>
                    <a:p>
                      <a:pPr fontAlgn="t"/>
                      <a:r>
                        <a:rPr lang="es-CO" sz="1200" u="sng">
                          <a:solidFill>
                            <a:srgbClr val="333333"/>
                          </a:solidFill>
                          <a:effectLst/>
                          <a:hlinkClick r:id="rId10"/>
                        </a:rPr>
                        <a:t>&lt;ins&gt;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200">
                          <a:effectLst/>
                        </a:rPr>
                        <a:t>Defines inserted text</a:t>
                      </a: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59699">
                <a:tc>
                  <a:txBody>
                    <a:bodyPr/>
                    <a:lstStyle/>
                    <a:p>
                      <a:pPr fontAlgn="t"/>
                      <a:r>
                        <a:rPr lang="es-CO" sz="1200" u="sng">
                          <a:solidFill>
                            <a:srgbClr val="333333"/>
                          </a:solidFill>
                          <a:effectLst/>
                          <a:hlinkClick r:id="rId11"/>
                        </a:rPr>
                        <a:t>&lt;del&gt;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a:effectLst/>
                        </a:rPr>
                        <a:t>Defines deleted text</a:t>
                      </a: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59699">
                <a:tc>
                  <a:txBody>
                    <a:bodyPr/>
                    <a:lstStyle/>
                    <a:p>
                      <a:pPr fontAlgn="t"/>
                      <a:r>
                        <a:rPr lang="es-CO" sz="1200" u="sng">
                          <a:solidFill>
                            <a:srgbClr val="333333"/>
                          </a:solidFill>
                          <a:effectLst/>
                          <a:hlinkClick r:id="rId12"/>
                        </a:rPr>
                        <a:t>&lt;mark&gt;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200" dirty="0">
                          <a:effectLst/>
                        </a:rPr>
                        <a:t>Defines </a:t>
                      </a:r>
                      <a:r>
                        <a:rPr lang="es-CO" sz="1200" dirty="0" err="1">
                          <a:effectLst/>
                        </a:rPr>
                        <a:t>marked</a:t>
                      </a:r>
                      <a:r>
                        <a:rPr lang="es-CO" sz="1200" dirty="0">
                          <a:effectLst/>
                        </a:rPr>
                        <a:t>/</a:t>
                      </a:r>
                      <a:r>
                        <a:rPr lang="es-CO" sz="1200" dirty="0" err="1">
                          <a:effectLst/>
                        </a:rPr>
                        <a:t>highlighted</a:t>
                      </a:r>
                      <a:r>
                        <a:rPr lang="es-CO" sz="1200" dirty="0">
                          <a:effectLst/>
                        </a:rPr>
                        <a:t> </a:t>
                      </a:r>
                      <a:r>
                        <a:rPr lang="es-CO" sz="1200" dirty="0" err="1">
                          <a:effectLst/>
                        </a:rPr>
                        <a:t>text</a:t>
                      </a:r>
                      <a:endParaRPr lang="es-CO" sz="1200" dirty="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graphicFrame>
        <p:nvGraphicFramePr>
          <p:cNvPr id="15" name="Tabla 14"/>
          <p:cNvGraphicFramePr>
            <a:graphicFrameLocks noGrp="1"/>
          </p:cNvGraphicFramePr>
          <p:nvPr>
            <p:extLst>
              <p:ext uri="{D42A27DB-BD31-4B8C-83A1-F6EECF244321}">
                <p14:modId xmlns:p14="http://schemas.microsoft.com/office/powerpoint/2010/main" xmlns="" val="1953193236"/>
              </p:ext>
            </p:extLst>
          </p:nvPr>
        </p:nvGraphicFramePr>
        <p:xfrm>
          <a:off x="604139" y="4525928"/>
          <a:ext cx="5213019" cy="2346960"/>
        </p:xfrm>
        <a:graphic>
          <a:graphicData uri="http://schemas.openxmlformats.org/drawingml/2006/table">
            <a:tbl>
              <a:tblPr/>
              <a:tblGrid>
                <a:gridCol w="1032906"/>
                <a:gridCol w="4180113"/>
              </a:tblGrid>
              <a:tr h="0">
                <a:tc>
                  <a:txBody>
                    <a:bodyPr/>
                    <a:lstStyle/>
                    <a:p>
                      <a:pPr fontAlgn="t"/>
                      <a:r>
                        <a:rPr lang="es-CO" sz="1200" u="sng" dirty="0">
                          <a:solidFill>
                            <a:srgbClr val="333333"/>
                          </a:solidFill>
                          <a:effectLst/>
                          <a:hlinkClick r:id="rId13"/>
                        </a:rPr>
                        <a:t>&lt;</a:t>
                      </a:r>
                      <a:r>
                        <a:rPr lang="es-CO" sz="1200" u="sng" dirty="0" err="1">
                          <a:solidFill>
                            <a:srgbClr val="333333"/>
                          </a:solidFill>
                          <a:effectLst/>
                          <a:hlinkClick r:id="rId13"/>
                        </a:rPr>
                        <a:t>abbr</a:t>
                      </a:r>
                      <a:r>
                        <a:rPr lang="es-CO" sz="1200" u="sng" dirty="0">
                          <a:solidFill>
                            <a:srgbClr val="333333"/>
                          </a:solidFill>
                          <a:effectLst/>
                          <a:hlinkClick r:id="rId13"/>
                        </a:rPr>
                        <a:t>&gt;</a:t>
                      </a:r>
                      <a:endParaRPr lang="es-CO" sz="1200" dirty="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200" dirty="0">
                          <a:effectLst/>
                        </a:rPr>
                        <a:t>Defines an abbreviation or acronym</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0">
                <a:tc>
                  <a:txBody>
                    <a:bodyPr/>
                    <a:lstStyle/>
                    <a:p>
                      <a:pPr fontAlgn="t"/>
                      <a:r>
                        <a:rPr lang="es-CO" sz="1200" u="sng">
                          <a:solidFill>
                            <a:srgbClr val="333333"/>
                          </a:solidFill>
                          <a:effectLst/>
                          <a:hlinkClick r:id="rId14"/>
                        </a:rPr>
                        <a:t>&lt;address&gt;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rPr>
                        <a:t>Defines contact information for the author/owner of a document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fontAlgn="t"/>
                      <a:r>
                        <a:rPr lang="es-CO" sz="1200" u="sng">
                          <a:solidFill>
                            <a:srgbClr val="333333"/>
                          </a:solidFill>
                          <a:effectLst/>
                          <a:hlinkClick r:id="rId15"/>
                        </a:rPr>
                        <a:t>&lt;bdo&gt;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a:effectLst/>
                        </a:rPr>
                        <a:t>Defines the text direction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0">
                <a:tc>
                  <a:txBody>
                    <a:bodyPr/>
                    <a:lstStyle/>
                    <a:p>
                      <a:pPr fontAlgn="t"/>
                      <a:r>
                        <a:rPr lang="es-CO" sz="1200" u="sng">
                          <a:solidFill>
                            <a:srgbClr val="333333"/>
                          </a:solidFill>
                          <a:effectLst/>
                          <a:hlinkClick r:id="rId16"/>
                        </a:rPr>
                        <a:t>&lt;blockquote&gt;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rPr>
                        <a:t>Defines a section that is quoted from another source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fontAlgn="t"/>
                      <a:r>
                        <a:rPr lang="es-CO" sz="1200" u="sng">
                          <a:solidFill>
                            <a:srgbClr val="333333"/>
                          </a:solidFill>
                          <a:effectLst/>
                          <a:hlinkClick r:id="rId17"/>
                        </a:rPr>
                        <a:t>&lt;dfn&gt;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200">
                          <a:effectLst/>
                        </a:rPr>
                        <a:t>Defines the definition of a term or an abbreviation.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0">
                <a:tc>
                  <a:txBody>
                    <a:bodyPr/>
                    <a:lstStyle/>
                    <a:p>
                      <a:pPr fontAlgn="t"/>
                      <a:r>
                        <a:rPr lang="es-CO" sz="1200" u="sng">
                          <a:solidFill>
                            <a:srgbClr val="333333"/>
                          </a:solidFill>
                          <a:effectLst/>
                          <a:hlinkClick r:id="rId18"/>
                        </a:rPr>
                        <a:t>&lt;q&gt;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rPr>
                        <a:t>Defines a short inline quotation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fontAlgn="t"/>
                      <a:r>
                        <a:rPr lang="es-CO" sz="1200" u="sng">
                          <a:solidFill>
                            <a:srgbClr val="333333"/>
                          </a:solidFill>
                          <a:effectLst/>
                          <a:hlinkClick r:id="rId19"/>
                        </a:rPr>
                        <a:t>&lt;cite&gt;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200" dirty="0">
                          <a:effectLst/>
                        </a:rPr>
                        <a:t>Defines the title of a work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bl>
          </a:graphicData>
        </a:graphic>
      </p:graphicFrame>
      <p:sp>
        <p:nvSpPr>
          <p:cNvPr id="16" name="CuadroTexto 15"/>
          <p:cNvSpPr txBox="1"/>
          <p:nvPr/>
        </p:nvSpPr>
        <p:spPr>
          <a:xfrm>
            <a:off x="6756980" y="6133452"/>
            <a:ext cx="5010475" cy="369332"/>
          </a:xfrm>
          <a:prstGeom prst="rect">
            <a:avLst/>
          </a:prstGeom>
          <a:noFill/>
        </p:spPr>
        <p:txBody>
          <a:bodyPr wrap="square" rtlCol="0">
            <a:spAutoFit/>
          </a:bodyPr>
          <a:lstStyle/>
          <a:p>
            <a:r>
              <a:rPr lang="en-GB" dirty="0" smtClean="0"/>
              <a:t>Entity</a:t>
            </a:r>
            <a:endParaRPr lang="en-GB" b="1" dirty="0"/>
          </a:p>
        </p:txBody>
      </p:sp>
      <p:sp>
        <p:nvSpPr>
          <p:cNvPr id="17" name="CuadroTexto 16"/>
          <p:cNvSpPr txBox="1"/>
          <p:nvPr/>
        </p:nvSpPr>
        <p:spPr>
          <a:xfrm>
            <a:off x="117230" y="132028"/>
            <a:ext cx="12074770"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The cool and useful tags</a:t>
            </a:r>
            <a:endParaRPr lang="en-GB" sz="2400" b="1" dirty="0">
              <a:latin typeface="Gotham Light" pitchFamily="50" charset="0"/>
              <a:cs typeface="Gotham Light" pitchFamily="50" charset="0"/>
            </a:endParaRPr>
          </a:p>
        </p:txBody>
      </p:sp>
    </p:spTree>
    <p:extLst>
      <p:ext uri="{BB962C8B-B14F-4D97-AF65-F5344CB8AC3E}">
        <p14:creationId xmlns:p14="http://schemas.microsoft.com/office/powerpoint/2010/main" xmlns="" val="385894432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488847" y="1725577"/>
            <a:ext cx="2870791" cy="2031325"/>
          </a:xfrm>
          <a:prstGeom prst="rect">
            <a:avLst/>
          </a:prstGeom>
          <a:noFill/>
        </p:spPr>
        <p:txBody>
          <a:bodyPr wrap="square" rtlCol="0">
            <a:spAutoFit/>
          </a:bodyPr>
          <a:lstStyle/>
          <a:p>
            <a:r>
              <a:rPr lang="en-US" dirty="0" smtClean="0"/>
              <a:t>Subscribe for private coaching</a:t>
            </a:r>
            <a:r>
              <a:rPr lang="en-US" dirty="0"/>
              <a:t>!</a:t>
            </a:r>
            <a:r>
              <a:rPr lang="en-US" dirty="0" smtClean="0"/>
              <a:t> In this option we will assign a person who will act as personal professor and coach. The amount of classes and hours per week can be personalized. </a:t>
            </a:r>
            <a:endParaRPr lang="en-US" dirty="0"/>
          </a:p>
        </p:txBody>
      </p:sp>
      <p:sp>
        <p:nvSpPr>
          <p:cNvPr id="14" name="Rectangle 13"/>
          <p:cNvSpPr/>
          <p:nvPr/>
        </p:nvSpPr>
        <p:spPr>
          <a:xfrm>
            <a:off x="780962" y="984298"/>
            <a:ext cx="2228851" cy="5387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icon</a:t>
            </a:r>
            <a:endParaRPr lang="en-US" dirty="0"/>
          </a:p>
        </p:txBody>
      </p:sp>
      <p:sp>
        <p:nvSpPr>
          <p:cNvPr id="9" name="Rectangle 8"/>
          <p:cNvSpPr/>
          <p:nvPr/>
        </p:nvSpPr>
        <p:spPr>
          <a:xfrm>
            <a:off x="0" y="0"/>
            <a:ext cx="12192000" cy="400050"/>
          </a:xfrm>
          <a:prstGeom prst="rect">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686800" y="11430"/>
            <a:ext cx="925830" cy="369332"/>
          </a:xfrm>
          <a:prstGeom prst="rect">
            <a:avLst/>
          </a:prstGeom>
          <a:noFill/>
        </p:spPr>
        <p:txBody>
          <a:bodyPr wrap="square" rtlCol="0">
            <a:spAutoFit/>
          </a:bodyPr>
          <a:lstStyle/>
          <a:p>
            <a:r>
              <a:rPr lang="en-US" dirty="0" smtClean="0">
                <a:solidFill>
                  <a:schemeClr val="bg1"/>
                </a:solidFill>
              </a:rPr>
              <a:t>About</a:t>
            </a:r>
            <a:endParaRPr lang="en-US" dirty="0">
              <a:solidFill>
                <a:schemeClr val="bg1"/>
              </a:solidFill>
            </a:endParaRPr>
          </a:p>
        </p:txBody>
      </p:sp>
      <p:sp>
        <p:nvSpPr>
          <p:cNvPr id="11" name="TextBox 10"/>
          <p:cNvSpPr txBox="1"/>
          <p:nvPr/>
        </p:nvSpPr>
        <p:spPr>
          <a:xfrm>
            <a:off x="7566660" y="11430"/>
            <a:ext cx="742950" cy="369332"/>
          </a:xfrm>
          <a:prstGeom prst="rect">
            <a:avLst/>
          </a:prstGeom>
          <a:noFill/>
        </p:spPr>
        <p:txBody>
          <a:bodyPr wrap="square" rtlCol="0">
            <a:spAutoFit/>
          </a:bodyPr>
          <a:lstStyle/>
          <a:p>
            <a:r>
              <a:rPr lang="en-US" dirty="0" smtClean="0">
                <a:solidFill>
                  <a:schemeClr val="bg1"/>
                </a:solidFill>
              </a:rPr>
              <a:t>home</a:t>
            </a:r>
            <a:endParaRPr lang="en-US" dirty="0">
              <a:solidFill>
                <a:schemeClr val="bg1"/>
              </a:solidFill>
            </a:endParaRPr>
          </a:p>
        </p:txBody>
      </p:sp>
      <p:sp>
        <p:nvSpPr>
          <p:cNvPr id="12" name="TextBox 11"/>
          <p:cNvSpPr txBox="1"/>
          <p:nvPr/>
        </p:nvSpPr>
        <p:spPr>
          <a:xfrm>
            <a:off x="9879840" y="11430"/>
            <a:ext cx="1195829" cy="369332"/>
          </a:xfrm>
          <a:prstGeom prst="rect">
            <a:avLst/>
          </a:prstGeom>
          <a:noFill/>
        </p:spPr>
        <p:txBody>
          <a:bodyPr wrap="square" rtlCol="0">
            <a:spAutoFit/>
          </a:bodyPr>
          <a:lstStyle/>
          <a:p>
            <a:r>
              <a:rPr lang="en-US" b="1" dirty="0">
                <a:solidFill>
                  <a:schemeClr val="bg1"/>
                </a:solidFill>
              </a:rPr>
              <a:t>P</a:t>
            </a:r>
            <a:r>
              <a:rPr lang="en-US" b="1" dirty="0" smtClean="0">
                <a:solidFill>
                  <a:schemeClr val="bg1"/>
                </a:solidFill>
              </a:rPr>
              <a:t>rograms</a:t>
            </a:r>
            <a:endParaRPr lang="en-US" b="1" dirty="0">
              <a:solidFill>
                <a:schemeClr val="bg1"/>
              </a:solidFill>
            </a:endParaRPr>
          </a:p>
        </p:txBody>
      </p:sp>
      <p:sp>
        <p:nvSpPr>
          <p:cNvPr id="13" name="TextBox 12"/>
          <p:cNvSpPr txBox="1"/>
          <p:nvPr/>
        </p:nvSpPr>
        <p:spPr>
          <a:xfrm>
            <a:off x="708660" y="11430"/>
            <a:ext cx="742950" cy="369332"/>
          </a:xfrm>
          <a:prstGeom prst="rect">
            <a:avLst/>
          </a:prstGeom>
          <a:noFill/>
        </p:spPr>
        <p:txBody>
          <a:bodyPr wrap="square" rtlCol="0">
            <a:spAutoFit/>
          </a:bodyPr>
          <a:lstStyle/>
          <a:p>
            <a:r>
              <a:rPr lang="en-US" dirty="0" smtClean="0">
                <a:solidFill>
                  <a:schemeClr val="bg1"/>
                </a:solidFill>
              </a:rPr>
              <a:t>logo</a:t>
            </a:r>
            <a:endParaRPr lang="en-US" dirty="0">
              <a:solidFill>
                <a:schemeClr val="bg1"/>
              </a:solidFill>
            </a:endParaRPr>
          </a:p>
        </p:txBody>
      </p:sp>
      <p:sp>
        <p:nvSpPr>
          <p:cNvPr id="20" name="TextBox 19"/>
          <p:cNvSpPr txBox="1"/>
          <p:nvPr/>
        </p:nvSpPr>
        <p:spPr>
          <a:xfrm>
            <a:off x="3682322" y="1725577"/>
            <a:ext cx="4444410" cy="2308324"/>
          </a:xfrm>
          <a:prstGeom prst="rect">
            <a:avLst/>
          </a:prstGeom>
          <a:noFill/>
        </p:spPr>
        <p:txBody>
          <a:bodyPr wrap="square" rtlCol="0">
            <a:spAutoFit/>
          </a:bodyPr>
          <a:lstStyle/>
          <a:p>
            <a:r>
              <a:rPr lang="en-US" dirty="0" smtClean="0"/>
              <a:t>A group of friends (from 3 to 8) can decide to subscribe together as a group. This is our most recommended option because friends support each other, co-work easily and who knows, maybe at the end of the program can start a venture together! </a:t>
            </a:r>
            <a:r>
              <a:rPr lang="en-US" dirty="0"/>
              <a:t>T</a:t>
            </a:r>
            <a:r>
              <a:rPr lang="en-US" dirty="0" smtClean="0"/>
              <a:t>he classes can be set at the most convenient time for all the team.</a:t>
            </a:r>
            <a:endParaRPr lang="en-US" dirty="0"/>
          </a:p>
        </p:txBody>
      </p:sp>
      <p:sp>
        <p:nvSpPr>
          <p:cNvPr id="21" name="TextBox 20"/>
          <p:cNvSpPr txBox="1"/>
          <p:nvPr/>
        </p:nvSpPr>
        <p:spPr>
          <a:xfrm>
            <a:off x="8365831" y="1725577"/>
            <a:ext cx="2870791" cy="2308324"/>
          </a:xfrm>
          <a:prstGeom prst="rect">
            <a:avLst/>
          </a:prstGeom>
          <a:noFill/>
        </p:spPr>
        <p:txBody>
          <a:bodyPr wrap="square" rtlCol="0">
            <a:spAutoFit/>
          </a:bodyPr>
          <a:lstStyle/>
          <a:p>
            <a:r>
              <a:rPr lang="en-US" dirty="0" smtClean="0"/>
              <a:t>If you subscribe to a group class you will go through the program with other motivated people and work together. This is a course that will require 9 hours of class plus 9 hours of outside class work.</a:t>
            </a:r>
            <a:endParaRPr lang="en-US" dirty="0"/>
          </a:p>
        </p:txBody>
      </p:sp>
      <p:sp>
        <p:nvSpPr>
          <p:cNvPr id="22" name="Rectangle 21"/>
          <p:cNvSpPr/>
          <p:nvPr/>
        </p:nvSpPr>
        <p:spPr>
          <a:xfrm>
            <a:off x="4576228" y="984298"/>
            <a:ext cx="2228851" cy="5387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icon</a:t>
            </a:r>
            <a:endParaRPr lang="en-US" dirty="0"/>
          </a:p>
        </p:txBody>
      </p:sp>
      <p:sp>
        <p:nvSpPr>
          <p:cNvPr id="23" name="Rectangle 22"/>
          <p:cNvSpPr/>
          <p:nvPr/>
        </p:nvSpPr>
        <p:spPr>
          <a:xfrm>
            <a:off x="8686800" y="984298"/>
            <a:ext cx="2228851" cy="5387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icon</a:t>
            </a:r>
            <a:endParaRPr lang="en-US" dirty="0"/>
          </a:p>
        </p:txBody>
      </p:sp>
      <p:pic>
        <p:nvPicPr>
          <p:cNvPr id="2" name="Picture 1"/>
          <p:cNvPicPr>
            <a:picLocks noChangeAspect="1"/>
          </p:cNvPicPr>
          <p:nvPr/>
        </p:nvPicPr>
        <p:blipFill>
          <a:blip r:embed="rId3" cstate="print"/>
          <a:stretch>
            <a:fillRect/>
          </a:stretch>
        </p:blipFill>
        <p:spPr>
          <a:xfrm>
            <a:off x="0" y="4033901"/>
            <a:ext cx="12192000" cy="3392466"/>
          </a:xfrm>
          <a:prstGeom prst="rect">
            <a:avLst/>
          </a:prstGeom>
        </p:spPr>
      </p:pic>
      <p:sp>
        <p:nvSpPr>
          <p:cNvPr id="15" name="TextBox 14"/>
          <p:cNvSpPr txBox="1"/>
          <p:nvPr/>
        </p:nvSpPr>
        <p:spPr>
          <a:xfrm>
            <a:off x="1312489" y="411268"/>
            <a:ext cx="9165265"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We provide 3 options of classes for you to have the flexibility and the environment you need</a:t>
            </a:r>
            <a:endParaRPr lang="en-US" dirty="0"/>
          </a:p>
        </p:txBody>
      </p:sp>
      <p:sp>
        <p:nvSpPr>
          <p:cNvPr id="3" name="TextBox 2"/>
          <p:cNvSpPr txBox="1"/>
          <p:nvPr/>
        </p:nvSpPr>
        <p:spPr>
          <a:xfrm>
            <a:off x="259307" y="4576497"/>
            <a:ext cx="4316921" cy="369332"/>
          </a:xfrm>
          <a:prstGeom prst="rect">
            <a:avLst/>
          </a:prstGeom>
          <a:noFill/>
        </p:spPr>
        <p:txBody>
          <a:bodyPr wrap="square" rtlCol="0">
            <a:spAutoFit/>
          </a:bodyPr>
          <a:lstStyle/>
          <a:p>
            <a:r>
              <a:rPr lang="en-US" smtClean="0"/>
              <a:t>All the programs include</a:t>
            </a:r>
            <a:endParaRPr lang="en-US"/>
          </a:p>
        </p:txBody>
      </p:sp>
      <p:sp>
        <p:nvSpPr>
          <p:cNvPr id="6" name="TextBox 5"/>
          <p:cNvSpPr txBox="1"/>
          <p:nvPr/>
        </p:nvSpPr>
        <p:spPr>
          <a:xfrm>
            <a:off x="9879840" y="4707787"/>
            <a:ext cx="1463039" cy="369332"/>
          </a:xfrm>
          <a:prstGeom prst="rect">
            <a:avLst/>
          </a:prstGeom>
          <a:noFill/>
        </p:spPr>
        <p:txBody>
          <a:bodyPr wrap="square" rtlCol="0">
            <a:spAutoFit/>
          </a:bodyPr>
          <a:lstStyle/>
          <a:p>
            <a:r>
              <a:rPr lang="en-US" smtClean="0"/>
              <a:t>Starting from</a:t>
            </a:r>
            <a:endParaRPr lang="en-US"/>
          </a:p>
        </p:txBody>
      </p:sp>
      <p:sp>
        <p:nvSpPr>
          <p:cNvPr id="7" name="TextBox 6"/>
          <p:cNvSpPr txBox="1"/>
          <p:nvPr/>
        </p:nvSpPr>
        <p:spPr>
          <a:xfrm>
            <a:off x="9246869" y="5152142"/>
            <a:ext cx="1828800" cy="369332"/>
          </a:xfrm>
          <a:prstGeom prst="rect">
            <a:avLst/>
          </a:prstGeom>
          <a:noFill/>
        </p:spPr>
        <p:txBody>
          <a:bodyPr wrap="square" rtlCol="0">
            <a:spAutoFit/>
          </a:bodyPr>
          <a:lstStyle/>
          <a:p>
            <a:r>
              <a:rPr lang="en-US" smtClean="0"/>
              <a:t>250 euros month</a:t>
            </a:r>
            <a:endParaRPr lang="en-US"/>
          </a:p>
        </p:txBody>
      </p:sp>
      <p:sp>
        <p:nvSpPr>
          <p:cNvPr id="8" name="TextBox 7"/>
          <p:cNvSpPr txBox="1"/>
          <p:nvPr/>
        </p:nvSpPr>
        <p:spPr>
          <a:xfrm>
            <a:off x="9592942" y="6957354"/>
            <a:ext cx="2036833" cy="369332"/>
          </a:xfrm>
          <a:prstGeom prst="rect">
            <a:avLst/>
          </a:prstGeom>
          <a:noFill/>
        </p:spPr>
        <p:txBody>
          <a:bodyPr wrap="square" rtlCol="0">
            <a:spAutoFit/>
          </a:bodyPr>
          <a:lstStyle/>
          <a:p>
            <a:r>
              <a:rPr lang="en-US" dirty="0" smtClean="0"/>
              <a:t>Contact us</a:t>
            </a:r>
            <a:endParaRPr lang="en-US" dirty="0"/>
          </a:p>
        </p:txBody>
      </p:sp>
      <p:sp>
        <p:nvSpPr>
          <p:cNvPr id="24" name="TextBox 23"/>
          <p:cNvSpPr txBox="1"/>
          <p:nvPr/>
        </p:nvSpPr>
        <p:spPr>
          <a:xfrm>
            <a:off x="148607" y="7551643"/>
            <a:ext cx="10927062" cy="369332"/>
          </a:xfrm>
          <a:prstGeom prst="rect">
            <a:avLst/>
          </a:prstGeom>
          <a:noFill/>
        </p:spPr>
        <p:txBody>
          <a:bodyPr wrap="square" rtlCol="0">
            <a:spAutoFit/>
          </a:bodyPr>
          <a:lstStyle/>
          <a:p>
            <a:r>
              <a:rPr lang="en-US" dirty="0" smtClean="0"/>
              <a:t>To subscribe to any of the courses – please contact us directly to  </a:t>
            </a:r>
            <a:r>
              <a:rPr lang="en-US" dirty="0" err="1" smtClean="0"/>
              <a:t>bla</a:t>
            </a:r>
            <a:r>
              <a:rPr lang="en-US" dirty="0" smtClean="0"/>
              <a:t> or call us to 0485646801</a:t>
            </a:r>
          </a:p>
        </p:txBody>
      </p:sp>
    </p:spTree>
    <p:extLst>
      <p:ext uri="{BB962C8B-B14F-4D97-AF65-F5344CB8AC3E}">
        <p14:creationId xmlns:p14="http://schemas.microsoft.com/office/powerpoint/2010/main" xmlns="" val="91598994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400050"/>
          </a:xfrm>
          <a:prstGeom prst="rect">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686800" y="11430"/>
            <a:ext cx="925830" cy="369332"/>
          </a:xfrm>
          <a:prstGeom prst="rect">
            <a:avLst/>
          </a:prstGeom>
          <a:noFill/>
        </p:spPr>
        <p:txBody>
          <a:bodyPr wrap="square" rtlCol="0">
            <a:spAutoFit/>
          </a:bodyPr>
          <a:lstStyle/>
          <a:p>
            <a:r>
              <a:rPr lang="en-US" dirty="0" smtClean="0">
                <a:solidFill>
                  <a:schemeClr val="bg1"/>
                </a:solidFill>
              </a:rPr>
              <a:t>About</a:t>
            </a:r>
            <a:endParaRPr lang="en-US" dirty="0">
              <a:solidFill>
                <a:schemeClr val="bg1"/>
              </a:solidFill>
            </a:endParaRPr>
          </a:p>
        </p:txBody>
      </p:sp>
      <p:sp>
        <p:nvSpPr>
          <p:cNvPr id="11" name="TextBox 10"/>
          <p:cNvSpPr txBox="1"/>
          <p:nvPr/>
        </p:nvSpPr>
        <p:spPr>
          <a:xfrm>
            <a:off x="7566660" y="11430"/>
            <a:ext cx="742950" cy="369332"/>
          </a:xfrm>
          <a:prstGeom prst="rect">
            <a:avLst/>
          </a:prstGeom>
          <a:noFill/>
        </p:spPr>
        <p:txBody>
          <a:bodyPr wrap="square" rtlCol="0">
            <a:spAutoFit/>
          </a:bodyPr>
          <a:lstStyle/>
          <a:p>
            <a:r>
              <a:rPr lang="en-US" dirty="0" smtClean="0">
                <a:solidFill>
                  <a:schemeClr val="bg1"/>
                </a:solidFill>
              </a:rPr>
              <a:t>home</a:t>
            </a:r>
            <a:endParaRPr lang="en-US" dirty="0">
              <a:solidFill>
                <a:schemeClr val="bg1"/>
              </a:solidFill>
            </a:endParaRPr>
          </a:p>
        </p:txBody>
      </p:sp>
      <p:sp>
        <p:nvSpPr>
          <p:cNvPr id="12" name="TextBox 11"/>
          <p:cNvSpPr txBox="1"/>
          <p:nvPr/>
        </p:nvSpPr>
        <p:spPr>
          <a:xfrm>
            <a:off x="9879840" y="11430"/>
            <a:ext cx="1195829" cy="369332"/>
          </a:xfrm>
          <a:prstGeom prst="rect">
            <a:avLst/>
          </a:prstGeom>
          <a:noFill/>
        </p:spPr>
        <p:txBody>
          <a:bodyPr wrap="square" rtlCol="0">
            <a:spAutoFit/>
          </a:bodyPr>
          <a:lstStyle/>
          <a:p>
            <a:r>
              <a:rPr lang="en-US" b="1" dirty="0">
                <a:solidFill>
                  <a:schemeClr val="bg1"/>
                </a:solidFill>
              </a:rPr>
              <a:t>P</a:t>
            </a:r>
            <a:r>
              <a:rPr lang="en-US" b="1" dirty="0" smtClean="0">
                <a:solidFill>
                  <a:schemeClr val="bg1"/>
                </a:solidFill>
              </a:rPr>
              <a:t>rograms</a:t>
            </a:r>
            <a:endParaRPr lang="en-US" b="1" dirty="0">
              <a:solidFill>
                <a:schemeClr val="bg1"/>
              </a:solidFill>
            </a:endParaRPr>
          </a:p>
        </p:txBody>
      </p:sp>
      <p:sp>
        <p:nvSpPr>
          <p:cNvPr id="13" name="TextBox 12"/>
          <p:cNvSpPr txBox="1"/>
          <p:nvPr/>
        </p:nvSpPr>
        <p:spPr>
          <a:xfrm>
            <a:off x="708660" y="11430"/>
            <a:ext cx="742950" cy="369332"/>
          </a:xfrm>
          <a:prstGeom prst="rect">
            <a:avLst/>
          </a:prstGeom>
          <a:noFill/>
        </p:spPr>
        <p:txBody>
          <a:bodyPr wrap="square" rtlCol="0">
            <a:spAutoFit/>
          </a:bodyPr>
          <a:lstStyle/>
          <a:p>
            <a:r>
              <a:rPr lang="en-US" dirty="0" smtClean="0">
                <a:solidFill>
                  <a:schemeClr val="bg1"/>
                </a:solidFill>
              </a:rPr>
              <a:t>logo</a:t>
            </a:r>
            <a:endParaRPr lang="en-US" dirty="0">
              <a:solidFill>
                <a:schemeClr val="bg1"/>
              </a:solidFill>
            </a:endParaRPr>
          </a:p>
        </p:txBody>
      </p:sp>
      <p:sp>
        <p:nvSpPr>
          <p:cNvPr id="24" name="TextBox 23"/>
          <p:cNvSpPr txBox="1"/>
          <p:nvPr/>
        </p:nvSpPr>
        <p:spPr>
          <a:xfrm>
            <a:off x="4706491" y="5644477"/>
            <a:ext cx="7307845" cy="1200329"/>
          </a:xfrm>
          <a:prstGeom prst="rect">
            <a:avLst/>
          </a:prstGeom>
          <a:noFill/>
        </p:spPr>
        <p:txBody>
          <a:bodyPr wrap="square" rtlCol="0">
            <a:spAutoFit/>
          </a:bodyPr>
          <a:lstStyle/>
          <a:p>
            <a:r>
              <a:rPr lang="en-US" dirty="0" smtClean="0"/>
              <a:t>Because your ideas matter to us, the program includes a design thinking activity and </a:t>
            </a:r>
            <a:r>
              <a:rPr lang="en-US" dirty="0"/>
              <a:t>a session </a:t>
            </a:r>
            <a:r>
              <a:rPr lang="en-US" dirty="0" smtClean="0"/>
              <a:t>of personal or group </a:t>
            </a:r>
            <a:r>
              <a:rPr lang="en-US" dirty="0" err="1" smtClean="0"/>
              <a:t>business&amp;IT</a:t>
            </a:r>
            <a:r>
              <a:rPr lang="en-US" dirty="0" smtClean="0"/>
              <a:t> consulting/mentoring to help you understand market and technical feasibility of your ideas</a:t>
            </a:r>
            <a:endParaRPr lang="en-US" dirty="0"/>
          </a:p>
        </p:txBody>
      </p:sp>
      <p:pic>
        <p:nvPicPr>
          <p:cNvPr id="25" name="Picture 24"/>
          <p:cNvPicPr>
            <a:picLocks noChangeAspect="1"/>
          </p:cNvPicPr>
          <p:nvPr/>
        </p:nvPicPr>
        <p:blipFill>
          <a:blip r:embed="rId3" cstate="print"/>
          <a:stretch>
            <a:fillRect/>
          </a:stretch>
        </p:blipFill>
        <p:spPr>
          <a:xfrm>
            <a:off x="1815671" y="1024486"/>
            <a:ext cx="9003277" cy="1619211"/>
          </a:xfrm>
          <a:prstGeom prst="rect">
            <a:avLst/>
          </a:prstGeom>
        </p:spPr>
      </p:pic>
      <p:pic>
        <p:nvPicPr>
          <p:cNvPr id="26" name="Picture 25"/>
          <p:cNvPicPr>
            <a:picLocks noChangeAspect="1"/>
          </p:cNvPicPr>
          <p:nvPr/>
        </p:nvPicPr>
        <p:blipFill>
          <a:blip r:embed="rId4" cstate="print"/>
          <a:stretch>
            <a:fillRect/>
          </a:stretch>
        </p:blipFill>
        <p:spPr>
          <a:xfrm>
            <a:off x="708660" y="2462789"/>
            <a:ext cx="3676734" cy="1432430"/>
          </a:xfrm>
          <a:prstGeom prst="rect">
            <a:avLst/>
          </a:prstGeom>
        </p:spPr>
      </p:pic>
      <p:sp>
        <p:nvSpPr>
          <p:cNvPr id="27" name="Rectangle 26"/>
          <p:cNvSpPr/>
          <p:nvPr/>
        </p:nvSpPr>
        <p:spPr>
          <a:xfrm>
            <a:off x="2847866" y="573743"/>
            <a:ext cx="7758024" cy="923330"/>
          </a:xfrm>
          <a:prstGeom prst="rect">
            <a:avLst/>
          </a:prstGeom>
        </p:spPr>
        <p:txBody>
          <a:bodyPr wrap="square">
            <a:spAutoFit/>
          </a:bodyPr>
          <a:lstStyle/>
          <a:p>
            <a:r>
              <a:rPr lang="en-US" dirty="0" smtClean="0"/>
              <a:t>All our programs follow the following methodology, which is divided into 3 fundamental </a:t>
            </a:r>
            <a:r>
              <a:rPr lang="en-US" dirty="0" err="1" smtClean="0"/>
              <a:t>pilars</a:t>
            </a:r>
            <a:r>
              <a:rPr lang="en-US" dirty="0" smtClean="0"/>
              <a:t> , trying to teach you how to code not only from the logic of the code but only from the workflow and the business side</a:t>
            </a:r>
            <a:endParaRPr lang="en-US" dirty="0"/>
          </a:p>
        </p:txBody>
      </p:sp>
      <p:sp>
        <p:nvSpPr>
          <p:cNvPr id="28" name="Rectangle 27"/>
          <p:cNvSpPr/>
          <p:nvPr/>
        </p:nvSpPr>
        <p:spPr>
          <a:xfrm>
            <a:off x="233773" y="1965620"/>
            <a:ext cx="2061975" cy="369332"/>
          </a:xfrm>
          <a:prstGeom prst="rect">
            <a:avLst/>
          </a:prstGeom>
        </p:spPr>
        <p:txBody>
          <a:bodyPr wrap="none">
            <a:spAutoFit/>
          </a:bodyPr>
          <a:lstStyle/>
          <a:p>
            <a:r>
              <a:rPr lang="en-US"/>
              <a:t>Coding </a:t>
            </a:r>
            <a:r>
              <a:rPr lang="en-US" smtClean="0"/>
              <a:t>training 80%</a:t>
            </a:r>
            <a:endParaRPr lang="en-US"/>
          </a:p>
        </p:txBody>
      </p:sp>
      <p:sp>
        <p:nvSpPr>
          <p:cNvPr id="29" name="TextBox 28"/>
          <p:cNvSpPr txBox="1"/>
          <p:nvPr/>
        </p:nvSpPr>
        <p:spPr>
          <a:xfrm>
            <a:off x="4706491" y="2628154"/>
            <a:ext cx="7154697" cy="1754326"/>
          </a:xfrm>
          <a:prstGeom prst="rect">
            <a:avLst/>
          </a:prstGeom>
          <a:noFill/>
        </p:spPr>
        <p:txBody>
          <a:bodyPr wrap="square" rtlCol="0">
            <a:spAutoFit/>
          </a:bodyPr>
          <a:lstStyle/>
          <a:p>
            <a:r>
              <a:rPr lang="en-US" dirty="0" smtClean="0"/>
              <a:t>We will guide you through a process in which you will </a:t>
            </a:r>
            <a:r>
              <a:rPr lang="en-US" dirty="0"/>
              <a:t>first </a:t>
            </a:r>
            <a:r>
              <a:rPr lang="en-US" dirty="0" smtClean="0"/>
              <a:t>master the basics of front-end development (HTML, CSS and JavaScript), to quickly move to back-end development (Meteor) which is the main focus of the course. You will be able to create web or mobile projects in a prototype version (iOS &amp; Android) from the user interface to the management of the databases and user accounts.</a:t>
            </a:r>
            <a:endParaRPr lang="en-US" dirty="0"/>
          </a:p>
        </p:txBody>
      </p:sp>
      <p:sp>
        <p:nvSpPr>
          <p:cNvPr id="30" name="Rectangle 29"/>
          <p:cNvSpPr/>
          <p:nvPr/>
        </p:nvSpPr>
        <p:spPr>
          <a:xfrm>
            <a:off x="4034728" y="1958058"/>
            <a:ext cx="1339277" cy="369332"/>
          </a:xfrm>
          <a:prstGeom prst="rect">
            <a:avLst/>
          </a:prstGeom>
        </p:spPr>
        <p:txBody>
          <a:bodyPr wrap="none">
            <a:spAutoFit/>
          </a:bodyPr>
          <a:lstStyle/>
          <a:p>
            <a:r>
              <a:rPr lang="en-US" smtClean="0"/>
              <a:t>IT </a:t>
            </a:r>
            <a:r>
              <a:rPr lang="en-US"/>
              <a:t>workflow </a:t>
            </a:r>
          </a:p>
        </p:txBody>
      </p:sp>
      <p:sp>
        <p:nvSpPr>
          <p:cNvPr id="31" name="Rectangle 30"/>
          <p:cNvSpPr/>
          <p:nvPr/>
        </p:nvSpPr>
        <p:spPr>
          <a:xfrm>
            <a:off x="10183373" y="1958058"/>
            <a:ext cx="2008627" cy="369332"/>
          </a:xfrm>
          <a:prstGeom prst="rect">
            <a:avLst/>
          </a:prstGeom>
        </p:spPr>
        <p:txBody>
          <a:bodyPr wrap="none">
            <a:spAutoFit/>
          </a:bodyPr>
          <a:lstStyle/>
          <a:p>
            <a:r>
              <a:rPr lang="en-US" smtClean="0"/>
              <a:t>Business consulting</a:t>
            </a:r>
            <a:endParaRPr lang="en-US"/>
          </a:p>
        </p:txBody>
      </p:sp>
      <p:sp>
        <p:nvSpPr>
          <p:cNvPr id="32" name="Rectangle 31"/>
          <p:cNvSpPr/>
          <p:nvPr/>
        </p:nvSpPr>
        <p:spPr>
          <a:xfrm>
            <a:off x="4706491" y="4382480"/>
            <a:ext cx="7307845" cy="1200329"/>
          </a:xfrm>
          <a:prstGeom prst="rect">
            <a:avLst/>
          </a:prstGeom>
        </p:spPr>
        <p:txBody>
          <a:bodyPr wrap="square">
            <a:spAutoFit/>
          </a:bodyPr>
          <a:lstStyle/>
          <a:p>
            <a:r>
              <a:rPr lang="en-US" dirty="0" smtClean="0"/>
              <a:t>We train </a:t>
            </a:r>
            <a:r>
              <a:rPr lang="en-US" dirty="0"/>
              <a:t>you in how to manage the IT workflow and the IT management tools, you will learn to use </a:t>
            </a:r>
            <a:r>
              <a:rPr lang="en-US" dirty="0" err="1" smtClean="0"/>
              <a:t>Github</a:t>
            </a:r>
            <a:r>
              <a:rPr lang="en-US" dirty="0"/>
              <a:t>, best practices of </a:t>
            </a:r>
            <a:r>
              <a:rPr lang="en-US" dirty="0" smtClean="0"/>
              <a:t>slack,  </a:t>
            </a:r>
            <a:r>
              <a:rPr lang="en-US" dirty="0" err="1" smtClean="0"/>
              <a:t>mailchimp</a:t>
            </a:r>
            <a:r>
              <a:rPr lang="en-US" dirty="0" smtClean="0"/>
              <a:t>, </a:t>
            </a:r>
            <a:r>
              <a:rPr lang="en-US" dirty="0" err="1" smtClean="0"/>
              <a:t>mamp</a:t>
            </a:r>
            <a:r>
              <a:rPr lang="en-US" dirty="0"/>
              <a:t>,</a:t>
            </a:r>
            <a:r>
              <a:rPr lang="en-US" dirty="0" smtClean="0"/>
              <a:t> </a:t>
            </a:r>
            <a:r>
              <a:rPr lang="en-US" dirty="0" err="1" smtClean="0"/>
              <a:t>wamp</a:t>
            </a:r>
            <a:r>
              <a:rPr lang="en-US" dirty="0" smtClean="0"/>
              <a:t> and ftp servers like </a:t>
            </a:r>
            <a:r>
              <a:rPr lang="en-US" dirty="0" err="1" smtClean="0"/>
              <a:t>cyberduck</a:t>
            </a:r>
            <a:r>
              <a:rPr lang="en-US" dirty="0" smtClean="0"/>
              <a:t>  among other common tools that are indispensable to entrepreneurs </a:t>
            </a:r>
            <a:r>
              <a:rPr lang="en-US" dirty="0" err="1" smtClean="0"/>
              <a:t>nowdays</a:t>
            </a:r>
            <a:endParaRPr lang="en-US" dirty="0"/>
          </a:p>
        </p:txBody>
      </p:sp>
      <p:pic>
        <p:nvPicPr>
          <p:cNvPr id="33" name="Picture 32"/>
          <p:cNvPicPr>
            <a:picLocks noChangeAspect="1"/>
          </p:cNvPicPr>
          <p:nvPr/>
        </p:nvPicPr>
        <p:blipFill>
          <a:blip r:embed="rId5" cstate="print"/>
          <a:stretch>
            <a:fillRect/>
          </a:stretch>
        </p:blipFill>
        <p:spPr>
          <a:xfrm>
            <a:off x="1005385" y="4203964"/>
            <a:ext cx="1931808" cy="1247500"/>
          </a:xfrm>
          <a:prstGeom prst="rect">
            <a:avLst/>
          </a:prstGeom>
        </p:spPr>
      </p:pic>
      <p:pic>
        <p:nvPicPr>
          <p:cNvPr id="34" name="Picture 33"/>
          <p:cNvPicPr>
            <a:picLocks noChangeAspect="1"/>
          </p:cNvPicPr>
          <p:nvPr/>
        </p:nvPicPr>
        <p:blipFill>
          <a:blip r:embed="rId6" cstate="print"/>
          <a:stretch>
            <a:fillRect/>
          </a:stretch>
        </p:blipFill>
        <p:spPr>
          <a:xfrm>
            <a:off x="708660" y="4512709"/>
            <a:ext cx="2666845" cy="570448"/>
          </a:xfrm>
          <a:prstGeom prst="rect">
            <a:avLst/>
          </a:prstGeom>
        </p:spPr>
      </p:pic>
      <p:sp>
        <p:nvSpPr>
          <p:cNvPr id="35" name="Rectangle 34"/>
          <p:cNvSpPr/>
          <p:nvPr/>
        </p:nvSpPr>
        <p:spPr>
          <a:xfrm>
            <a:off x="5595583" y="6858000"/>
            <a:ext cx="6096000" cy="923330"/>
          </a:xfrm>
          <a:prstGeom prst="rect">
            <a:avLst/>
          </a:prstGeom>
        </p:spPr>
        <p:txBody>
          <a:bodyPr>
            <a:spAutoFit/>
          </a:bodyPr>
          <a:lstStyle/>
          <a:p>
            <a:r>
              <a:rPr lang="en-US" dirty="0"/>
              <a:t>http://media5.cdn.builtinaustin.com/sites/</a:t>
            </a:r>
            <a:r>
              <a:rPr lang="en-US" dirty="0" err="1"/>
              <a:t>www.builtinaustin.com</a:t>
            </a:r>
            <a:r>
              <a:rPr lang="en-US" dirty="0"/>
              <a:t>/files/</a:t>
            </a:r>
            <a:r>
              <a:rPr lang="en-US" dirty="0" err="1"/>
              <a:t>imagecache</a:t>
            </a:r>
            <a:r>
              <a:rPr lang="en-US" dirty="0"/>
              <a:t>/Original/images/shutterstock_189811220_0.jpg</a:t>
            </a:r>
          </a:p>
        </p:txBody>
      </p:sp>
      <p:pic>
        <p:nvPicPr>
          <p:cNvPr id="36" name="Picture 35"/>
          <p:cNvPicPr>
            <a:picLocks noChangeAspect="1"/>
          </p:cNvPicPr>
          <p:nvPr/>
        </p:nvPicPr>
        <p:blipFill>
          <a:blip r:embed="rId7" cstate="print"/>
          <a:stretch>
            <a:fillRect/>
          </a:stretch>
        </p:blipFill>
        <p:spPr>
          <a:xfrm>
            <a:off x="1029756" y="5665185"/>
            <a:ext cx="1923895" cy="1192815"/>
          </a:xfrm>
          <a:prstGeom prst="rect">
            <a:avLst/>
          </a:prstGeom>
        </p:spPr>
      </p:pic>
    </p:spTree>
    <p:extLst>
      <p:ext uri="{BB962C8B-B14F-4D97-AF65-F5344CB8AC3E}">
        <p14:creationId xmlns:p14="http://schemas.microsoft.com/office/powerpoint/2010/main" xmlns="" val="166291936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p:cNvGraphicFramePr>
            <a:graphicFrameLocks noGrp="1"/>
          </p:cNvGraphicFramePr>
          <p:nvPr>
            <p:extLst>
              <p:ext uri="{D42A27DB-BD31-4B8C-83A1-F6EECF244321}">
                <p14:modId xmlns:p14="http://schemas.microsoft.com/office/powerpoint/2010/main" xmlns="" val="4144911096"/>
              </p:ext>
            </p:extLst>
          </p:nvPr>
        </p:nvGraphicFramePr>
        <p:xfrm>
          <a:off x="1934028" y="861180"/>
          <a:ext cx="8128002" cy="2595880"/>
        </p:xfrm>
        <a:graphic>
          <a:graphicData uri="http://schemas.openxmlformats.org/drawingml/2006/table">
            <a:tbl>
              <a:tblPr firstRow="1" bandRow="1">
                <a:tableStyleId>{5940675A-B579-460E-94D1-54222C63F5DA}</a:tableStyleId>
              </a:tblPr>
              <a:tblGrid>
                <a:gridCol w="1354667"/>
                <a:gridCol w="1354667"/>
                <a:gridCol w="1354667"/>
                <a:gridCol w="1354667"/>
                <a:gridCol w="1354667"/>
                <a:gridCol w="1354667"/>
              </a:tblGrid>
              <a:tr h="370840">
                <a:tc>
                  <a:txBody>
                    <a:bodyPr/>
                    <a:lstStyle/>
                    <a:p>
                      <a:r>
                        <a:rPr lang="en-GB" dirty="0" smtClean="0"/>
                        <a:t>Day 1</a:t>
                      </a:r>
                      <a:endParaRPr lang="en-GB" dirty="0"/>
                    </a:p>
                  </a:txBody>
                  <a:tcPr/>
                </a:tc>
                <a:tc>
                  <a:txBody>
                    <a:bodyPr/>
                    <a:lstStyle/>
                    <a:p>
                      <a:r>
                        <a:rPr lang="en-GB" dirty="0" smtClean="0"/>
                        <a:t>day2</a:t>
                      </a:r>
                      <a:endParaRPr lang="en-GB" dirty="0"/>
                    </a:p>
                  </a:txBody>
                  <a:tcPr/>
                </a:tc>
                <a:tc>
                  <a:txBody>
                    <a:bodyPr/>
                    <a:lstStyle/>
                    <a:p>
                      <a:r>
                        <a:rPr lang="en-GB" dirty="0" smtClean="0"/>
                        <a:t>day3</a:t>
                      </a:r>
                      <a:endParaRPr lang="en-GB" dirty="0"/>
                    </a:p>
                  </a:txBody>
                  <a:tcPr/>
                </a:tc>
                <a:tc>
                  <a:txBody>
                    <a:bodyPr/>
                    <a:lstStyle/>
                    <a:p>
                      <a:r>
                        <a:rPr lang="en-GB" dirty="0" smtClean="0"/>
                        <a:t>day4</a:t>
                      </a:r>
                      <a:endParaRPr lang="en-GB" dirty="0"/>
                    </a:p>
                  </a:txBody>
                  <a:tcPr/>
                </a:tc>
                <a:tc>
                  <a:txBody>
                    <a:bodyPr/>
                    <a:lstStyle/>
                    <a:p>
                      <a:r>
                        <a:rPr lang="en-GB" dirty="0" smtClean="0"/>
                        <a:t>day5</a:t>
                      </a:r>
                      <a:endParaRPr lang="en-GB" dirty="0"/>
                    </a:p>
                  </a:txBody>
                  <a:tcPr/>
                </a:tc>
                <a:tc>
                  <a:txBody>
                    <a:bodyPr/>
                    <a:lstStyle/>
                    <a:p>
                      <a:r>
                        <a:rPr lang="en-GB" dirty="0" smtClean="0"/>
                        <a:t>day6</a:t>
                      </a:r>
                      <a:endParaRPr lang="en-GB" dirty="0"/>
                    </a:p>
                  </a:txBody>
                  <a:tcPr/>
                </a:tc>
              </a:tr>
              <a:tr h="370840">
                <a:tc>
                  <a:txBody>
                    <a:bodyPr/>
                    <a:lstStyle/>
                    <a:p>
                      <a:r>
                        <a:rPr lang="en-GB" dirty="0" smtClean="0"/>
                        <a:t>Html</a:t>
                      </a:r>
                      <a:endParaRPr lang="en-GB" dirty="0"/>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r>
              <a:tr h="370840">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r>
              <a:tr h="370840">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r>
              <a:tr h="370840">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r>
              <a:tr h="370840">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r>
              <a:tr h="370840">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dirty="0"/>
                    </a:p>
                  </a:txBody>
                  <a:tcPr/>
                </a:tc>
              </a:tr>
            </a:tbl>
          </a:graphicData>
        </a:graphic>
      </p:graphicFrame>
      <p:sp>
        <p:nvSpPr>
          <p:cNvPr id="3" name="TextBox 2"/>
          <p:cNvSpPr txBox="1"/>
          <p:nvPr/>
        </p:nvSpPr>
        <p:spPr>
          <a:xfrm>
            <a:off x="2069111" y="3958411"/>
            <a:ext cx="8169665" cy="2585323"/>
          </a:xfrm>
          <a:prstGeom prst="rect">
            <a:avLst/>
          </a:prstGeom>
          <a:noFill/>
        </p:spPr>
        <p:txBody>
          <a:bodyPr wrap="square" rtlCol="0">
            <a:spAutoFit/>
          </a:bodyPr>
          <a:lstStyle/>
          <a:p>
            <a:r>
              <a:rPr lang="en-US" dirty="0"/>
              <a:t>D</a:t>
            </a:r>
            <a:r>
              <a:rPr lang="en-US" dirty="0" smtClean="0"/>
              <a:t>igital technologies are driving the innovation of the world, and in booth the entrepreneur world and the corporate world the need of leaders with the skills to materialize ideas with web mobile app or any kind of IT solutions are more valuable in the market. And this is exactly what </a:t>
            </a:r>
            <a:r>
              <a:rPr lang="en-US" dirty="0" err="1" smtClean="0"/>
              <a:t>codementor</a:t>
            </a:r>
            <a:r>
              <a:rPr lang="en-US" dirty="0" smtClean="0"/>
              <a:t> gives you</a:t>
            </a:r>
          </a:p>
          <a:p>
            <a:endParaRPr lang="en-US" dirty="0"/>
          </a:p>
          <a:p>
            <a:r>
              <a:rPr lang="en-US" dirty="0" err="1" smtClean="0"/>
              <a:t>Codementor</a:t>
            </a:r>
            <a:r>
              <a:rPr lang="en-US" dirty="0" smtClean="0"/>
              <a:t> gives your business profile a key differentiation factor and makes you a professional with a very scares and highly demanded profile. That can either target to apply for a high position in the corporate world or be a valuable asset in a startup team.</a:t>
            </a:r>
          </a:p>
        </p:txBody>
      </p:sp>
    </p:spTree>
    <p:extLst>
      <p:ext uri="{BB962C8B-B14F-4D97-AF65-F5344CB8AC3E}">
        <p14:creationId xmlns:p14="http://schemas.microsoft.com/office/powerpoint/2010/main" xmlns="" val="334520561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Setting un your computer</a:t>
            </a:r>
            <a:endParaRPr lang="en-GB" dirty="0"/>
          </a:p>
        </p:txBody>
      </p:sp>
      <p:sp>
        <p:nvSpPr>
          <p:cNvPr id="3" name="Marcador de contenido 2"/>
          <p:cNvSpPr>
            <a:spLocks noGrp="1"/>
          </p:cNvSpPr>
          <p:nvPr>
            <p:ph idx="1"/>
          </p:nvPr>
        </p:nvSpPr>
        <p:spPr/>
        <p:txBody>
          <a:bodyPr/>
          <a:lstStyle/>
          <a:p>
            <a:endParaRPr lang="en-GB"/>
          </a:p>
        </p:txBody>
      </p:sp>
    </p:spTree>
    <p:extLst>
      <p:ext uri="{BB962C8B-B14F-4D97-AF65-F5344CB8AC3E}">
        <p14:creationId xmlns:p14="http://schemas.microsoft.com/office/powerpoint/2010/main" xmlns="" val="418627714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Diagram of how JavaScript works</a:t>
            </a:r>
            <a:endParaRPr lang="en-GB" dirty="0"/>
          </a:p>
        </p:txBody>
      </p:sp>
      <p:sp>
        <p:nvSpPr>
          <p:cNvPr id="4" name="Rectángulo 3"/>
          <p:cNvSpPr/>
          <p:nvPr/>
        </p:nvSpPr>
        <p:spPr>
          <a:xfrm>
            <a:off x="1006928" y="1266145"/>
            <a:ext cx="10134600" cy="23587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smtClean="0"/>
              <a:t>Names and this java does  </a:t>
            </a:r>
            <a:r>
              <a:rPr lang="en-GB" sz="1400" dirty="0" err="1" smtClean="0"/>
              <a:t>eplain</a:t>
            </a:r>
            <a:r>
              <a:rPr lang="en-GB" sz="1400" dirty="0" smtClean="0"/>
              <a:t> why we use () and why we use ; and that ‘’ is for text and not for math numbers , java return true y </a:t>
            </a:r>
            <a:r>
              <a:rPr lang="en-GB" sz="1400" dirty="0" err="1" smtClean="0"/>
              <a:t>flase</a:t>
            </a:r>
            <a:r>
              <a:rPr lang="en-GB" sz="1400" dirty="0" smtClean="0"/>
              <a:t> of formulas with &gt; &lt;, explain all the type of variables, </a:t>
            </a:r>
            <a:r>
              <a:rPr lang="es-CO" sz="1400" dirty="0" err="1" smtClean="0"/>
              <a:t>lowerCamelCase</a:t>
            </a:r>
            <a:r>
              <a:rPr lang="es-CO" sz="1400" dirty="0" smtClean="0"/>
              <a:t>, </a:t>
            </a:r>
            <a:r>
              <a:rPr lang="es-CO" sz="1400" dirty="0" err="1" smtClean="0"/>
              <a:t>operators</a:t>
            </a:r>
            <a:r>
              <a:rPr lang="es-CO" sz="1400" dirty="0" smtClean="0"/>
              <a:t> </a:t>
            </a:r>
            <a:r>
              <a:rPr lang="es-CO" sz="1400" dirty="0"/>
              <a:t>% (</a:t>
            </a:r>
            <a:r>
              <a:rPr lang="es-CO" sz="1400" dirty="0" err="1"/>
              <a:t>Modulus</a:t>
            </a:r>
            <a:r>
              <a:rPr lang="es-CO" sz="1400" dirty="0"/>
              <a:t>)</a:t>
            </a:r>
          </a:p>
          <a:p>
            <a:r>
              <a:rPr lang="es-CO" sz="1400" dirty="0"/>
              <a:t>++ (</a:t>
            </a:r>
            <a:r>
              <a:rPr lang="es-CO" sz="1400" dirty="0" err="1"/>
              <a:t>Increment</a:t>
            </a:r>
            <a:r>
              <a:rPr lang="es-CO" sz="1400" dirty="0"/>
              <a:t>)</a:t>
            </a:r>
          </a:p>
          <a:p>
            <a:r>
              <a:rPr lang="es-CO" sz="1400" dirty="0"/>
              <a:t>-- (</a:t>
            </a:r>
            <a:r>
              <a:rPr lang="es-CO" sz="1400" dirty="0" err="1"/>
              <a:t>Decrement</a:t>
            </a:r>
            <a:r>
              <a:rPr lang="es-CO" sz="1400" dirty="0" smtClean="0"/>
              <a:t>)</a:t>
            </a:r>
          </a:p>
          <a:p>
            <a:r>
              <a:rPr lang="es-CO" sz="1400" dirty="0" err="1" smtClean="0"/>
              <a:t>Explain</a:t>
            </a:r>
            <a:r>
              <a:rPr lang="es-CO" sz="1400" dirty="0" smtClean="0"/>
              <a:t> </a:t>
            </a:r>
            <a:r>
              <a:rPr lang="es-CO" sz="1400" dirty="0" err="1" smtClean="0"/>
              <a:t>operators</a:t>
            </a:r>
            <a:r>
              <a:rPr lang="es-CO" sz="1400" dirty="0" smtClean="0"/>
              <a:t> , ( == </a:t>
            </a:r>
            <a:r>
              <a:rPr lang="es-CO" sz="1400" dirty="0" err="1" smtClean="0"/>
              <a:t>equal</a:t>
            </a:r>
            <a:r>
              <a:rPr lang="es-CO" sz="1400" dirty="0" smtClean="0"/>
              <a:t> </a:t>
            </a:r>
            <a:r>
              <a:rPr lang="es-CO" sz="1400" dirty="0" err="1" smtClean="0"/>
              <a:t>value</a:t>
            </a:r>
            <a:r>
              <a:rPr lang="es-CO" sz="1400" dirty="0"/>
              <a:t> </a:t>
            </a:r>
            <a:r>
              <a:rPr lang="es-CO" sz="1400" dirty="0" smtClean="0"/>
              <a:t>, === </a:t>
            </a:r>
            <a:r>
              <a:rPr lang="es-CO" sz="1400" dirty="0" err="1" smtClean="0"/>
              <a:t>equal</a:t>
            </a:r>
            <a:r>
              <a:rPr lang="es-CO" sz="1400" dirty="0" smtClean="0"/>
              <a:t> </a:t>
            </a:r>
            <a:r>
              <a:rPr lang="es-CO" sz="1400" dirty="0" err="1" smtClean="0"/>
              <a:t>value</a:t>
            </a:r>
            <a:r>
              <a:rPr lang="es-CO" sz="1400" dirty="0" smtClean="0"/>
              <a:t> </a:t>
            </a:r>
            <a:r>
              <a:rPr lang="es-CO" sz="1400" dirty="0" err="1" smtClean="0"/>
              <a:t>equal</a:t>
            </a:r>
            <a:r>
              <a:rPr lang="es-CO" sz="1400" dirty="0" smtClean="0"/>
              <a:t> </a:t>
            </a:r>
            <a:r>
              <a:rPr lang="es-CO" sz="1400" dirty="0" err="1" smtClean="0"/>
              <a:t>type</a:t>
            </a:r>
            <a:r>
              <a:rPr lang="es-CO" sz="1400" dirty="0" smtClean="0"/>
              <a:t>) != , !== </a:t>
            </a:r>
            <a:r>
              <a:rPr lang="es-CO" sz="1400" dirty="0" err="1" smtClean="0"/>
              <a:t>not</a:t>
            </a:r>
            <a:r>
              <a:rPr lang="es-CO" sz="1400" dirty="0" smtClean="0"/>
              <a:t> </a:t>
            </a:r>
            <a:r>
              <a:rPr lang="es-CO" sz="1400" dirty="0" err="1" smtClean="0"/>
              <a:t>equal</a:t>
            </a:r>
            <a:r>
              <a:rPr lang="es-CO" sz="1400" dirty="0" smtClean="0"/>
              <a:t> </a:t>
            </a:r>
            <a:r>
              <a:rPr lang="es-CO" sz="1400" dirty="0" err="1" smtClean="0"/>
              <a:t>value</a:t>
            </a:r>
            <a:r>
              <a:rPr lang="es-CO" sz="1400" dirty="0" smtClean="0"/>
              <a:t> </a:t>
            </a:r>
            <a:r>
              <a:rPr lang="es-CO" sz="1400" dirty="0" err="1" smtClean="0"/>
              <a:t>not</a:t>
            </a:r>
            <a:r>
              <a:rPr lang="es-CO" sz="1400" dirty="0" smtClean="0"/>
              <a:t> </a:t>
            </a:r>
            <a:r>
              <a:rPr lang="es-CO" sz="1400" dirty="0" err="1" smtClean="0"/>
              <a:t>equal</a:t>
            </a:r>
            <a:r>
              <a:rPr lang="es-CO" sz="1400" dirty="0" smtClean="0"/>
              <a:t> </a:t>
            </a:r>
            <a:r>
              <a:rPr lang="es-CO" sz="1400" dirty="0" err="1" smtClean="0"/>
              <a:t>type</a:t>
            </a:r>
            <a:r>
              <a:rPr lang="es-CO" sz="1400" dirty="0" smtClean="0"/>
              <a:t>, +=, -= , </a:t>
            </a:r>
            <a:r>
              <a:rPr lang="es-CO" sz="1400" dirty="0" err="1" smtClean="0"/>
              <a:t>string</a:t>
            </a:r>
            <a:r>
              <a:rPr lang="es-CO" sz="1400" dirty="0" smtClean="0"/>
              <a:t> variable , single </a:t>
            </a:r>
            <a:r>
              <a:rPr lang="es-CO" sz="1400" dirty="0" err="1" smtClean="0"/>
              <a:t>or</a:t>
            </a:r>
            <a:r>
              <a:rPr lang="es-CO" sz="1400" dirty="0" smtClean="0"/>
              <a:t> doble </a:t>
            </a:r>
            <a:r>
              <a:rPr lang="es-CO" sz="1400" dirty="0" err="1" smtClean="0"/>
              <a:t>quates</a:t>
            </a:r>
            <a:r>
              <a:rPr lang="es-CO" sz="1400" dirty="0" smtClean="0"/>
              <a:t> </a:t>
            </a:r>
            <a:r>
              <a:rPr lang="es-CO" sz="1400" dirty="0" err="1" smtClean="0"/>
              <a:t>is</a:t>
            </a:r>
            <a:r>
              <a:rPr lang="es-CO" sz="1400" dirty="0" smtClean="0"/>
              <a:t> </a:t>
            </a:r>
            <a:r>
              <a:rPr lang="es-CO" sz="1400" dirty="0" err="1" smtClean="0"/>
              <a:t>the</a:t>
            </a:r>
            <a:r>
              <a:rPr lang="es-CO" sz="1400" dirty="0" smtClean="0"/>
              <a:t> </a:t>
            </a:r>
            <a:r>
              <a:rPr lang="es-CO" sz="1400" dirty="0" err="1" smtClean="0"/>
              <a:t>same</a:t>
            </a:r>
            <a:r>
              <a:rPr lang="es-CO" sz="1400" dirty="0" smtClean="0"/>
              <a:t> ‘’ “”, </a:t>
            </a:r>
            <a:r>
              <a:rPr lang="es-CO" sz="1400" dirty="0" err="1" smtClean="0"/>
              <a:t>merge</a:t>
            </a:r>
            <a:r>
              <a:rPr lang="es-CO" sz="1400" dirty="0" smtClean="0"/>
              <a:t> </a:t>
            </a:r>
            <a:r>
              <a:rPr lang="es-CO" sz="1400" dirty="0" err="1" smtClean="0"/>
              <a:t>words</a:t>
            </a:r>
            <a:r>
              <a:rPr lang="es-CO" sz="1400" dirty="0" smtClean="0"/>
              <a:t> </a:t>
            </a:r>
            <a:r>
              <a:rPr lang="es-CO" sz="1400" dirty="0" err="1" smtClean="0"/>
              <a:t>with</a:t>
            </a:r>
            <a:r>
              <a:rPr lang="es-CO" sz="1400" dirty="0" smtClean="0"/>
              <a:t> plus </a:t>
            </a:r>
            <a:r>
              <a:rPr lang="es-CO" sz="1400" dirty="0" err="1" smtClean="0"/>
              <a:t>eperators</a:t>
            </a:r>
            <a:endParaRPr lang="es-CO" sz="1400" dirty="0"/>
          </a:p>
          <a:p>
            <a:pPr algn="ctr"/>
            <a:endParaRPr lang="en-GB" sz="1400" dirty="0"/>
          </a:p>
        </p:txBody>
      </p:sp>
      <p:sp>
        <p:nvSpPr>
          <p:cNvPr id="5" name="Rectángulo 4"/>
          <p:cNvSpPr/>
          <p:nvPr/>
        </p:nvSpPr>
        <p:spPr>
          <a:xfrm>
            <a:off x="1023257" y="5544231"/>
            <a:ext cx="10134600" cy="1803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smtClean="0"/>
              <a:t>Ineraction</a:t>
            </a:r>
            <a:r>
              <a:rPr lang="en-GB" dirty="0" smtClean="0"/>
              <a:t> of them , method , class, object oriented programming</a:t>
            </a:r>
            <a:endParaRPr lang="en-GB" dirty="0"/>
          </a:p>
        </p:txBody>
      </p:sp>
      <p:sp>
        <p:nvSpPr>
          <p:cNvPr id="6" name="Rectángulo 5"/>
          <p:cNvSpPr/>
          <p:nvPr/>
        </p:nvSpPr>
        <p:spPr>
          <a:xfrm>
            <a:off x="930728" y="4016828"/>
            <a:ext cx="10319657" cy="1135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sz="1200" dirty="0" smtClean="0"/>
              <a:t>String , </a:t>
            </a:r>
            <a:r>
              <a:rPr lang="en-GB" sz="1200" dirty="0" err="1" smtClean="0"/>
              <a:t>aja</a:t>
            </a:r>
            <a:r>
              <a:rPr lang="en-GB" sz="1200" dirty="0" smtClean="0"/>
              <a:t> methods : replace (), </a:t>
            </a:r>
            <a:r>
              <a:rPr lang="es-CO" sz="1200" dirty="0" err="1"/>
              <a:t>concatenate</a:t>
            </a:r>
            <a:r>
              <a:rPr lang="es-CO" sz="1200" dirty="0"/>
              <a:t> </a:t>
            </a:r>
            <a:r>
              <a:rPr lang="es-CO" sz="1200" dirty="0" err="1" smtClean="0"/>
              <a:t>strings</a:t>
            </a:r>
            <a:r>
              <a:rPr lang="es-CO" sz="1200" dirty="0" smtClean="0"/>
              <a:t>, </a:t>
            </a:r>
            <a:r>
              <a:rPr lang="es-CO" sz="1200" dirty="0" err="1" smtClean="0"/>
              <a:t>string</a:t>
            </a:r>
            <a:r>
              <a:rPr lang="es-CO" sz="1200" dirty="0" smtClean="0"/>
              <a:t> + </a:t>
            </a:r>
            <a:r>
              <a:rPr lang="es-CO" sz="1200" dirty="0" err="1" smtClean="0"/>
              <a:t>number</a:t>
            </a:r>
            <a:r>
              <a:rPr lang="es-CO" sz="1200" dirty="0" smtClean="0"/>
              <a:t> = </a:t>
            </a:r>
            <a:r>
              <a:rPr lang="es-CO" sz="1200" dirty="0" err="1" smtClean="0"/>
              <a:t>string</a:t>
            </a:r>
            <a:r>
              <a:rPr lang="es-CO" sz="1200" dirty="0" smtClean="0"/>
              <a:t>,  </a:t>
            </a:r>
            <a:r>
              <a:rPr lang="es-CO" sz="1200" dirty="0" err="1" smtClean="0"/>
              <a:t>float</a:t>
            </a:r>
            <a:r>
              <a:rPr lang="es-CO" sz="1200" dirty="0" smtClean="0"/>
              <a:t> variables ( </a:t>
            </a:r>
            <a:r>
              <a:rPr lang="es-CO" sz="1200" dirty="0" err="1" smtClean="0"/>
              <a:t>number</a:t>
            </a:r>
            <a:r>
              <a:rPr lang="es-CO" sz="1200" dirty="0" smtClean="0"/>
              <a:t> </a:t>
            </a:r>
            <a:r>
              <a:rPr lang="es-CO" sz="1200" dirty="0" err="1" smtClean="0"/>
              <a:t>with</a:t>
            </a:r>
            <a:r>
              <a:rPr lang="es-CO" sz="1200" dirty="0" smtClean="0"/>
              <a:t> </a:t>
            </a:r>
            <a:r>
              <a:rPr lang="es-CO" sz="1200" dirty="0" err="1" smtClean="0"/>
              <a:t>decimals</a:t>
            </a:r>
            <a:r>
              <a:rPr lang="es-CO" sz="1200" dirty="0" smtClean="0"/>
              <a:t>), </a:t>
            </a:r>
            <a:r>
              <a:rPr lang="es-CO" sz="1200" i="1" dirty="0" err="1" smtClean="0"/>
              <a:t>toFixed</a:t>
            </a:r>
            <a:r>
              <a:rPr lang="es-CO" sz="1200" i="1" dirty="0" smtClean="0"/>
              <a:t>(round </a:t>
            </a:r>
            <a:r>
              <a:rPr lang="es-CO" sz="1200" i="1" dirty="0" err="1" smtClean="0"/>
              <a:t>results</a:t>
            </a:r>
            <a:r>
              <a:rPr lang="es-CO" sz="1200" i="1" dirty="0" smtClean="0"/>
              <a:t>), </a:t>
            </a:r>
            <a:r>
              <a:rPr kumimoji="0" lang="es-CO" altLang="es-CO" sz="1200" b="0" i="0" u="none" strike="noStrike" cap="none" normalizeH="0" baseline="0" dirty="0" smtClean="0">
                <a:ln>
                  <a:noFill/>
                </a:ln>
                <a:solidFill>
                  <a:srgbClr val="F8F8F2"/>
                </a:solidFill>
                <a:effectLst/>
                <a:latin typeface="Menlo"/>
              </a:rPr>
              <a:t>console.log(</a:t>
            </a:r>
            <a:r>
              <a:rPr kumimoji="0" lang="es-CO" altLang="es-CO" sz="1200" b="0" i="0" u="none" strike="noStrike" cap="none" normalizeH="0" baseline="0" dirty="0" err="1" smtClean="0">
                <a:ln>
                  <a:noFill/>
                </a:ln>
                <a:solidFill>
                  <a:srgbClr val="F8F8F2"/>
                </a:solidFill>
                <a:effectLst/>
                <a:latin typeface="Menlo"/>
              </a:rPr>
              <a:t>somethingWeird.toFixed</a:t>
            </a:r>
            <a:r>
              <a:rPr kumimoji="0" lang="es-CO" altLang="es-CO" sz="1200" b="0" i="0" u="none" strike="noStrike" cap="none" normalizeH="0" baseline="0" dirty="0" smtClean="0">
                <a:ln>
                  <a:noFill/>
                </a:ln>
                <a:solidFill>
                  <a:srgbClr val="F8F8F2"/>
                </a:solidFill>
                <a:effectLst/>
                <a:latin typeface="Menlo"/>
              </a:rPr>
              <a:t>(</a:t>
            </a:r>
            <a:r>
              <a:rPr kumimoji="0" lang="es-CO" altLang="es-CO" sz="1200" b="0" i="0" u="none" strike="noStrike" cap="none" normalizeH="0" baseline="0" dirty="0" smtClean="0">
                <a:ln>
                  <a:noFill/>
                </a:ln>
                <a:solidFill>
                  <a:srgbClr val="AE81FF"/>
                </a:solidFill>
                <a:effectLst/>
                <a:latin typeface="Menlo"/>
              </a:rPr>
              <a:t>1, </a:t>
            </a:r>
            <a:r>
              <a:rPr kumimoji="0" lang="es-CO" altLang="es-CO" sz="1200" b="0" i="0" u="none" strike="noStrike" cap="none" normalizeH="0" baseline="0" dirty="0" err="1" smtClean="0">
                <a:ln>
                  <a:noFill/>
                </a:ln>
                <a:solidFill>
                  <a:srgbClr val="AE81FF"/>
                </a:solidFill>
                <a:effectLst/>
                <a:latin typeface="Menlo"/>
              </a:rPr>
              <a:t>return</a:t>
            </a:r>
            <a:r>
              <a:rPr kumimoji="0" lang="es-CO" altLang="es-CO" sz="1200" b="0" i="0" u="none" strike="noStrike" cap="none" normalizeH="0" baseline="0" dirty="0" smtClean="0">
                <a:ln>
                  <a:noFill/>
                </a:ln>
                <a:solidFill>
                  <a:srgbClr val="AE81FF"/>
                </a:solidFill>
                <a:effectLst/>
                <a:latin typeface="Menlo"/>
              </a:rPr>
              <a:t> </a:t>
            </a:r>
            <a:r>
              <a:rPr kumimoji="0" lang="es-CO" altLang="es-CO" sz="1200" b="0" i="0" u="none" strike="noStrike" cap="none" normalizeH="0" baseline="0" dirty="0" err="1" smtClean="0">
                <a:ln>
                  <a:noFill/>
                </a:ln>
                <a:solidFill>
                  <a:srgbClr val="AE81FF"/>
                </a:solidFill>
                <a:effectLst/>
                <a:latin typeface="Menlo"/>
              </a:rPr>
              <a:t>string</a:t>
            </a:r>
            <a:r>
              <a:rPr kumimoji="0" lang="es-CO" altLang="es-CO" sz="1200" b="0" i="0" u="none" strike="noStrike" cap="none" normalizeH="0" baseline="0" dirty="0" smtClean="0">
                <a:ln>
                  <a:noFill/>
                </a:ln>
                <a:solidFill>
                  <a:srgbClr val="F8F8F2"/>
                </a:solidFill>
                <a:effectLst/>
                <a:latin typeface="Menlo"/>
              </a:rPr>
              <a:t>));, </a:t>
            </a:r>
            <a:r>
              <a:rPr lang="es-CO" sz="1200" dirty="0" err="1"/>
              <a:t>parseFloat</a:t>
            </a:r>
            <a:r>
              <a:rPr lang="es-CO" sz="1200" dirty="0"/>
              <a:t>() </a:t>
            </a:r>
            <a:r>
              <a:rPr lang="es-CO" sz="1200" dirty="0" smtClean="0"/>
              <a:t> </a:t>
            </a:r>
            <a:r>
              <a:rPr lang="es-CO" sz="1200" dirty="0" err="1" smtClean="0"/>
              <a:t>convert</a:t>
            </a:r>
            <a:r>
              <a:rPr lang="es-CO" sz="1200" dirty="0" smtClean="0"/>
              <a:t> to </a:t>
            </a:r>
            <a:r>
              <a:rPr lang="es-CO" sz="1200" dirty="0" err="1" smtClean="0"/>
              <a:t>number</a:t>
            </a:r>
            <a:r>
              <a:rPr lang="es-CO" sz="1200" dirty="0"/>
              <a:t> </a:t>
            </a:r>
            <a:r>
              <a:rPr lang="es-CO" sz="1200" dirty="0" err="1" smtClean="0"/>
              <a:t>from</a:t>
            </a:r>
            <a:r>
              <a:rPr lang="es-CO" sz="1200" dirty="0" smtClean="0"/>
              <a:t> </a:t>
            </a:r>
            <a:r>
              <a:rPr lang="es-CO" sz="1200" dirty="0" err="1" smtClean="0"/>
              <a:t>string</a:t>
            </a:r>
            <a:r>
              <a:rPr lang="es-CO" sz="1200" dirty="0" smtClean="0"/>
              <a:t>,</a:t>
            </a:r>
          </a:p>
          <a:p>
            <a:pPr lvl="0" algn="ctr"/>
            <a:endParaRPr kumimoji="0" lang="es-CO" altLang="es-CO" sz="1200" b="0" i="0" u="none" strike="noStrike" cap="none" normalizeH="0" baseline="0" dirty="0">
              <a:ln>
                <a:noFill/>
              </a:ln>
              <a:solidFill>
                <a:schemeClr val="tx1"/>
              </a:solidFill>
              <a:effectLst/>
            </a:endParaRPr>
          </a:p>
          <a:p>
            <a:pPr lvl="0" algn="ctr"/>
            <a:r>
              <a:rPr lang="es-CO" altLang="es-CO" sz="1200" dirty="0" err="1" smtClean="0">
                <a:solidFill>
                  <a:schemeClr val="tx1"/>
                </a:solidFill>
              </a:rPr>
              <a:t>Boolean</a:t>
            </a:r>
            <a:r>
              <a:rPr lang="es-CO" altLang="es-CO" sz="1200" dirty="0" smtClean="0">
                <a:solidFill>
                  <a:schemeClr val="tx1"/>
                </a:solidFill>
              </a:rPr>
              <a:t> </a:t>
            </a:r>
            <a:r>
              <a:rPr lang="es-CO" altLang="es-CO" sz="1200" dirty="0" err="1" smtClean="0">
                <a:solidFill>
                  <a:schemeClr val="tx1"/>
                </a:solidFill>
              </a:rPr>
              <a:t>variabel</a:t>
            </a:r>
            <a:endParaRPr kumimoji="0" lang="es-CO" altLang="es-CO" sz="1200" b="0" i="0" u="none" strike="noStrike" cap="none" normalizeH="0" baseline="0" dirty="0">
              <a:ln>
                <a:noFill/>
              </a:ln>
              <a:solidFill>
                <a:schemeClr val="tx1"/>
              </a:solidFill>
              <a:effectLst/>
            </a:endParaRPr>
          </a:p>
          <a:p>
            <a:pPr lvl="0" algn="ctr"/>
            <a:r>
              <a:rPr lang="en-US" sz="1200" dirty="0"/>
              <a:t>Notice that we define variable names with prefix </a:t>
            </a:r>
            <a:r>
              <a:rPr lang="en-US" sz="1200" i="1" dirty="0"/>
              <a:t>is</a:t>
            </a:r>
            <a:r>
              <a:rPr lang="en-US" sz="1200" dirty="0"/>
              <a:t> </a:t>
            </a:r>
            <a:r>
              <a:rPr lang="en-US" sz="1200" dirty="0" err="1"/>
              <a:t>and</a:t>
            </a:r>
            <a:r>
              <a:rPr lang="en-US" sz="1200" i="1" dirty="0" err="1"/>
              <a:t>has</a:t>
            </a:r>
            <a:r>
              <a:rPr lang="en-US" sz="1200" dirty="0"/>
              <a:t>. Adding prefix to </a:t>
            </a:r>
            <a:r>
              <a:rPr lang="en-US" sz="1200" dirty="0" err="1"/>
              <a:t>boolean</a:t>
            </a:r>
            <a:r>
              <a:rPr lang="en-US" sz="1200" dirty="0"/>
              <a:t> variable is a good practice.</a:t>
            </a:r>
            <a:r>
              <a:rPr kumimoji="0" lang="es-CO" altLang="es-CO" sz="1200" b="0" i="0" u="none" strike="noStrike" cap="none" normalizeH="0" baseline="0" dirty="0" smtClean="0">
                <a:ln>
                  <a:noFill/>
                </a:ln>
                <a:solidFill>
                  <a:schemeClr val="tx1"/>
                </a:solidFill>
                <a:effectLst/>
              </a:rPr>
              <a:t>  </a:t>
            </a:r>
            <a:endParaRPr kumimoji="0" lang="es-CO" altLang="es-CO" sz="3200" b="0" i="0" u="none" strike="noStrike" cap="none" normalizeH="0" baseline="0" dirty="0" smtClean="0">
              <a:ln>
                <a:noFill/>
              </a:ln>
              <a:solidFill>
                <a:schemeClr val="tx1"/>
              </a:solidFill>
              <a:effectLst/>
              <a:latin typeface="Arial" panose="020B0604020202020204" pitchFamily="34" charset="0"/>
            </a:endParaRPr>
          </a:p>
          <a:p>
            <a:pPr algn="ctr"/>
            <a:r>
              <a:rPr lang="es-CO" sz="1200" i="1" dirty="0" smtClean="0"/>
              <a:t> </a:t>
            </a:r>
            <a:endParaRPr lang="en-GB" sz="1200" dirty="0"/>
          </a:p>
        </p:txBody>
      </p:sp>
      <p:sp>
        <p:nvSpPr>
          <p:cNvPr id="8" name="Rectangle 2"/>
          <p:cNvSpPr>
            <a:spLocks noChangeArrowheads="1"/>
          </p:cNvSpPr>
          <p:nvPr/>
        </p:nvSpPr>
        <p:spPr bwMode="auto">
          <a:xfrm>
            <a:off x="0" y="90100"/>
            <a:ext cx="65" cy="276999"/>
          </a:xfrm>
          <a:prstGeom prst="rect">
            <a:avLst/>
          </a:prstGeom>
          <a:solidFill>
            <a:srgbClr val="23241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smtClean="0">
              <a:ln>
                <a:noFill/>
              </a:ln>
              <a:solidFill>
                <a:schemeClr val="tx1"/>
              </a:solidFill>
              <a:effectLst/>
              <a:latin typeface="Arial" panose="020B0604020202020204" pitchFamily="34" charset="0"/>
            </a:endParaRPr>
          </a:p>
        </p:txBody>
      </p:sp>
      <p:pic>
        <p:nvPicPr>
          <p:cNvPr id="9" name="Imagen 8"/>
          <p:cNvPicPr>
            <a:picLocks noChangeAspect="1"/>
          </p:cNvPicPr>
          <p:nvPr/>
        </p:nvPicPr>
        <p:blipFill>
          <a:blip r:embed="rId2" cstate="print"/>
          <a:stretch>
            <a:fillRect/>
          </a:stretch>
        </p:blipFill>
        <p:spPr>
          <a:xfrm>
            <a:off x="-929369" y="3377292"/>
            <a:ext cx="3448050" cy="495300"/>
          </a:xfrm>
          <a:prstGeom prst="rect">
            <a:avLst/>
          </a:prstGeom>
        </p:spPr>
      </p:pic>
      <p:pic>
        <p:nvPicPr>
          <p:cNvPr id="10" name="Imagen 9"/>
          <p:cNvPicPr>
            <a:picLocks noChangeAspect="1"/>
          </p:cNvPicPr>
          <p:nvPr/>
        </p:nvPicPr>
        <p:blipFill>
          <a:blip r:embed="rId3" cstate="print"/>
          <a:stretch>
            <a:fillRect/>
          </a:stretch>
        </p:blipFill>
        <p:spPr>
          <a:xfrm>
            <a:off x="2982686" y="2082574"/>
            <a:ext cx="3505200" cy="3171825"/>
          </a:xfrm>
          <a:prstGeom prst="rect">
            <a:avLst/>
          </a:prstGeom>
        </p:spPr>
      </p:pic>
      <p:sp>
        <p:nvSpPr>
          <p:cNvPr id="12" name="Rectangle 4"/>
          <p:cNvSpPr>
            <a:spLocks noChangeArrowheads="1"/>
          </p:cNvSpPr>
          <p:nvPr/>
        </p:nvSpPr>
        <p:spPr bwMode="auto">
          <a:xfrm>
            <a:off x="0" y="-2240"/>
            <a:ext cx="6282489" cy="461665"/>
          </a:xfrm>
          <a:prstGeom prst="rect">
            <a:avLst/>
          </a:prstGeom>
          <a:solidFill>
            <a:srgbClr val="232C3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0" i="0" u="none" strike="noStrike" cap="none" normalizeH="0" baseline="0" dirty="0" err="1" smtClean="0">
                <a:ln>
                  <a:noFill/>
                </a:ln>
                <a:solidFill>
                  <a:srgbClr val="B294BB"/>
                </a:solidFill>
                <a:effectLst/>
                <a:latin typeface="Monaco"/>
              </a:rPr>
              <a:t>var</a:t>
            </a:r>
            <a:r>
              <a:rPr kumimoji="0" lang="es-CO" altLang="es-CO" sz="2400" b="0" i="0" u="none" strike="noStrike" cap="none" normalizeH="0" baseline="0" dirty="0" smtClean="0">
                <a:ln>
                  <a:noFill/>
                </a:ln>
                <a:solidFill>
                  <a:srgbClr val="C5C8C6"/>
                </a:solidFill>
                <a:effectLst/>
                <a:latin typeface="Monaco"/>
              </a:rPr>
              <a:t> </a:t>
            </a:r>
            <a:r>
              <a:rPr kumimoji="0" lang="es-CO" altLang="es-CO" sz="2400" b="0" i="0" u="none" strike="noStrike" cap="none" normalizeH="0" baseline="0" dirty="0" err="1" smtClean="0">
                <a:ln>
                  <a:noFill/>
                </a:ln>
                <a:solidFill>
                  <a:srgbClr val="C5C8C6"/>
                </a:solidFill>
                <a:effectLst/>
                <a:latin typeface="Monaco"/>
              </a:rPr>
              <a:t>answer</a:t>
            </a:r>
            <a:r>
              <a:rPr kumimoji="0" lang="es-CO" altLang="es-CO" sz="2400" b="0" i="0" u="none" strike="noStrike" cap="none" normalizeH="0" baseline="0" dirty="0" smtClean="0">
                <a:ln>
                  <a:noFill/>
                </a:ln>
                <a:solidFill>
                  <a:srgbClr val="C5C8C6"/>
                </a:solidFill>
                <a:effectLst/>
                <a:latin typeface="Monaco"/>
              </a:rPr>
              <a:t> = </a:t>
            </a:r>
            <a:r>
              <a:rPr kumimoji="0" lang="es-CO" altLang="es-CO" sz="2400" b="0" i="0" u="none" strike="noStrike" cap="none" normalizeH="0" baseline="0" dirty="0" err="1" smtClean="0">
                <a:ln>
                  <a:noFill/>
                </a:ln>
                <a:solidFill>
                  <a:srgbClr val="C5C8C6"/>
                </a:solidFill>
                <a:effectLst/>
                <a:latin typeface="Monaco"/>
              </a:rPr>
              <a:t>prompt</a:t>
            </a:r>
            <a:r>
              <a:rPr kumimoji="0" lang="es-CO" altLang="es-CO" sz="2400" b="0" i="0" u="none" strike="noStrike" cap="none" normalizeH="0" baseline="0" dirty="0" smtClean="0">
                <a:ln>
                  <a:noFill/>
                </a:ln>
                <a:solidFill>
                  <a:srgbClr val="C5C8C6"/>
                </a:solidFill>
                <a:effectLst/>
                <a:latin typeface="Monaco"/>
              </a:rPr>
              <a:t>(</a:t>
            </a:r>
            <a:r>
              <a:rPr kumimoji="0" lang="es-CO" altLang="es-CO" sz="2400" b="0" i="0" u="none" strike="noStrike" cap="none" normalizeH="0" baseline="0" dirty="0" smtClean="0">
                <a:ln>
                  <a:noFill/>
                </a:ln>
                <a:solidFill>
                  <a:srgbClr val="B5BD68"/>
                </a:solidFill>
                <a:effectLst/>
                <a:latin typeface="Monaco"/>
              </a:rPr>
              <a:t>"</a:t>
            </a:r>
            <a:r>
              <a:rPr kumimoji="0" lang="es-CO" altLang="es-CO" sz="2400" b="0" i="0" u="none" strike="noStrike" cap="none" normalizeH="0" baseline="0" dirty="0" err="1" smtClean="0">
                <a:ln>
                  <a:noFill/>
                </a:ln>
                <a:solidFill>
                  <a:srgbClr val="B5BD68"/>
                </a:solidFill>
                <a:effectLst/>
                <a:latin typeface="Monaco"/>
              </a:rPr>
              <a:t>Question</a:t>
            </a:r>
            <a:r>
              <a:rPr kumimoji="0" lang="es-CO" altLang="es-CO" sz="2400" b="0" i="0" u="none" strike="noStrike" cap="none" normalizeH="0" baseline="0" dirty="0" smtClean="0">
                <a:ln>
                  <a:noFill/>
                </a:ln>
                <a:solidFill>
                  <a:srgbClr val="B5BD68"/>
                </a:solidFill>
                <a:effectLst/>
                <a:latin typeface="Monaco"/>
              </a:rPr>
              <a:t> to </a:t>
            </a:r>
            <a:r>
              <a:rPr kumimoji="0" lang="es-CO" altLang="es-CO" sz="2400" b="0" i="0" u="none" strike="noStrike" cap="none" normalizeH="0" baseline="0" dirty="0" err="1" smtClean="0">
                <a:ln>
                  <a:noFill/>
                </a:ln>
                <a:solidFill>
                  <a:srgbClr val="B5BD68"/>
                </a:solidFill>
                <a:effectLst/>
                <a:latin typeface="Monaco"/>
              </a:rPr>
              <a:t>the</a:t>
            </a:r>
            <a:r>
              <a:rPr kumimoji="0" lang="es-CO" altLang="es-CO" sz="2400" b="0" i="0" u="none" strike="noStrike" cap="none" normalizeH="0" baseline="0" dirty="0" smtClean="0">
                <a:ln>
                  <a:noFill/>
                </a:ln>
                <a:solidFill>
                  <a:srgbClr val="B5BD68"/>
                </a:solidFill>
                <a:effectLst/>
                <a:latin typeface="Monaco"/>
              </a:rPr>
              <a:t> </a:t>
            </a:r>
            <a:r>
              <a:rPr kumimoji="0" lang="es-CO" altLang="es-CO" sz="2400" b="0" i="0" u="none" strike="noStrike" cap="none" normalizeH="0" baseline="0" dirty="0" err="1" smtClean="0">
                <a:ln>
                  <a:noFill/>
                </a:ln>
                <a:solidFill>
                  <a:srgbClr val="B5BD68"/>
                </a:solidFill>
                <a:effectLst/>
                <a:latin typeface="Monaco"/>
              </a:rPr>
              <a:t>user</a:t>
            </a:r>
            <a:r>
              <a:rPr kumimoji="0" lang="es-CO" altLang="es-CO" sz="2400" b="0" i="0" u="none" strike="noStrike" cap="none" normalizeH="0" baseline="0" dirty="0" smtClean="0">
                <a:ln>
                  <a:noFill/>
                </a:ln>
                <a:solidFill>
                  <a:srgbClr val="B5BD68"/>
                </a:solidFill>
                <a:effectLst/>
                <a:latin typeface="Monaco"/>
              </a:rPr>
              <a:t>"</a:t>
            </a:r>
            <a:r>
              <a:rPr kumimoji="0" lang="es-CO" altLang="es-CO" sz="2400" b="0" i="0" u="none" strike="noStrike" cap="none" normalizeH="0" baseline="0" dirty="0" smtClean="0">
                <a:ln>
                  <a:noFill/>
                </a:ln>
                <a:solidFill>
                  <a:srgbClr val="C5C8C6"/>
                </a:solidFill>
                <a:effectLst/>
                <a:latin typeface="Monaco"/>
              </a:rPr>
              <a:t>);</a:t>
            </a:r>
            <a:r>
              <a:rPr kumimoji="0" lang="es-CO" altLang="es-CO" sz="100" b="0" i="0" u="none" strike="noStrike" cap="none" normalizeH="0" baseline="0" dirty="0" smtClean="0">
                <a:ln>
                  <a:noFill/>
                </a:ln>
                <a:solidFill>
                  <a:schemeClr val="tx1"/>
                </a:solidFill>
                <a:effectLst/>
              </a:rPr>
              <a:t> </a:t>
            </a:r>
            <a:endParaRPr kumimoji="0" lang="es-CO" altLang="es-CO" sz="1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xmlns="" val="32231977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GB"/>
          </a:p>
        </p:txBody>
      </p:sp>
      <p:sp>
        <p:nvSpPr>
          <p:cNvPr id="3" name="Marcador de contenido 2"/>
          <p:cNvSpPr>
            <a:spLocks noGrp="1"/>
          </p:cNvSpPr>
          <p:nvPr>
            <p:ph idx="1"/>
          </p:nvPr>
        </p:nvSpPr>
        <p:spPr/>
        <p:txBody>
          <a:bodyPr>
            <a:normAutofit fontScale="40000" lnSpcReduction="20000"/>
          </a:bodyPr>
          <a:lstStyle/>
          <a:p>
            <a:pPr lvl="0"/>
            <a:r>
              <a:rPr lang="en-US" dirty="0"/>
              <a:t>Arrays are list of values. Arrays can contain strings, numbers, </a:t>
            </a:r>
            <a:r>
              <a:rPr lang="en-US" dirty="0" err="1"/>
              <a:t>booleans</a:t>
            </a:r>
            <a:r>
              <a:rPr lang="en-US" dirty="0"/>
              <a:t>, functions and objects</a:t>
            </a:r>
            <a:r>
              <a:rPr lang="en-US" dirty="0" smtClean="0"/>
              <a:t>. </a:t>
            </a:r>
            <a:r>
              <a:rPr kumimoji="0" lang="es-CO" altLang="es-CO" b="0" i="0" u="none" strike="noStrike" cap="none" normalizeH="0" baseline="0" dirty="0" err="1" smtClean="0">
                <a:ln>
                  <a:noFill/>
                </a:ln>
                <a:effectLst/>
                <a:latin typeface="Menlo"/>
              </a:rPr>
              <a:t>var</a:t>
            </a:r>
            <a:r>
              <a:rPr kumimoji="0" lang="es-CO" altLang="es-CO" b="0" i="0" u="none" strike="noStrike" cap="none" normalizeH="0" baseline="0" dirty="0" smtClean="0">
                <a:ln>
                  <a:noFill/>
                </a:ln>
                <a:effectLst/>
                <a:latin typeface="Menlo"/>
              </a:rPr>
              <a:t> </a:t>
            </a:r>
            <a:r>
              <a:rPr kumimoji="0" lang="es-CO" altLang="es-CO" b="0" i="0" u="none" strike="noStrike" cap="none" normalizeH="0" baseline="0" dirty="0" err="1" smtClean="0">
                <a:ln>
                  <a:noFill/>
                </a:ln>
                <a:effectLst/>
                <a:latin typeface="Menlo"/>
              </a:rPr>
              <a:t>names</a:t>
            </a:r>
            <a:r>
              <a:rPr kumimoji="0" lang="es-CO" altLang="es-CO" b="0" i="0" u="none" strike="noStrike" cap="none" normalizeH="0" baseline="0" dirty="0" smtClean="0">
                <a:ln>
                  <a:noFill/>
                </a:ln>
                <a:effectLst/>
                <a:latin typeface="Menlo"/>
              </a:rPr>
              <a:t> = ['Josh', 'Peter', 'Tom']; console.log(</a:t>
            </a:r>
            <a:r>
              <a:rPr kumimoji="0" lang="es-CO" altLang="es-CO" b="0" i="0" u="none" strike="noStrike" cap="none" normalizeH="0" baseline="0" dirty="0" err="1" smtClean="0">
                <a:ln>
                  <a:noFill/>
                </a:ln>
                <a:effectLst/>
                <a:latin typeface="Menlo"/>
              </a:rPr>
              <a:t>names</a:t>
            </a:r>
            <a:r>
              <a:rPr kumimoji="0" lang="es-CO" altLang="es-CO" b="0" i="0" u="none" strike="noStrike" cap="none" normalizeH="0" baseline="0" dirty="0" smtClean="0">
                <a:ln>
                  <a:noFill/>
                </a:ln>
                <a:effectLst/>
                <a:latin typeface="Menlo"/>
              </a:rPr>
              <a:t>[0]); //</a:t>
            </a:r>
            <a:r>
              <a:rPr kumimoji="0" lang="es-CO" altLang="es-CO" b="0" i="0" u="none" strike="noStrike" cap="none" normalizeH="0" baseline="0" dirty="0" err="1" smtClean="0">
                <a:ln>
                  <a:noFill/>
                </a:ln>
                <a:effectLst/>
                <a:latin typeface="Menlo"/>
              </a:rPr>
              <a:t>Accessing</a:t>
            </a:r>
            <a:r>
              <a:rPr kumimoji="0" lang="es-CO" altLang="es-CO" b="0" i="0" u="none" strike="noStrike" cap="none" normalizeH="0" baseline="0" dirty="0" smtClean="0">
                <a:ln>
                  <a:noFill/>
                </a:ln>
                <a:effectLst/>
                <a:latin typeface="Menlo"/>
              </a:rPr>
              <a:t> non </a:t>
            </a:r>
            <a:r>
              <a:rPr kumimoji="0" lang="es-CO" altLang="es-CO" b="0" i="0" u="none" strike="noStrike" cap="none" normalizeH="0" baseline="0" dirty="0" err="1" smtClean="0">
                <a:ln>
                  <a:noFill/>
                </a:ln>
                <a:effectLst/>
                <a:latin typeface="Menlo"/>
              </a:rPr>
              <a:t>existing</a:t>
            </a:r>
            <a:r>
              <a:rPr kumimoji="0" lang="es-CO" altLang="es-CO" b="0" i="0" u="none" strike="noStrike" cap="none" normalizeH="0" baseline="0" dirty="0" smtClean="0">
                <a:ln>
                  <a:noFill/>
                </a:ln>
                <a:effectLst/>
                <a:latin typeface="Menlo"/>
              </a:rPr>
              <a:t> </a:t>
            </a:r>
            <a:r>
              <a:rPr kumimoji="0" lang="es-CO" altLang="es-CO" b="0" i="0" u="none" strike="noStrike" cap="none" normalizeH="0" baseline="0" dirty="0" err="1" smtClean="0">
                <a:ln>
                  <a:noFill/>
                </a:ln>
                <a:effectLst/>
                <a:latin typeface="Menlo"/>
              </a:rPr>
              <a:t>item</a:t>
            </a:r>
            <a:r>
              <a:rPr kumimoji="0" lang="es-CO" altLang="es-CO" b="0" i="0" u="none" strike="noStrike" cap="none" normalizeH="0" baseline="0" dirty="0" smtClean="0">
                <a:ln>
                  <a:noFill/>
                </a:ln>
                <a:effectLst/>
                <a:latin typeface="Menlo"/>
              </a:rPr>
              <a:t> console.log(</a:t>
            </a:r>
            <a:r>
              <a:rPr kumimoji="0" lang="es-CO" altLang="es-CO" b="0" i="0" u="none" strike="noStrike" cap="none" normalizeH="0" baseline="0" dirty="0" err="1" smtClean="0">
                <a:ln>
                  <a:noFill/>
                </a:ln>
                <a:effectLst/>
                <a:latin typeface="Menlo"/>
              </a:rPr>
              <a:t>names</a:t>
            </a:r>
            <a:r>
              <a:rPr kumimoji="0" lang="es-CO" altLang="es-CO" b="0" i="0" u="none" strike="noStrike" cap="none" normalizeH="0" baseline="0" dirty="0" smtClean="0">
                <a:ln>
                  <a:noFill/>
                </a:ln>
                <a:effectLst/>
                <a:latin typeface="Menlo"/>
              </a:rPr>
              <a:t>[3]);</a:t>
            </a:r>
            <a:r>
              <a:rPr kumimoji="0" lang="es-CO" altLang="es-CO" b="0" i="0" u="none" strike="noStrike" cap="none" normalizeH="0" baseline="0" dirty="0" smtClean="0">
                <a:ln>
                  <a:noFill/>
                </a:ln>
                <a:effectLst/>
              </a:rPr>
              <a:t> </a:t>
            </a:r>
            <a:endParaRPr lang="en-US" dirty="0" smtClean="0"/>
          </a:p>
          <a:p>
            <a:r>
              <a:rPr lang="en-US" dirty="0"/>
              <a:t>We can add new item into array with function push</a:t>
            </a:r>
            <a:r>
              <a:rPr lang="en-US" dirty="0" smtClean="0"/>
              <a:t>():</a:t>
            </a:r>
          </a:p>
          <a:p>
            <a:endParaRPr lang="en-US" dirty="0"/>
          </a:p>
          <a:p>
            <a:r>
              <a:rPr lang="en-US" dirty="0" err="1" smtClean="0"/>
              <a:t>var</a:t>
            </a:r>
            <a:r>
              <a:rPr lang="en-US" dirty="0" smtClean="0"/>
              <a:t> names = ['Josh', 'Peter', 'Tom'];</a:t>
            </a:r>
          </a:p>
          <a:p>
            <a:r>
              <a:rPr lang="en-US" dirty="0" smtClean="0"/>
              <a:t>console.log(names[1]);</a:t>
            </a:r>
          </a:p>
          <a:p>
            <a:r>
              <a:rPr lang="en-US" dirty="0" smtClean="0"/>
              <a:t>//rename Peter to John</a:t>
            </a:r>
          </a:p>
          <a:p>
            <a:r>
              <a:rPr lang="en-US" dirty="0" smtClean="0"/>
              <a:t>names[1] = 'John';</a:t>
            </a:r>
          </a:p>
          <a:p>
            <a:r>
              <a:rPr lang="en-US" dirty="0" smtClean="0"/>
              <a:t>console.log(names[1]);</a:t>
            </a:r>
          </a:p>
          <a:p>
            <a:pPr marL="0" indent="0">
              <a:buNone/>
            </a:pPr>
            <a:endParaRPr lang="en-US" dirty="0"/>
          </a:p>
          <a:p>
            <a:pPr marL="0" indent="0">
              <a:buNone/>
            </a:pPr>
            <a:r>
              <a:rPr lang="en-US" dirty="0"/>
              <a:t>We can find out how many items are in array with property </a:t>
            </a:r>
            <a:r>
              <a:rPr lang="en-US" i="1" dirty="0"/>
              <a:t>length</a:t>
            </a:r>
            <a:r>
              <a:rPr lang="en-US" dirty="0" smtClean="0"/>
              <a:t>:</a:t>
            </a:r>
          </a:p>
          <a:p>
            <a:pPr marL="0" indent="0">
              <a:buNone/>
            </a:pPr>
            <a:endParaRPr lang="en-US" dirty="0"/>
          </a:p>
          <a:p>
            <a:pPr marL="0" indent="0">
              <a:buNone/>
            </a:pPr>
            <a:r>
              <a:rPr lang="en-US" dirty="0" err="1" smtClean="0"/>
              <a:t>var</a:t>
            </a:r>
            <a:r>
              <a:rPr lang="en-US" dirty="0" smtClean="0"/>
              <a:t> fruits = ['apple', 'orange', 'banana'];console.log(fruits[1]);</a:t>
            </a:r>
          </a:p>
          <a:p>
            <a:pPr marL="0" indent="0">
              <a:buNone/>
            </a:pPr>
            <a:endParaRPr lang="en-US" dirty="0" smtClean="0"/>
          </a:p>
          <a:p>
            <a:pPr marL="0" indent="0">
              <a:buNone/>
            </a:pPr>
            <a:r>
              <a:rPr kumimoji="0" lang="es-CO" altLang="es-CO" b="0" i="0" u="none" strike="noStrike" cap="none" normalizeH="0" baseline="0" dirty="0" err="1" smtClean="0">
                <a:ln>
                  <a:noFill/>
                </a:ln>
                <a:effectLst/>
                <a:latin typeface="Menlo"/>
              </a:rPr>
              <a:t>Good</a:t>
            </a:r>
            <a:endParaRPr kumimoji="0" lang="es-CO" altLang="es-CO" b="0" i="0" u="none" strike="noStrike" cap="none" normalizeH="0" baseline="0" dirty="0" smtClean="0">
              <a:ln>
                <a:noFill/>
              </a:ln>
              <a:effectLst/>
              <a:latin typeface="Menlo"/>
            </a:endParaRPr>
          </a:p>
          <a:p>
            <a:pPr marL="0" indent="0">
              <a:buNone/>
            </a:pPr>
            <a:r>
              <a:rPr kumimoji="0" lang="es-CO" altLang="es-CO" b="0" i="0" u="none" strike="noStrike" cap="none" normalizeH="0" baseline="0" dirty="0" smtClean="0">
                <a:ln>
                  <a:noFill/>
                </a:ln>
                <a:effectLst/>
                <a:latin typeface="Menlo"/>
              </a:rPr>
              <a:t> </a:t>
            </a:r>
            <a:r>
              <a:rPr kumimoji="0" lang="es-CO" altLang="es-CO" b="0" i="0" u="none" strike="noStrike" cap="none" normalizeH="0" baseline="0" dirty="0" err="1" smtClean="0">
                <a:ln>
                  <a:noFill/>
                </a:ln>
                <a:effectLst/>
                <a:latin typeface="Menlo"/>
              </a:rPr>
              <a:t>if</a:t>
            </a:r>
            <a:r>
              <a:rPr kumimoji="0" lang="es-CO" altLang="es-CO" b="0" i="0" u="none" strike="noStrike" cap="none" normalizeH="0" baseline="0" dirty="0" smtClean="0">
                <a:ln>
                  <a:noFill/>
                </a:ln>
                <a:effectLst/>
                <a:latin typeface="Menlo"/>
              </a:rPr>
              <a:t> (</a:t>
            </a:r>
            <a:r>
              <a:rPr kumimoji="0" lang="es-CO" altLang="es-CO" b="0" i="0" u="none" strike="noStrike" cap="none" normalizeH="0" baseline="0" dirty="0" err="1" smtClean="0">
                <a:ln>
                  <a:noFill/>
                </a:ln>
                <a:effectLst/>
                <a:latin typeface="Menlo"/>
              </a:rPr>
              <a:t>someValue</a:t>
            </a:r>
            <a:r>
              <a:rPr kumimoji="0" lang="es-CO" altLang="es-CO" b="0" i="0" u="none" strike="noStrike" cap="none" normalizeH="0" baseline="0" dirty="0" smtClean="0">
                <a:ln>
                  <a:noFill/>
                </a:ln>
                <a:effectLst/>
                <a:latin typeface="Menlo"/>
              </a:rPr>
              <a:t>) {</a:t>
            </a:r>
          </a:p>
          <a:p>
            <a:pPr marL="0" indent="0">
              <a:buNone/>
            </a:pPr>
            <a:r>
              <a:rPr kumimoji="0" lang="es-CO" altLang="es-CO" b="0" i="0" u="none" strike="noStrike" cap="none" normalizeH="0" baseline="0" dirty="0" smtClean="0">
                <a:ln>
                  <a:noFill/>
                </a:ln>
                <a:effectLst/>
                <a:latin typeface="Menlo"/>
              </a:rPr>
              <a:t> //</a:t>
            </a:r>
            <a:r>
              <a:rPr kumimoji="0" lang="es-CO" altLang="es-CO" b="0" i="0" u="none" strike="noStrike" cap="none" normalizeH="0" baseline="0" dirty="0" err="1" smtClean="0">
                <a:ln>
                  <a:noFill/>
                </a:ln>
                <a:effectLst/>
                <a:latin typeface="Menlo"/>
              </a:rPr>
              <a:t>condition</a:t>
            </a:r>
            <a:r>
              <a:rPr kumimoji="0" lang="es-CO" altLang="es-CO" b="0" i="0" u="none" strike="noStrike" cap="none" normalizeH="0" baseline="0" dirty="0" smtClean="0">
                <a:ln>
                  <a:noFill/>
                </a:ln>
                <a:effectLst/>
                <a:latin typeface="Menlo"/>
              </a:rPr>
              <a:t> </a:t>
            </a:r>
            <a:r>
              <a:rPr kumimoji="0" lang="es-CO" altLang="es-CO" b="0" i="0" u="none" strike="noStrike" cap="none" normalizeH="0" baseline="0" dirty="0" err="1" smtClean="0">
                <a:ln>
                  <a:noFill/>
                </a:ln>
                <a:effectLst/>
                <a:latin typeface="Menlo"/>
              </a:rPr>
              <a:t>code</a:t>
            </a:r>
            <a:r>
              <a:rPr kumimoji="0" lang="es-CO" altLang="es-CO" b="0" i="0" u="none" strike="noStrike" cap="none" normalizeH="0" baseline="0" dirty="0" smtClean="0">
                <a:ln>
                  <a:noFill/>
                </a:ln>
                <a:effectLst/>
                <a:latin typeface="Menlo"/>
              </a:rPr>
              <a:t> </a:t>
            </a:r>
          </a:p>
          <a:p>
            <a:pPr marL="0" indent="0">
              <a:buNone/>
            </a:pPr>
            <a:r>
              <a:rPr kumimoji="0" lang="es-CO" altLang="es-CO" b="0" i="0" u="none" strike="noStrike" cap="none" normalizeH="0" baseline="0" dirty="0" smtClean="0">
                <a:ln>
                  <a:noFill/>
                </a:ln>
                <a:effectLst/>
                <a:latin typeface="Menlo"/>
              </a:rPr>
              <a:t>}</a:t>
            </a:r>
            <a:endParaRPr lang="en-US" dirty="0"/>
          </a:p>
          <a:p>
            <a:pPr marL="0" indent="0">
              <a:buNone/>
            </a:pPr>
            <a:endParaRPr lang="en-US" dirty="0" smtClean="0"/>
          </a:p>
          <a:p>
            <a:endParaRPr lang="en-GB" dirty="0"/>
          </a:p>
        </p:txBody>
      </p:sp>
      <p:sp>
        <p:nvSpPr>
          <p:cNvPr id="4" name="Rectangle 1"/>
          <p:cNvSpPr>
            <a:spLocks noChangeArrowheads="1"/>
          </p:cNvSpPr>
          <p:nvPr/>
        </p:nvSpPr>
        <p:spPr bwMode="auto">
          <a:xfrm>
            <a:off x="0" y="90100"/>
            <a:ext cx="65" cy="276999"/>
          </a:xfrm>
          <a:prstGeom prst="rect">
            <a:avLst/>
          </a:prstGeom>
          <a:solidFill>
            <a:srgbClr val="23241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0" y="159350"/>
            <a:ext cx="64120" cy="138499"/>
          </a:xfrm>
          <a:prstGeom prst="rect">
            <a:avLst/>
          </a:prstGeom>
          <a:solidFill>
            <a:srgbClr val="23241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900" b="0" i="0" u="none" strike="noStrike" cap="none" normalizeH="0" baseline="0" dirty="0" smtClean="0">
                <a:ln>
                  <a:noFill/>
                </a:ln>
                <a:solidFill>
                  <a:srgbClr val="75715E"/>
                </a:solidFill>
                <a:effectLst/>
                <a:latin typeface="Menlo"/>
              </a:rPr>
              <a:t>//</a:t>
            </a:r>
            <a:endParaRPr kumimoji="0" lang="es-CO" altLang="es-CO" sz="1800" b="0" i="0" u="none" strike="noStrike" cap="none" normalizeH="0" baseline="0" dirty="0" smtClean="0">
              <a:ln>
                <a:noFill/>
              </a:ln>
              <a:solidFill>
                <a:schemeClr val="tx1"/>
              </a:solidFill>
              <a:effectLst/>
              <a:latin typeface="Arial" panose="020B0604020202020204" pitchFamily="34" charset="0"/>
            </a:endParaRPr>
          </a:p>
        </p:txBody>
      </p:sp>
      <p:pic>
        <p:nvPicPr>
          <p:cNvPr id="7" name="Imagen 6"/>
          <p:cNvPicPr>
            <a:picLocks noChangeAspect="1"/>
          </p:cNvPicPr>
          <p:nvPr/>
        </p:nvPicPr>
        <p:blipFill>
          <a:blip r:embed="rId2" cstate="print"/>
          <a:stretch>
            <a:fillRect/>
          </a:stretch>
        </p:blipFill>
        <p:spPr>
          <a:xfrm>
            <a:off x="2458810" y="5566001"/>
            <a:ext cx="2266950" cy="885825"/>
          </a:xfrm>
          <a:prstGeom prst="rect">
            <a:avLst/>
          </a:prstGeom>
        </p:spPr>
      </p:pic>
      <p:pic>
        <p:nvPicPr>
          <p:cNvPr id="8" name="Imagen 7"/>
          <p:cNvPicPr>
            <a:picLocks noChangeAspect="1"/>
          </p:cNvPicPr>
          <p:nvPr/>
        </p:nvPicPr>
        <p:blipFill>
          <a:blip r:embed="rId3" cstate="print"/>
          <a:stretch>
            <a:fillRect/>
          </a:stretch>
        </p:blipFill>
        <p:spPr>
          <a:xfrm>
            <a:off x="4514850" y="63129"/>
            <a:ext cx="3429000" cy="3067050"/>
          </a:xfrm>
          <a:prstGeom prst="rect">
            <a:avLst/>
          </a:prstGeom>
        </p:spPr>
      </p:pic>
      <p:pic>
        <p:nvPicPr>
          <p:cNvPr id="9" name="Imagen 8"/>
          <p:cNvPicPr>
            <a:picLocks noChangeAspect="1"/>
          </p:cNvPicPr>
          <p:nvPr/>
        </p:nvPicPr>
        <p:blipFill>
          <a:blip r:embed="rId4" cstate="print"/>
          <a:stretch>
            <a:fillRect/>
          </a:stretch>
        </p:blipFill>
        <p:spPr>
          <a:xfrm>
            <a:off x="8468746" y="556501"/>
            <a:ext cx="3467100" cy="1876425"/>
          </a:xfrm>
          <a:prstGeom prst="rect">
            <a:avLst/>
          </a:prstGeom>
        </p:spPr>
      </p:pic>
      <p:pic>
        <p:nvPicPr>
          <p:cNvPr id="10" name="Imagen 9"/>
          <p:cNvPicPr>
            <a:picLocks noChangeAspect="1"/>
          </p:cNvPicPr>
          <p:nvPr/>
        </p:nvPicPr>
        <p:blipFill>
          <a:blip r:embed="rId5" cstate="print"/>
          <a:stretch>
            <a:fillRect/>
          </a:stretch>
        </p:blipFill>
        <p:spPr>
          <a:xfrm>
            <a:off x="8525896" y="2502253"/>
            <a:ext cx="3409950" cy="1000125"/>
          </a:xfrm>
          <a:prstGeom prst="rect">
            <a:avLst/>
          </a:prstGeom>
        </p:spPr>
      </p:pic>
      <p:pic>
        <p:nvPicPr>
          <p:cNvPr id="11" name="Imagen 10"/>
          <p:cNvPicPr>
            <a:picLocks noChangeAspect="1"/>
          </p:cNvPicPr>
          <p:nvPr/>
        </p:nvPicPr>
        <p:blipFill>
          <a:blip r:embed="rId6" cstate="print"/>
          <a:stretch>
            <a:fillRect/>
          </a:stretch>
        </p:blipFill>
        <p:spPr>
          <a:xfrm>
            <a:off x="8525896" y="3571705"/>
            <a:ext cx="3429000" cy="1019175"/>
          </a:xfrm>
          <a:prstGeom prst="rect">
            <a:avLst/>
          </a:prstGeom>
        </p:spPr>
      </p:pic>
      <p:pic>
        <p:nvPicPr>
          <p:cNvPr id="12" name="Imagen 11"/>
          <p:cNvPicPr>
            <a:picLocks noChangeAspect="1"/>
          </p:cNvPicPr>
          <p:nvPr/>
        </p:nvPicPr>
        <p:blipFill>
          <a:blip r:embed="rId7" cstate="print"/>
          <a:stretch>
            <a:fillRect/>
          </a:stretch>
        </p:blipFill>
        <p:spPr>
          <a:xfrm>
            <a:off x="8525896" y="4695131"/>
            <a:ext cx="3438525" cy="838200"/>
          </a:xfrm>
          <a:prstGeom prst="rect">
            <a:avLst/>
          </a:prstGeom>
        </p:spPr>
      </p:pic>
      <p:pic>
        <p:nvPicPr>
          <p:cNvPr id="13" name="Imagen 12"/>
          <p:cNvPicPr>
            <a:picLocks noChangeAspect="1"/>
          </p:cNvPicPr>
          <p:nvPr/>
        </p:nvPicPr>
        <p:blipFill>
          <a:blip r:embed="rId8" cstate="print"/>
          <a:stretch>
            <a:fillRect/>
          </a:stretch>
        </p:blipFill>
        <p:spPr>
          <a:xfrm>
            <a:off x="4281487" y="3576467"/>
            <a:ext cx="3629025" cy="2028825"/>
          </a:xfrm>
          <a:prstGeom prst="rect">
            <a:avLst/>
          </a:prstGeom>
        </p:spPr>
      </p:pic>
      <p:pic>
        <p:nvPicPr>
          <p:cNvPr id="14" name="Imagen 13"/>
          <p:cNvPicPr>
            <a:picLocks noChangeAspect="1"/>
          </p:cNvPicPr>
          <p:nvPr/>
        </p:nvPicPr>
        <p:blipFill>
          <a:blip r:embed="rId9" cstate="print"/>
          <a:stretch>
            <a:fillRect/>
          </a:stretch>
        </p:blipFill>
        <p:spPr>
          <a:xfrm>
            <a:off x="8497321" y="5729659"/>
            <a:ext cx="3438525" cy="676275"/>
          </a:xfrm>
          <a:prstGeom prst="rect">
            <a:avLst/>
          </a:prstGeom>
        </p:spPr>
      </p:pic>
      <p:pic>
        <p:nvPicPr>
          <p:cNvPr id="15" name="Imagen 14"/>
          <p:cNvPicPr>
            <a:picLocks noChangeAspect="1"/>
          </p:cNvPicPr>
          <p:nvPr/>
        </p:nvPicPr>
        <p:blipFill>
          <a:blip r:embed="rId10" cstate="print"/>
          <a:stretch>
            <a:fillRect/>
          </a:stretch>
        </p:blipFill>
        <p:spPr>
          <a:xfrm>
            <a:off x="8468746" y="6539522"/>
            <a:ext cx="3419475" cy="1028700"/>
          </a:xfrm>
          <a:prstGeom prst="rect">
            <a:avLst/>
          </a:prstGeom>
        </p:spPr>
      </p:pic>
      <p:pic>
        <p:nvPicPr>
          <p:cNvPr id="16" name="Imagen 15"/>
          <p:cNvPicPr>
            <a:picLocks noChangeAspect="1"/>
          </p:cNvPicPr>
          <p:nvPr/>
        </p:nvPicPr>
        <p:blipFill>
          <a:blip r:embed="rId11" cstate="print"/>
          <a:stretch>
            <a:fillRect/>
          </a:stretch>
        </p:blipFill>
        <p:spPr>
          <a:xfrm>
            <a:off x="795337" y="3737030"/>
            <a:ext cx="3486150" cy="1257300"/>
          </a:xfrm>
          <a:prstGeom prst="rect">
            <a:avLst/>
          </a:prstGeom>
        </p:spPr>
      </p:pic>
      <p:pic>
        <p:nvPicPr>
          <p:cNvPr id="17" name="Imagen 16"/>
          <p:cNvPicPr>
            <a:picLocks noChangeAspect="1"/>
          </p:cNvPicPr>
          <p:nvPr/>
        </p:nvPicPr>
        <p:blipFill>
          <a:blip r:embed="rId12" cstate="print"/>
          <a:stretch>
            <a:fillRect/>
          </a:stretch>
        </p:blipFill>
        <p:spPr>
          <a:xfrm>
            <a:off x="3980090" y="8090182"/>
            <a:ext cx="3467100" cy="1219200"/>
          </a:xfrm>
          <a:prstGeom prst="rect">
            <a:avLst/>
          </a:prstGeom>
        </p:spPr>
      </p:pic>
      <p:sp>
        <p:nvSpPr>
          <p:cNvPr id="18" name="CuadroTexto 17"/>
          <p:cNvSpPr txBox="1"/>
          <p:nvPr/>
        </p:nvSpPr>
        <p:spPr>
          <a:xfrm>
            <a:off x="-457200" y="642257"/>
            <a:ext cx="4082143" cy="369332"/>
          </a:xfrm>
          <a:prstGeom prst="rect">
            <a:avLst/>
          </a:prstGeom>
          <a:noFill/>
        </p:spPr>
        <p:txBody>
          <a:bodyPr wrap="square" rtlCol="0">
            <a:spAutoFit/>
          </a:bodyPr>
          <a:lstStyle/>
          <a:p>
            <a:r>
              <a:rPr lang="en-GB" dirty="0" smtClean="0"/>
              <a:t>Two </a:t>
            </a:r>
            <a:r>
              <a:rPr lang="en-GB" dirty="0" err="1" smtClean="0"/>
              <a:t>dimentional</a:t>
            </a:r>
            <a:r>
              <a:rPr lang="en-GB" dirty="0" smtClean="0"/>
              <a:t> array and </a:t>
            </a:r>
            <a:r>
              <a:rPr lang="es-CO" b="1" dirty="0" err="1"/>
              <a:t>jagged</a:t>
            </a:r>
            <a:r>
              <a:rPr lang="es-CO" b="1" dirty="0"/>
              <a:t> </a:t>
            </a:r>
            <a:r>
              <a:rPr lang="es-CO" b="1" dirty="0" err="1"/>
              <a:t>arrays</a:t>
            </a:r>
            <a:r>
              <a:rPr lang="es-CO" dirty="0"/>
              <a:t>.</a:t>
            </a:r>
            <a:endParaRPr lang="en-GB" dirty="0"/>
          </a:p>
        </p:txBody>
      </p:sp>
      <p:pic>
        <p:nvPicPr>
          <p:cNvPr id="19" name="Imagen 18"/>
          <p:cNvPicPr>
            <a:picLocks noChangeAspect="1"/>
          </p:cNvPicPr>
          <p:nvPr/>
        </p:nvPicPr>
        <p:blipFill>
          <a:blip r:embed="rId13" cstate="print"/>
          <a:stretch>
            <a:fillRect/>
          </a:stretch>
        </p:blipFill>
        <p:spPr>
          <a:xfrm>
            <a:off x="-457200" y="282961"/>
            <a:ext cx="3209925" cy="438150"/>
          </a:xfrm>
          <a:prstGeom prst="rect">
            <a:avLst/>
          </a:prstGeom>
        </p:spPr>
      </p:pic>
    </p:spTree>
    <p:extLst>
      <p:ext uri="{BB962C8B-B14F-4D97-AF65-F5344CB8AC3E}">
        <p14:creationId xmlns:p14="http://schemas.microsoft.com/office/powerpoint/2010/main" xmlns="" val="371104129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GB"/>
          </a:p>
        </p:txBody>
      </p:sp>
      <p:sp>
        <p:nvSpPr>
          <p:cNvPr id="4" name="Rectángulo 3"/>
          <p:cNvSpPr/>
          <p:nvPr/>
        </p:nvSpPr>
        <p:spPr>
          <a:xfrm>
            <a:off x="838200" y="2189593"/>
            <a:ext cx="10668000" cy="3970318"/>
          </a:xfrm>
          <a:prstGeom prst="rect">
            <a:avLst/>
          </a:prstGeom>
        </p:spPr>
        <p:txBody>
          <a:bodyPr wrap="square">
            <a:spAutoFit/>
          </a:bodyPr>
          <a:lstStyle/>
          <a:p>
            <a:r>
              <a:rPr lang="en-US" b="0" i="0" dirty="0" smtClean="0">
                <a:solidFill>
                  <a:srgbClr val="333333"/>
                </a:solidFill>
                <a:effectLst/>
                <a:latin typeface="Helvetica Neue"/>
              </a:rPr>
              <a:t>Objects in programming languages simulates objects in real life - animals, cars, people,...</a:t>
            </a:r>
          </a:p>
          <a:p>
            <a:r>
              <a:rPr lang="en-US" b="0" i="0" dirty="0" smtClean="0">
                <a:solidFill>
                  <a:srgbClr val="333333"/>
                </a:solidFill>
                <a:effectLst/>
                <a:latin typeface="Helvetica Neue"/>
              </a:rPr>
              <a:t>Each object can have attributes/properties, methods (what object can do) and they can inherit attributes and methods from other objects.</a:t>
            </a:r>
          </a:p>
          <a:p>
            <a:endParaRPr lang="en-US" dirty="0">
              <a:solidFill>
                <a:srgbClr val="333333"/>
              </a:solidFill>
              <a:latin typeface="Helvetica Neue"/>
            </a:endParaRPr>
          </a:p>
          <a:p>
            <a:r>
              <a:rPr lang="en-US" dirty="0"/>
              <a:t>We define object name as variable name. Then we open object with {. We assign value to properties with </a:t>
            </a:r>
            <a:r>
              <a:rPr lang="en-US" dirty="0" err="1"/>
              <a:t>colon.We</a:t>
            </a:r>
            <a:r>
              <a:rPr lang="en-US" dirty="0"/>
              <a:t> separate properties and methods by coma. Methods are classic functions that can take parameters. We don't write coma after the last property/method. We end definition of object with } and semicolon</a:t>
            </a:r>
            <a:r>
              <a:rPr lang="en-US" dirty="0" smtClean="0"/>
              <a:t>.</a:t>
            </a:r>
          </a:p>
          <a:p>
            <a:endParaRPr lang="en-US" b="0" i="0" dirty="0">
              <a:solidFill>
                <a:srgbClr val="333333"/>
              </a:solidFill>
              <a:effectLst/>
              <a:latin typeface="Helvetica Neue"/>
            </a:endParaRPr>
          </a:p>
          <a:p>
            <a:r>
              <a:rPr lang="en-US" dirty="0"/>
              <a:t>We can access properties and methods via dot.</a:t>
            </a:r>
          </a:p>
          <a:p>
            <a:r>
              <a:rPr lang="en-US" dirty="0"/>
              <a:t>Notice, we can access properties inside method via keyword </a:t>
            </a:r>
            <a:r>
              <a:rPr lang="en-US" b="1" dirty="0"/>
              <a:t>this</a:t>
            </a:r>
            <a:r>
              <a:rPr lang="en-US" dirty="0"/>
              <a:t>. </a:t>
            </a:r>
            <a:r>
              <a:rPr lang="en-US" b="1" dirty="0"/>
              <a:t>this</a:t>
            </a:r>
            <a:r>
              <a:rPr lang="en-US" dirty="0"/>
              <a:t> refers to the current object.</a:t>
            </a:r>
          </a:p>
          <a:p>
            <a:r>
              <a:rPr lang="en-US" dirty="0"/>
              <a:t>You can imagine methods as actions. A person can say hello with method </a:t>
            </a:r>
            <a:r>
              <a:rPr lang="en-US" i="1" dirty="0" err="1"/>
              <a:t>sayHello</a:t>
            </a:r>
            <a:r>
              <a:rPr lang="en-US" dirty="0"/>
              <a:t>. Or we could define a </a:t>
            </a:r>
            <a:r>
              <a:rPr lang="en-US" dirty="0" err="1"/>
              <a:t>method</a:t>
            </a:r>
            <a:r>
              <a:rPr lang="en-US" i="1" dirty="0" err="1"/>
              <a:t>bark</a:t>
            </a:r>
            <a:r>
              <a:rPr lang="en-US" dirty="0"/>
              <a:t> for object </a:t>
            </a:r>
            <a:r>
              <a:rPr lang="en-US" i="1" dirty="0"/>
              <a:t>dog</a:t>
            </a:r>
            <a:r>
              <a:rPr lang="en-US" dirty="0"/>
              <a:t>:</a:t>
            </a:r>
          </a:p>
          <a:p>
            <a:endParaRPr lang="en-US" b="0" i="0" dirty="0">
              <a:solidFill>
                <a:srgbClr val="333333"/>
              </a:solidFill>
              <a:effectLst/>
              <a:latin typeface="Helvetica Neue"/>
            </a:endParaRPr>
          </a:p>
        </p:txBody>
      </p:sp>
      <p:pic>
        <p:nvPicPr>
          <p:cNvPr id="5" name="Imagen 4"/>
          <p:cNvPicPr>
            <a:picLocks noChangeAspect="1"/>
          </p:cNvPicPr>
          <p:nvPr/>
        </p:nvPicPr>
        <p:blipFill>
          <a:blip r:embed="rId2" cstate="print"/>
          <a:stretch>
            <a:fillRect/>
          </a:stretch>
        </p:blipFill>
        <p:spPr>
          <a:xfrm>
            <a:off x="7791450" y="4401391"/>
            <a:ext cx="4400550" cy="2257425"/>
          </a:xfrm>
          <a:prstGeom prst="rect">
            <a:avLst/>
          </a:prstGeom>
        </p:spPr>
      </p:pic>
      <p:pic>
        <p:nvPicPr>
          <p:cNvPr id="6" name="Imagen 5"/>
          <p:cNvPicPr>
            <a:picLocks noChangeAspect="1"/>
          </p:cNvPicPr>
          <p:nvPr/>
        </p:nvPicPr>
        <p:blipFill>
          <a:blip r:embed="rId3" cstate="print"/>
          <a:stretch>
            <a:fillRect/>
          </a:stretch>
        </p:blipFill>
        <p:spPr>
          <a:xfrm>
            <a:off x="4077380" y="3192236"/>
            <a:ext cx="3514725" cy="3543300"/>
          </a:xfrm>
          <a:prstGeom prst="rect">
            <a:avLst/>
          </a:prstGeom>
        </p:spPr>
      </p:pic>
      <p:pic>
        <p:nvPicPr>
          <p:cNvPr id="7" name="Imagen 6"/>
          <p:cNvPicPr>
            <a:picLocks noChangeAspect="1"/>
          </p:cNvPicPr>
          <p:nvPr/>
        </p:nvPicPr>
        <p:blipFill>
          <a:blip r:embed="rId4" cstate="print"/>
          <a:stretch>
            <a:fillRect/>
          </a:stretch>
        </p:blipFill>
        <p:spPr>
          <a:xfrm>
            <a:off x="386782" y="2877911"/>
            <a:ext cx="3590925" cy="3857625"/>
          </a:xfrm>
          <a:prstGeom prst="rect">
            <a:avLst/>
          </a:prstGeom>
        </p:spPr>
      </p:pic>
      <p:pic>
        <p:nvPicPr>
          <p:cNvPr id="8" name="Imagen 7"/>
          <p:cNvPicPr>
            <a:picLocks noChangeAspect="1"/>
          </p:cNvPicPr>
          <p:nvPr/>
        </p:nvPicPr>
        <p:blipFill>
          <a:blip r:embed="rId5" cstate="print"/>
          <a:stretch>
            <a:fillRect/>
          </a:stretch>
        </p:blipFill>
        <p:spPr>
          <a:xfrm>
            <a:off x="-905557" y="2506393"/>
            <a:ext cx="4410075" cy="1933575"/>
          </a:xfrm>
          <a:prstGeom prst="rect">
            <a:avLst/>
          </a:prstGeom>
        </p:spPr>
      </p:pic>
      <p:pic>
        <p:nvPicPr>
          <p:cNvPr id="9" name="Imagen 8"/>
          <p:cNvPicPr>
            <a:picLocks noChangeAspect="1"/>
          </p:cNvPicPr>
          <p:nvPr/>
        </p:nvPicPr>
        <p:blipFill>
          <a:blip r:embed="rId6" cstate="print"/>
          <a:stretch>
            <a:fillRect/>
          </a:stretch>
        </p:blipFill>
        <p:spPr>
          <a:xfrm>
            <a:off x="8313964" y="152242"/>
            <a:ext cx="4076700" cy="3143250"/>
          </a:xfrm>
          <a:prstGeom prst="rect">
            <a:avLst/>
          </a:prstGeom>
        </p:spPr>
      </p:pic>
    </p:spTree>
    <p:extLst>
      <p:ext uri="{BB962C8B-B14F-4D97-AF65-F5344CB8AC3E}">
        <p14:creationId xmlns:p14="http://schemas.microsoft.com/office/powerpoint/2010/main" xmlns="" val="9494042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ángulo 33"/>
          <p:cNvSpPr/>
          <p:nvPr/>
        </p:nvSpPr>
        <p:spPr>
          <a:xfrm>
            <a:off x="10044489" y="2600241"/>
            <a:ext cx="1594757" cy="309076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ángulo 14"/>
          <p:cNvSpPr/>
          <p:nvPr/>
        </p:nvSpPr>
        <p:spPr>
          <a:xfrm>
            <a:off x="3526972" y="1290338"/>
            <a:ext cx="4604656" cy="5471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CuadroTexto 3"/>
          <p:cNvSpPr txBox="1"/>
          <p:nvPr/>
        </p:nvSpPr>
        <p:spPr>
          <a:xfrm>
            <a:off x="435429" y="239486"/>
            <a:ext cx="1698171" cy="369332"/>
          </a:xfrm>
          <a:prstGeom prst="rect">
            <a:avLst/>
          </a:prstGeom>
          <a:noFill/>
        </p:spPr>
        <p:txBody>
          <a:bodyPr wrap="square" rtlCol="0">
            <a:spAutoFit/>
          </a:bodyPr>
          <a:lstStyle/>
          <a:p>
            <a:r>
              <a:rPr lang="en-GB" i="1" dirty="0" smtClean="0">
                <a:latin typeface="Gotham Light" pitchFamily="50" charset="0"/>
                <a:cs typeface="Gotham Light" pitchFamily="50" charset="0"/>
              </a:rPr>
              <a:t>Array – list</a:t>
            </a:r>
            <a:endParaRPr lang="en-GB" i="1" dirty="0">
              <a:latin typeface="Gotham Light" pitchFamily="50" charset="0"/>
              <a:cs typeface="Gotham Light" pitchFamily="50" charset="0"/>
            </a:endParaRPr>
          </a:p>
        </p:txBody>
      </p:sp>
      <p:sp>
        <p:nvSpPr>
          <p:cNvPr id="5" name="Rectángulo 4"/>
          <p:cNvSpPr/>
          <p:nvPr/>
        </p:nvSpPr>
        <p:spPr>
          <a:xfrm>
            <a:off x="2960915" y="2873829"/>
            <a:ext cx="566057"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ángulo 5"/>
          <p:cNvSpPr/>
          <p:nvPr/>
        </p:nvSpPr>
        <p:spPr>
          <a:xfrm>
            <a:off x="3624944" y="2873829"/>
            <a:ext cx="566057"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ángulo 6"/>
          <p:cNvSpPr/>
          <p:nvPr/>
        </p:nvSpPr>
        <p:spPr>
          <a:xfrm>
            <a:off x="4288973" y="2873829"/>
            <a:ext cx="566057"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ángulo 7"/>
          <p:cNvSpPr/>
          <p:nvPr/>
        </p:nvSpPr>
        <p:spPr>
          <a:xfrm>
            <a:off x="4931231" y="2873829"/>
            <a:ext cx="566057"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ángulo 8"/>
          <p:cNvSpPr/>
          <p:nvPr/>
        </p:nvSpPr>
        <p:spPr>
          <a:xfrm>
            <a:off x="5595260" y="2873829"/>
            <a:ext cx="566057"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ángulo 9"/>
          <p:cNvSpPr/>
          <p:nvPr/>
        </p:nvSpPr>
        <p:spPr>
          <a:xfrm>
            <a:off x="6259289" y="2873829"/>
            <a:ext cx="566057"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ángulo 10"/>
          <p:cNvSpPr/>
          <p:nvPr/>
        </p:nvSpPr>
        <p:spPr>
          <a:xfrm>
            <a:off x="6934199" y="2873829"/>
            <a:ext cx="566057"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ángulo 11"/>
          <p:cNvSpPr/>
          <p:nvPr/>
        </p:nvSpPr>
        <p:spPr>
          <a:xfrm>
            <a:off x="7598228" y="2873829"/>
            <a:ext cx="566057"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ángulo 12"/>
          <p:cNvSpPr/>
          <p:nvPr/>
        </p:nvSpPr>
        <p:spPr>
          <a:xfrm>
            <a:off x="8262257" y="2873829"/>
            <a:ext cx="566057"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CuadroTexto 13"/>
          <p:cNvSpPr txBox="1"/>
          <p:nvPr/>
        </p:nvSpPr>
        <p:spPr>
          <a:xfrm>
            <a:off x="3655207" y="1361315"/>
            <a:ext cx="4128077" cy="307777"/>
          </a:xfrm>
          <a:prstGeom prst="rect">
            <a:avLst/>
          </a:prstGeom>
        </p:spPr>
        <p:txBody>
          <a:bodyPr wrap="square">
            <a:spAutoFit/>
          </a:bodyPr>
          <a:lstStyle>
            <a:defPPr>
              <a:defRPr lang="es-CO"/>
            </a:defPPr>
            <a:lvl1pPr>
              <a:defRPr sz="1400" b="0" i="1">
                <a:solidFill>
                  <a:srgbClr val="444444"/>
                </a:solidFill>
                <a:effectLst/>
                <a:latin typeface="Consolas" panose="020B0609020204030204" pitchFamily="49" charset="0"/>
              </a:defRPr>
            </a:lvl1pPr>
          </a:lstStyle>
          <a:p>
            <a:r>
              <a:rPr lang="en-GB" dirty="0" err="1" smtClean="0"/>
              <a:t>Var</a:t>
            </a:r>
            <a:r>
              <a:rPr lang="en-GB" dirty="0" smtClean="0"/>
              <a:t> array = [</a:t>
            </a:r>
            <a:r>
              <a:rPr lang="es-CO" i="0" dirty="0" smtClean="0"/>
              <a:t>"</a:t>
            </a:r>
            <a:r>
              <a:rPr lang="es-CO" i="0" dirty="0" err="1"/>
              <a:t>Saab</a:t>
            </a:r>
            <a:r>
              <a:rPr lang="es-CO" i="0" dirty="0"/>
              <a:t>", "Volvo", "BMW"</a:t>
            </a:r>
            <a:r>
              <a:rPr lang="en-GB" dirty="0" smtClean="0"/>
              <a:t>];</a:t>
            </a:r>
            <a:endParaRPr lang="en-GB" dirty="0"/>
          </a:p>
        </p:txBody>
      </p:sp>
      <p:sp>
        <p:nvSpPr>
          <p:cNvPr id="16" name="CuadroTexto 15"/>
          <p:cNvSpPr txBox="1"/>
          <p:nvPr/>
        </p:nvSpPr>
        <p:spPr>
          <a:xfrm>
            <a:off x="3277333" y="333791"/>
            <a:ext cx="6529968" cy="369332"/>
          </a:xfrm>
          <a:prstGeom prst="rect">
            <a:avLst/>
          </a:prstGeom>
          <a:noFill/>
        </p:spPr>
        <p:txBody>
          <a:bodyPr wrap="square" rtlCol="0">
            <a:spAutoFit/>
          </a:bodyPr>
          <a:lstStyle/>
          <a:p>
            <a:r>
              <a:rPr lang="en-GB" dirty="0" smtClean="0"/>
              <a:t>You can put integer, float , Boolean, arrays, functions and objects </a:t>
            </a:r>
            <a:endParaRPr lang="en-GB" dirty="0"/>
          </a:p>
        </p:txBody>
      </p:sp>
      <p:sp>
        <p:nvSpPr>
          <p:cNvPr id="19" name="Rectángulo 18"/>
          <p:cNvSpPr/>
          <p:nvPr/>
        </p:nvSpPr>
        <p:spPr>
          <a:xfrm>
            <a:off x="3526972" y="2016703"/>
            <a:ext cx="4604656" cy="5471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ángulo 17"/>
          <p:cNvSpPr/>
          <p:nvPr/>
        </p:nvSpPr>
        <p:spPr>
          <a:xfrm>
            <a:off x="3559629" y="2099348"/>
            <a:ext cx="4657044" cy="307777"/>
          </a:xfrm>
          <a:prstGeom prst="rect">
            <a:avLst/>
          </a:prstGeom>
        </p:spPr>
        <p:txBody>
          <a:bodyPr wrap="square">
            <a:spAutoFit/>
          </a:bodyPr>
          <a:lstStyle/>
          <a:p>
            <a:r>
              <a:rPr lang="en-US" sz="1400" i="1" dirty="0" err="1">
                <a:solidFill>
                  <a:srgbClr val="444444"/>
                </a:solidFill>
                <a:latin typeface="Consolas" panose="020B0609020204030204" pitchFamily="49" charset="0"/>
              </a:rPr>
              <a:t>var</a:t>
            </a:r>
            <a:r>
              <a:rPr lang="en-US" sz="1400" i="1" dirty="0">
                <a:solidFill>
                  <a:srgbClr val="444444"/>
                </a:solidFill>
                <a:latin typeface="Consolas" panose="020B0609020204030204" pitchFamily="49" charset="0"/>
              </a:rPr>
              <a:t> cars = new Array("Saab", "Volvo", "BMW");</a:t>
            </a:r>
            <a:endParaRPr lang="en-GB" sz="1400" i="1" dirty="0">
              <a:solidFill>
                <a:srgbClr val="444444"/>
              </a:solidFill>
              <a:latin typeface="Consolas" panose="020B0609020204030204" pitchFamily="49" charset="0"/>
            </a:endParaRPr>
          </a:p>
        </p:txBody>
      </p:sp>
      <p:sp>
        <p:nvSpPr>
          <p:cNvPr id="20" name="Elipse 19"/>
          <p:cNvSpPr/>
          <p:nvPr/>
        </p:nvSpPr>
        <p:spPr>
          <a:xfrm>
            <a:off x="3213926" y="1162026"/>
            <a:ext cx="291274" cy="29127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2</a:t>
            </a:r>
            <a:endParaRPr lang="en-GB" dirty="0"/>
          </a:p>
        </p:txBody>
      </p:sp>
      <p:sp>
        <p:nvSpPr>
          <p:cNvPr id="21" name="CuadroTexto 20"/>
          <p:cNvSpPr txBox="1"/>
          <p:nvPr/>
        </p:nvSpPr>
        <p:spPr>
          <a:xfrm>
            <a:off x="5078184" y="921006"/>
            <a:ext cx="1698171" cy="369332"/>
          </a:xfrm>
          <a:prstGeom prst="rect">
            <a:avLst/>
          </a:prstGeom>
          <a:noFill/>
        </p:spPr>
        <p:txBody>
          <a:bodyPr wrap="square" rtlCol="0">
            <a:spAutoFit/>
          </a:bodyPr>
          <a:lstStyle/>
          <a:p>
            <a:r>
              <a:rPr lang="en-GB" i="1" dirty="0" smtClean="0">
                <a:latin typeface="Gotham Light" pitchFamily="50" charset="0"/>
                <a:cs typeface="Gotham Light" pitchFamily="50" charset="0"/>
              </a:rPr>
              <a:t>Declaration</a:t>
            </a:r>
            <a:endParaRPr lang="en-GB" i="1" dirty="0">
              <a:latin typeface="Gotham Light" pitchFamily="50" charset="0"/>
              <a:cs typeface="Gotham Light" pitchFamily="50" charset="0"/>
            </a:endParaRPr>
          </a:p>
        </p:txBody>
      </p:sp>
      <p:cxnSp>
        <p:nvCxnSpPr>
          <p:cNvPr id="22" name="Conector recto 21"/>
          <p:cNvCxnSpPr/>
          <p:nvPr/>
        </p:nvCxnSpPr>
        <p:spPr>
          <a:xfrm>
            <a:off x="0" y="620007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Elipse 22"/>
          <p:cNvSpPr/>
          <p:nvPr/>
        </p:nvSpPr>
        <p:spPr>
          <a:xfrm>
            <a:off x="114816" y="6368940"/>
            <a:ext cx="291274" cy="29127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CuadroTexto 23"/>
          <p:cNvSpPr txBox="1"/>
          <p:nvPr/>
        </p:nvSpPr>
        <p:spPr>
          <a:xfrm>
            <a:off x="448704" y="6352437"/>
            <a:ext cx="3197744" cy="307777"/>
          </a:xfrm>
          <a:prstGeom prst="rect">
            <a:avLst/>
          </a:prstGeom>
          <a:noFill/>
          <a:ln>
            <a:noFill/>
          </a:ln>
        </p:spPr>
        <p:txBody>
          <a:bodyPr wrap="square" rtlCol="0">
            <a:spAutoFit/>
          </a:bodyPr>
          <a:lstStyle/>
          <a:p>
            <a:r>
              <a:rPr lang="en-GB" sz="1400" dirty="0" smtClean="0"/>
              <a:t>Amount of options to declare</a:t>
            </a:r>
            <a:endParaRPr lang="en-GB" sz="1400" dirty="0"/>
          </a:p>
        </p:txBody>
      </p:sp>
      <p:sp>
        <p:nvSpPr>
          <p:cNvPr id="26" name="Cheurón 25"/>
          <p:cNvSpPr/>
          <p:nvPr/>
        </p:nvSpPr>
        <p:spPr>
          <a:xfrm rot="5400000">
            <a:off x="5705698" y="2805680"/>
            <a:ext cx="364903" cy="2166257"/>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7" name="CuadroTexto 26"/>
          <p:cNvSpPr txBox="1"/>
          <p:nvPr/>
        </p:nvSpPr>
        <p:spPr>
          <a:xfrm>
            <a:off x="4169232" y="4228374"/>
            <a:ext cx="3962396" cy="369332"/>
          </a:xfrm>
          <a:prstGeom prst="rect">
            <a:avLst/>
          </a:prstGeom>
          <a:noFill/>
        </p:spPr>
        <p:txBody>
          <a:bodyPr wrap="square" rtlCol="0">
            <a:spAutoFit/>
          </a:bodyPr>
          <a:lstStyle/>
          <a:p>
            <a:r>
              <a:rPr lang="en-GB" i="1" dirty="0" smtClean="0">
                <a:latin typeface="Gotham Light" pitchFamily="50" charset="0"/>
                <a:cs typeface="Gotham Light" pitchFamily="50" charset="0"/>
              </a:rPr>
              <a:t>Access de element of an array</a:t>
            </a:r>
            <a:endParaRPr lang="en-GB" i="1" dirty="0">
              <a:latin typeface="Gotham Light" pitchFamily="50" charset="0"/>
              <a:cs typeface="Gotham Light" pitchFamily="50" charset="0"/>
            </a:endParaRPr>
          </a:p>
        </p:txBody>
      </p:sp>
      <p:sp>
        <p:nvSpPr>
          <p:cNvPr id="28" name="Rectángulo 27"/>
          <p:cNvSpPr/>
          <p:nvPr/>
        </p:nvSpPr>
        <p:spPr>
          <a:xfrm>
            <a:off x="3526972" y="4940150"/>
            <a:ext cx="4604656" cy="5471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ángulo 28"/>
          <p:cNvSpPr/>
          <p:nvPr/>
        </p:nvSpPr>
        <p:spPr>
          <a:xfrm>
            <a:off x="3559629" y="5022795"/>
            <a:ext cx="4657044" cy="307777"/>
          </a:xfrm>
          <a:prstGeom prst="rect">
            <a:avLst/>
          </a:prstGeom>
        </p:spPr>
        <p:txBody>
          <a:bodyPr wrap="square">
            <a:spAutoFit/>
          </a:bodyPr>
          <a:lstStyle/>
          <a:p>
            <a:pPr algn="ctr"/>
            <a:r>
              <a:rPr lang="en-US" sz="1400" i="1" dirty="0" smtClean="0">
                <a:solidFill>
                  <a:srgbClr val="444444"/>
                </a:solidFill>
                <a:latin typeface="Consolas" panose="020B0609020204030204" pitchFamily="49" charset="0"/>
              </a:rPr>
              <a:t>Cars[</a:t>
            </a:r>
            <a:r>
              <a:rPr lang="en-US" sz="1400" i="1" dirty="0" err="1" smtClean="0">
                <a:solidFill>
                  <a:srgbClr val="444444"/>
                </a:solidFill>
                <a:latin typeface="Consolas" panose="020B0609020204030204" pitchFamily="49" charset="0"/>
              </a:rPr>
              <a:t>xposition</a:t>
            </a:r>
            <a:r>
              <a:rPr lang="en-US" sz="1400" i="1" dirty="0" smtClean="0">
                <a:solidFill>
                  <a:srgbClr val="444444"/>
                </a:solidFill>
                <a:latin typeface="Consolas" panose="020B0609020204030204" pitchFamily="49" charset="0"/>
              </a:rPr>
              <a:t>];</a:t>
            </a:r>
            <a:endParaRPr lang="en-GB" sz="1400" i="1" dirty="0">
              <a:solidFill>
                <a:srgbClr val="444444"/>
              </a:solidFill>
              <a:latin typeface="Consolas" panose="020B0609020204030204" pitchFamily="49" charset="0"/>
            </a:endParaRPr>
          </a:p>
        </p:txBody>
      </p:sp>
      <p:sp>
        <p:nvSpPr>
          <p:cNvPr id="30" name="Rectángulo 29"/>
          <p:cNvSpPr/>
          <p:nvPr/>
        </p:nvSpPr>
        <p:spPr>
          <a:xfrm>
            <a:off x="3526972" y="5608357"/>
            <a:ext cx="4604656" cy="5471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ángulo 30"/>
          <p:cNvSpPr/>
          <p:nvPr/>
        </p:nvSpPr>
        <p:spPr>
          <a:xfrm>
            <a:off x="3559629" y="5691002"/>
            <a:ext cx="4657044" cy="307777"/>
          </a:xfrm>
          <a:prstGeom prst="rect">
            <a:avLst/>
          </a:prstGeom>
        </p:spPr>
        <p:txBody>
          <a:bodyPr wrap="square">
            <a:spAutoFit/>
          </a:bodyPr>
          <a:lstStyle/>
          <a:p>
            <a:pPr algn="ctr"/>
            <a:r>
              <a:rPr lang="en-US" sz="1400" i="1" dirty="0" smtClean="0">
                <a:solidFill>
                  <a:srgbClr val="444444"/>
                </a:solidFill>
                <a:latin typeface="Consolas" panose="020B0609020204030204" pitchFamily="49" charset="0"/>
              </a:rPr>
              <a:t>Cars[</a:t>
            </a:r>
            <a:r>
              <a:rPr lang="en-US" sz="1400" i="1" dirty="0" err="1" smtClean="0">
                <a:solidFill>
                  <a:srgbClr val="444444"/>
                </a:solidFill>
                <a:latin typeface="Consolas" panose="020B0609020204030204" pitchFamily="49" charset="0"/>
              </a:rPr>
              <a:t>xposition</a:t>
            </a:r>
            <a:r>
              <a:rPr lang="en-US" sz="1400" i="1" dirty="0" smtClean="0">
                <a:solidFill>
                  <a:srgbClr val="444444"/>
                </a:solidFill>
                <a:latin typeface="Consolas" panose="020B0609020204030204" pitchFamily="49" charset="0"/>
              </a:rPr>
              <a:t>] = “change the content”;</a:t>
            </a:r>
            <a:endParaRPr lang="en-GB" sz="1400" i="1" dirty="0">
              <a:solidFill>
                <a:srgbClr val="444444"/>
              </a:solidFill>
              <a:latin typeface="Consolas" panose="020B0609020204030204" pitchFamily="49" charset="0"/>
            </a:endParaRPr>
          </a:p>
        </p:txBody>
      </p:sp>
      <p:sp>
        <p:nvSpPr>
          <p:cNvPr id="32" name="Rectángulo 31"/>
          <p:cNvSpPr/>
          <p:nvPr/>
        </p:nvSpPr>
        <p:spPr>
          <a:xfrm>
            <a:off x="9902975" y="1837514"/>
            <a:ext cx="2103968" cy="646331"/>
          </a:xfrm>
          <a:prstGeom prst="rect">
            <a:avLst/>
          </a:prstGeom>
          <a:noFill/>
        </p:spPr>
        <p:txBody>
          <a:bodyPr wrap="square" rtlCol="0">
            <a:spAutoFit/>
          </a:bodyPr>
          <a:lstStyle/>
          <a:p>
            <a:r>
              <a:rPr lang="es-CO" i="1" smtClean="0">
                <a:latin typeface="Gotham Light" pitchFamily="50" charset="0"/>
                <a:cs typeface="Gotham Light" pitchFamily="50" charset="0"/>
              </a:rPr>
              <a:t>Array Properties and Methods</a:t>
            </a:r>
            <a:endParaRPr lang="es-CO" i="1" dirty="0">
              <a:latin typeface="Gotham Light" pitchFamily="50" charset="0"/>
              <a:cs typeface="Gotham Light" pitchFamily="50" charset="0"/>
            </a:endParaRPr>
          </a:p>
        </p:txBody>
      </p:sp>
      <p:sp>
        <p:nvSpPr>
          <p:cNvPr id="33" name="Rectángulo 32"/>
          <p:cNvSpPr/>
          <p:nvPr/>
        </p:nvSpPr>
        <p:spPr>
          <a:xfrm>
            <a:off x="10145318" y="2693202"/>
            <a:ext cx="4397166" cy="2031325"/>
          </a:xfrm>
          <a:prstGeom prst="rect">
            <a:avLst/>
          </a:prstGeom>
        </p:spPr>
        <p:txBody>
          <a:bodyPr wrap="none">
            <a:spAutoFit/>
          </a:bodyPr>
          <a:lstStyle/>
          <a:p>
            <a:r>
              <a:rPr lang="es-CO" b="0" i="0" dirty="0" smtClean="0">
                <a:solidFill>
                  <a:srgbClr val="000000"/>
                </a:solidFill>
                <a:effectLst/>
                <a:latin typeface="Consolas" panose="020B0609020204030204" pitchFamily="49" charset="0"/>
              </a:rPr>
              <a:t>.</a:t>
            </a:r>
            <a:r>
              <a:rPr lang="es-CO" b="0" i="0" dirty="0" err="1" smtClean="0">
                <a:solidFill>
                  <a:srgbClr val="000000"/>
                </a:solidFill>
                <a:effectLst/>
                <a:latin typeface="Consolas" panose="020B0609020204030204" pitchFamily="49" charset="0"/>
              </a:rPr>
              <a:t>length</a:t>
            </a:r>
            <a:r>
              <a:rPr lang="es-CO" b="0" i="0" dirty="0" smtClean="0">
                <a:solidFill>
                  <a:srgbClr val="000000"/>
                </a:solidFill>
                <a:effectLst/>
                <a:latin typeface="Consolas" panose="020B0609020204030204" pitchFamily="49" charset="0"/>
              </a:rPr>
              <a:t>;</a:t>
            </a:r>
          </a:p>
          <a:p>
            <a:r>
              <a:rPr lang="es-CO" dirty="0"/>
              <a:t>.</a:t>
            </a:r>
            <a:r>
              <a:rPr lang="es-CO" dirty="0" err="1"/>
              <a:t>push</a:t>
            </a:r>
            <a:r>
              <a:rPr lang="es-CO" dirty="0" smtClean="0"/>
              <a:t>(“</a:t>
            </a:r>
            <a:r>
              <a:rPr lang="es-CO" dirty="0" err="1" smtClean="0"/>
              <a:t>newEelement</a:t>
            </a:r>
            <a:r>
              <a:rPr lang="es-CO" dirty="0" smtClean="0"/>
              <a:t>");</a:t>
            </a:r>
          </a:p>
          <a:p>
            <a:r>
              <a:rPr lang="es-CO" dirty="0" err="1"/>
              <a:t>fruits</a:t>
            </a:r>
            <a:r>
              <a:rPr lang="es-CO" dirty="0"/>
              <a:t>[</a:t>
            </a:r>
            <a:r>
              <a:rPr lang="es-CO" dirty="0" err="1"/>
              <a:t>fruits.length</a:t>
            </a:r>
            <a:r>
              <a:rPr lang="es-CO" dirty="0"/>
              <a:t>] = "</a:t>
            </a:r>
            <a:r>
              <a:rPr lang="es-CO" dirty="0" err="1"/>
              <a:t>Lemon</a:t>
            </a:r>
            <a:r>
              <a:rPr lang="es-CO" dirty="0" smtClean="0"/>
              <a:t>";</a:t>
            </a:r>
          </a:p>
          <a:p>
            <a:endParaRPr lang="es-CO" dirty="0" smtClean="0"/>
          </a:p>
          <a:p>
            <a:r>
              <a:rPr lang="en-US" dirty="0"/>
              <a:t>In JavaScript, </a:t>
            </a:r>
            <a:r>
              <a:rPr lang="en-US" b="1" dirty="0"/>
              <a:t>arrays</a:t>
            </a:r>
            <a:r>
              <a:rPr lang="en-US" dirty="0"/>
              <a:t> use </a:t>
            </a:r>
            <a:r>
              <a:rPr lang="en-US" b="1" dirty="0"/>
              <a:t>numbered indexes</a:t>
            </a:r>
            <a:r>
              <a:rPr lang="en-US" dirty="0"/>
              <a:t>.  </a:t>
            </a:r>
          </a:p>
          <a:p>
            <a:r>
              <a:rPr lang="en-US" dirty="0"/>
              <a:t>In JavaScript, </a:t>
            </a:r>
            <a:r>
              <a:rPr lang="en-US" b="1" dirty="0"/>
              <a:t>objects</a:t>
            </a:r>
            <a:r>
              <a:rPr lang="en-US" dirty="0"/>
              <a:t> use </a:t>
            </a:r>
            <a:r>
              <a:rPr lang="en-US" b="1" dirty="0"/>
              <a:t>named indexes</a:t>
            </a:r>
            <a:r>
              <a:rPr lang="en-US" dirty="0"/>
              <a:t>.</a:t>
            </a:r>
          </a:p>
          <a:p>
            <a:endParaRPr lang="en-GB" dirty="0"/>
          </a:p>
        </p:txBody>
      </p:sp>
    </p:spTree>
    <p:extLst>
      <p:ext uri="{BB962C8B-B14F-4D97-AF65-F5344CB8AC3E}">
        <p14:creationId xmlns:p14="http://schemas.microsoft.com/office/powerpoint/2010/main" xmlns="" val="292930031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ángulo 21"/>
          <p:cNvSpPr/>
          <p:nvPr/>
        </p:nvSpPr>
        <p:spPr>
          <a:xfrm>
            <a:off x="6621035" y="1596614"/>
            <a:ext cx="2255336" cy="6336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ángulo 18"/>
          <p:cNvSpPr/>
          <p:nvPr/>
        </p:nvSpPr>
        <p:spPr>
          <a:xfrm>
            <a:off x="6621035" y="385123"/>
            <a:ext cx="2255336" cy="11202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CuadroTexto 3"/>
          <p:cNvSpPr txBox="1"/>
          <p:nvPr/>
        </p:nvSpPr>
        <p:spPr>
          <a:xfrm>
            <a:off x="435429" y="239486"/>
            <a:ext cx="5246914" cy="369332"/>
          </a:xfrm>
          <a:prstGeom prst="rect">
            <a:avLst/>
          </a:prstGeom>
          <a:noFill/>
        </p:spPr>
        <p:txBody>
          <a:bodyPr wrap="square" rtlCol="0">
            <a:spAutoFit/>
          </a:bodyPr>
          <a:lstStyle/>
          <a:p>
            <a:r>
              <a:rPr lang="en-GB" i="1" dirty="0" smtClean="0">
                <a:latin typeface="Gotham Light" pitchFamily="50" charset="0"/>
                <a:cs typeface="Gotham Light" pitchFamily="50" charset="0"/>
              </a:rPr>
              <a:t>Objects</a:t>
            </a:r>
            <a:endParaRPr lang="en-GB" i="1" dirty="0">
              <a:latin typeface="Gotham Light" pitchFamily="50" charset="0"/>
              <a:cs typeface="Gotham Light" pitchFamily="50" charset="0"/>
            </a:endParaRPr>
          </a:p>
        </p:txBody>
      </p:sp>
      <p:sp>
        <p:nvSpPr>
          <p:cNvPr id="5" name="Rectángulo 4"/>
          <p:cNvSpPr/>
          <p:nvPr/>
        </p:nvSpPr>
        <p:spPr>
          <a:xfrm>
            <a:off x="5138058" y="1401868"/>
            <a:ext cx="827314"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Object</a:t>
            </a:r>
            <a:endParaRPr lang="en-GB" dirty="0"/>
          </a:p>
        </p:txBody>
      </p:sp>
      <p:cxnSp>
        <p:nvCxnSpPr>
          <p:cNvPr id="7" name="Conector recto de flecha 6"/>
          <p:cNvCxnSpPr>
            <a:stCxn id="5" idx="2"/>
          </p:cNvCxnSpPr>
          <p:nvPr/>
        </p:nvCxnSpPr>
        <p:spPr>
          <a:xfrm flipH="1">
            <a:off x="4627757" y="1967925"/>
            <a:ext cx="923958" cy="10429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recto de flecha 8"/>
          <p:cNvCxnSpPr>
            <a:stCxn id="5" idx="2"/>
          </p:cNvCxnSpPr>
          <p:nvPr/>
        </p:nvCxnSpPr>
        <p:spPr>
          <a:xfrm>
            <a:off x="5551715" y="1967925"/>
            <a:ext cx="1384344" cy="9871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3646448" y="3168289"/>
            <a:ext cx="1126274" cy="369332"/>
          </a:xfrm>
          <a:prstGeom prst="rect">
            <a:avLst/>
          </a:prstGeom>
          <a:noFill/>
        </p:spPr>
        <p:txBody>
          <a:bodyPr wrap="square" rtlCol="0">
            <a:spAutoFit/>
          </a:bodyPr>
          <a:lstStyle/>
          <a:p>
            <a:r>
              <a:rPr lang="en-GB" dirty="0" smtClean="0"/>
              <a:t>Property</a:t>
            </a:r>
            <a:endParaRPr lang="en-GB" dirty="0"/>
          </a:p>
        </p:txBody>
      </p:sp>
      <p:sp>
        <p:nvSpPr>
          <p:cNvPr id="11" name="CuadroTexto 10"/>
          <p:cNvSpPr txBox="1"/>
          <p:nvPr/>
        </p:nvSpPr>
        <p:spPr>
          <a:xfrm>
            <a:off x="6746487" y="3200947"/>
            <a:ext cx="1182029" cy="369332"/>
          </a:xfrm>
          <a:prstGeom prst="rect">
            <a:avLst/>
          </a:prstGeom>
          <a:noFill/>
        </p:spPr>
        <p:txBody>
          <a:bodyPr wrap="square" rtlCol="0">
            <a:spAutoFit/>
          </a:bodyPr>
          <a:lstStyle/>
          <a:p>
            <a:r>
              <a:rPr lang="en-GB" dirty="0" smtClean="0"/>
              <a:t>Methods</a:t>
            </a:r>
            <a:endParaRPr lang="en-GB" dirty="0"/>
          </a:p>
        </p:txBody>
      </p:sp>
      <p:sp>
        <p:nvSpPr>
          <p:cNvPr id="12" name="CuadroTexto 11"/>
          <p:cNvSpPr txBox="1"/>
          <p:nvPr/>
        </p:nvSpPr>
        <p:spPr>
          <a:xfrm>
            <a:off x="6621035" y="476322"/>
            <a:ext cx="1778619" cy="738664"/>
          </a:xfrm>
          <a:prstGeom prst="rect">
            <a:avLst/>
          </a:prstGeom>
        </p:spPr>
        <p:txBody>
          <a:bodyPr wrap="square">
            <a:spAutoFit/>
          </a:bodyPr>
          <a:lstStyle>
            <a:defPPr>
              <a:defRPr lang="es-CO"/>
            </a:defPPr>
            <a:lvl1pPr>
              <a:defRPr sz="1400" b="0" i="1">
                <a:solidFill>
                  <a:srgbClr val="444444"/>
                </a:solidFill>
                <a:effectLst/>
                <a:latin typeface="Consolas" panose="020B0609020204030204" pitchFamily="49" charset="0"/>
              </a:defRPr>
            </a:lvl1pPr>
          </a:lstStyle>
          <a:p>
            <a:r>
              <a:rPr lang="en-GB" dirty="0" err="1"/>
              <a:t>var</a:t>
            </a:r>
            <a:r>
              <a:rPr lang="en-GB" dirty="0"/>
              <a:t> object = {</a:t>
            </a:r>
          </a:p>
          <a:p>
            <a:endParaRPr lang="en-GB" dirty="0"/>
          </a:p>
          <a:p>
            <a:r>
              <a:rPr lang="en-GB" dirty="0"/>
              <a:t>}; </a:t>
            </a:r>
          </a:p>
        </p:txBody>
      </p:sp>
      <p:sp>
        <p:nvSpPr>
          <p:cNvPr id="13" name="CuadroTexto 12"/>
          <p:cNvSpPr txBox="1"/>
          <p:nvPr/>
        </p:nvSpPr>
        <p:spPr>
          <a:xfrm>
            <a:off x="6621035" y="1724131"/>
            <a:ext cx="2614962" cy="307777"/>
          </a:xfrm>
          <a:prstGeom prst="rect">
            <a:avLst/>
          </a:prstGeom>
        </p:spPr>
        <p:txBody>
          <a:bodyPr wrap="square">
            <a:spAutoFit/>
          </a:bodyPr>
          <a:lstStyle>
            <a:defPPr>
              <a:defRPr lang="es-CO"/>
            </a:defPPr>
            <a:lvl1pPr>
              <a:defRPr sz="1400" b="0" i="1">
                <a:solidFill>
                  <a:srgbClr val="444444"/>
                </a:solidFill>
                <a:effectLst/>
                <a:latin typeface="Consolas" panose="020B0609020204030204" pitchFamily="49" charset="0"/>
              </a:defRPr>
            </a:lvl1pPr>
          </a:lstStyle>
          <a:p>
            <a:r>
              <a:rPr lang="en-GB" dirty="0"/>
              <a:t>object = new Object(); </a:t>
            </a:r>
          </a:p>
        </p:txBody>
      </p:sp>
      <p:sp>
        <p:nvSpPr>
          <p:cNvPr id="14" name="Elipse 13"/>
          <p:cNvSpPr/>
          <p:nvPr/>
        </p:nvSpPr>
        <p:spPr>
          <a:xfrm>
            <a:off x="5965371" y="239486"/>
            <a:ext cx="291274" cy="29127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2</a:t>
            </a:r>
            <a:endParaRPr lang="en-GB" dirty="0"/>
          </a:p>
        </p:txBody>
      </p:sp>
      <p:cxnSp>
        <p:nvCxnSpPr>
          <p:cNvPr id="16" name="Conector recto 15"/>
          <p:cNvCxnSpPr/>
          <p:nvPr/>
        </p:nvCxnSpPr>
        <p:spPr>
          <a:xfrm>
            <a:off x="0" y="620007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Elipse 16"/>
          <p:cNvSpPr/>
          <p:nvPr/>
        </p:nvSpPr>
        <p:spPr>
          <a:xfrm>
            <a:off x="114816" y="6368940"/>
            <a:ext cx="291274" cy="29127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CuadroTexto 17"/>
          <p:cNvSpPr txBox="1"/>
          <p:nvPr/>
        </p:nvSpPr>
        <p:spPr>
          <a:xfrm>
            <a:off x="448704" y="6352437"/>
            <a:ext cx="3197744" cy="307777"/>
          </a:xfrm>
          <a:prstGeom prst="rect">
            <a:avLst/>
          </a:prstGeom>
          <a:noFill/>
          <a:ln>
            <a:noFill/>
          </a:ln>
        </p:spPr>
        <p:txBody>
          <a:bodyPr wrap="square" rtlCol="0">
            <a:spAutoFit/>
          </a:bodyPr>
          <a:lstStyle/>
          <a:p>
            <a:r>
              <a:rPr lang="en-GB" sz="1400" dirty="0" smtClean="0"/>
              <a:t>Amount of options to declare</a:t>
            </a:r>
            <a:endParaRPr lang="en-GB" sz="1400" dirty="0"/>
          </a:p>
        </p:txBody>
      </p:sp>
      <p:sp>
        <p:nvSpPr>
          <p:cNvPr id="23" name="Rectángulo 22"/>
          <p:cNvSpPr/>
          <p:nvPr/>
        </p:nvSpPr>
        <p:spPr>
          <a:xfrm>
            <a:off x="2985207" y="3627130"/>
            <a:ext cx="2255336" cy="9515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CuadroTexto 23"/>
          <p:cNvSpPr txBox="1"/>
          <p:nvPr/>
        </p:nvSpPr>
        <p:spPr>
          <a:xfrm>
            <a:off x="2985207" y="3754648"/>
            <a:ext cx="2614962" cy="523220"/>
          </a:xfrm>
          <a:prstGeom prst="rect">
            <a:avLst/>
          </a:prstGeom>
        </p:spPr>
        <p:txBody>
          <a:bodyPr wrap="square">
            <a:spAutoFit/>
          </a:bodyPr>
          <a:lstStyle>
            <a:defPPr>
              <a:defRPr lang="es-CO"/>
            </a:defPPr>
            <a:lvl1pPr>
              <a:defRPr sz="1400" b="0" i="1">
                <a:solidFill>
                  <a:srgbClr val="444444"/>
                </a:solidFill>
                <a:effectLst/>
                <a:latin typeface="Consolas" panose="020B0609020204030204" pitchFamily="49" charset="0"/>
              </a:defRPr>
            </a:lvl1pPr>
          </a:lstStyle>
          <a:p>
            <a:r>
              <a:rPr lang="en-GB" dirty="0"/>
              <a:t>Name: “</a:t>
            </a:r>
            <a:r>
              <a:rPr lang="en-GB" dirty="0" err="1"/>
              <a:t>juan</a:t>
            </a:r>
            <a:r>
              <a:rPr lang="en-GB" dirty="0"/>
              <a:t>”;</a:t>
            </a:r>
          </a:p>
          <a:p>
            <a:r>
              <a:rPr lang="en-GB" dirty="0"/>
              <a:t>Age: 23; </a:t>
            </a:r>
          </a:p>
        </p:txBody>
      </p:sp>
      <p:sp>
        <p:nvSpPr>
          <p:cNvPr id="25" name="Rectángulo 24"/>
          <p:cNvSpPr/>
          <p:nvPr/>
        </p:nvSpPr>
        <p:spPr>
          <a:xfrm>
            <a:off x="2985207" y="4737169"/>
            <a:ext cx="2255336" cy="9515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CuadroTexto 25"/>
          <p:cNvSpPr txBox="1"/>
          <p:nvPr/>
        </p:nvSpPr>
        <p:spPr>
          <a:xfrm>
            <a:off x="2985207" y="4864687"/>
            <a:ext cx="2614962" cy="523220"/>
          </a:xfrm>
          <a:prstGeom prst="rect">
            <a:avLst/>
          </a:prstGeom>
        </p:spPr>
        <p:txBody>
          <a:bodyPr wrap="square">
            <a:spAutoFit/>
          </a:bodyPr>
          <a:lstStyle>
            <a:defPPr>
              <a:defRPr lang="es-CO"/>
            </a:defPPr>
            <a:lvl1pPr>
              <a:defRPr sz="1400" b="0" i="1">
                <a:solidFill>
                  <a:srgbClr val="444444"/>
                </a:solidFill>
                <a:effectLst/>
                <a:latin typeface="Consolas" panose="020B0609020204030204" pitchFamily="49" charset="0"/>
              </a:defRPr>
            </a:lvl1pPr>
          </a:lstStyle>
          <a:p>
            <a:r>
              <a:rPr lang="en-GB" dirty="0"/>
              <a:t>objec.name = “</a:t>
            </a:r>
            <a:r>
              <a:rPr lang="en-GB" dirty="0" err="1"/>
              <a:t>juan</a:t>
            </a:r>
            <a:r>
              <a:rPr lang="en-GB" dirty="0"/>
              <a:t>”;</a:t>
            </a:r>
          </a:p>
          <a:p>
            <a:r>
              <a:rPr lang="en-GB" dirty="0" err="1"/>
              <a:t>Object.age</a:t>
            </a:r>
            <a:r>
              <a:rPr lang="en-GB" dirty="0"/>
              <a:t> = 23;</a:t>
            </a:r>
          </a:p>
        </p:txBody>
      </p:sp>
      <p:sp>
        <p:nvSpPr>
          <p:cNvPr id="27" name="CuadroTexto 26"/>
          <p:cNvSpPr txBox="1"/>
          <p:nvPr/>
        </p:nvSpPr>
        <p:spPr>
          <a:xfrm>
            <a:off x="406090" y="5007652"/>
            <a:ext cx="1992086" cy="738664"/>
          </a:xfrm>
          <a:prstGeom prst="rect">
            <a:avLst/>
          </a:prstGeom>
          <a:noFill/>
        </p:spPr>
        <p:txBody>
          <a:bodyPr wrap="square" rtlCol="0">
            <a:spAutoFit/>
          </a:bodyPr>
          <a:lstStyle/>
          <a:p>
            <a:r>
              <a:rPr lang="en-GB" sz="1400" dirty="0" smtClean="0"/>
              <a:t>This is hoe to Add property ones the object is already created</a:t>
            </a:r>
            <a:endParaRPr lang="en-GB" sz="1400" dirty="0"/>
          </a:p>
        </p:txBody>
      </p:sp>
      <p:cxnSp>
        <p:nvCxnSpPr>
          <p:cNvPr id="29" name="Conector recto de flecha 28"/>
          <p:cNvCxnSpPr>
            <a:stCxn id="27" idx="3"/>
            <a:endCxn id="26" idx="1"/>
          </p:cNvCxnSpPr>
          <p:nvPr/>
        </p:nvCxnSpPr>
        <p:spPr>
          <a:xfrm flipV="1">
            <a:off x="2398176" y="5126297"/>
            <a:ext cx="587031" cy="2506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ángulo 29"/>
          <p:cNvSpPr/>
          <p:nvPr/>
        </p:nvSpPr>
        <p:spPr>
          <a:xfrm>
            <a:off x="6746487" y="3627130"/>
            <a:ext cx="3355456" cy="9515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ángulo 31"/>
          <p:cNvSpPr/>
          <p:nvPr/>
        </p:nvSpPr>
        <p:spPr>
          <a:xfrm>
            <a:off x="6746487" y="4723262"/>
            <a:ext cx="3355456" cy="9515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CuadroTexto 32"/>
          <p:cNvSpPr txBox="1"/>
          <p:nvPr/>
        </p:nvSpPr>
        <p:spPr>
          <a:xfrm>
            <a:off x="6746486" y="4730334"/>
            <a:ext cx="3235713" cy="954107"/>
          </a:xfrm>
          <a:prstGeom prst="rect">
            <a:avLst/>
          </a:prstGeom>
        </p:spPr>
        <p:txBody>
          <a:bodyPr wrap="square">
            <a:spAutoFit/>
          </a:bodyPr>
          <a:lstStyle>
            <a:defPPr>
              <a:defRPr lang="es-CO"/>
            </a:defPPr>
            <a:lvl1pPr>
              <a:defRPr sz="1400" b="0" i="1">
                <a:solidFill>
                  <a:srgbClr val="444444"/>
                </a:solidFill>
                <a:effectLst/>
                <a:latin typeface="Consolas" panose="020B0609020204030204" pitchFamily="49" charset="0"/>
              </a:defRPr>
            </a:lvl1pPr>
          </a:lstStyle>
          <a:p>
            <a:r>
              <a:rPr lang="en-GB" dirty="0" err="1" smtClean="0"/>
              <a:t>Object.methodName</a:t>
            </a:r>
            <a:r>
              <a:rPr lang="en-GB" dirty="0" smtClean="0"/>
              <a:t> = function() {</a:t>
            </a:r>
          </a:p>
          <a:p>
            <a:r>
              <a:rPr lang="en-GB" dirty="0" smtClean="0"/>
              <a:t>Code lines</a:t>
            </a:r>
            <a:endParaRPr lang="en-GB" dirty="0"/>
          </a:p>
          <a:p>
            <a:r>
              <a:rPr lang="en-GB" dirty="0" smtClean="0"/>
              <a:t>};</a:t>
            </a:r>
            <a:endParaRPr lang="en-GB" dirty="0"/>
          </a:p>
        </p:txBody>
      </p:sp>
      <p:sp>
        <p:nvSpPr>
          <p:cNvPr id="34" name="Rectángulo 33"/>
          <p:cNvSpPr/>
          <p:nvPr/>
        </p:nvSpPr>
        <p:spPr>
          <a:xfrm>
            <a:off x="6863008" y="3667409"/>
            <a:ext cx="2792621" cy="738664"/>
          </a:xfrm>
          <a:prstGeom prst="rect">
            <a:avLst/>
          </a:prstGeom>
        </p:spPr>
        <p:txBody>
          <a:bodyPr wrap="square">
            <a:spAutoFit/>
          </a:bodyPr>
          <a:lstStyle/>
          <a:p>
            <a:r>
              <a:rPr lang="es-CO" sz="1400" b="0" i="1" dirty="0" err="1" smtClean="0">
                <a:solidFill>
                  <a:srgbClr val="444444"/>
                </a:solidFill>
                <a:effectLst/>
                <a:latin typeface="Consolas" panose="020B0609020204030204" pitchFamily="49" charset="0"/>
              </a:rPr>
              <a:t>methodName</a:t>
            </a:r>
            <a:r>
              <a:rPr lang="es-CO" sz="1400" b="0" i="1" dirty="0" smtClean="0">
                <a:solidFill>
                  <a:srgbClr val="444444"/>
                </a:solidFill>
                <a:effectLst/>
                <a:latin typeface="Consolas" panose="020B0609020204030204" pitchFamily="49" charset="0"/>
              </a:rPr>
              <a:t> : </a:t>
            </a:r>
            <a:r>
              <a:rPr lang="es-CO" sz="1400" b="0" i="1" dirty="0" err="1" smtClean="0">
                <a:solidFill>
                  <a:srgbClr val="444444"/>
                </a:solidFill>
                <a:effectLst/>
                <a:latin typeface="Consolas" panose="020B0609020204030204" pitchFamily="49" charset="0"/>
              </a:rPr>
              <a:t>function</a:t>
            </a:r>
            <a:r>
              <a:rPr lang="es-CO" sz="1400" b="0" i="1" dirty="0" smtClean="0">
                <a:solidFill>
                  <a:srgbClr val="444444"/>
                </a:solidFill>
                <a:effectLst/>
                <a:latin typeface="Consolas" panose="020B0609020204030204" pitchFamily="49" charset="0"/>
              </a:rPr>
              <a:t>() { </a:t>
            </a:r>
            <a:r>
              <a:rPr lang="es-CO" sz="1400" b="0" i="1" dirty="0" err="1" smtClean="0">
                <a:solidFill>
                  <a:srgbClr val="444444"/>
                </a:solidFill>
                <a:effectLst/>
                <a:latin typeface="Consolas" panose="020B0609020204030204" pitchFamily="49" charset="0"/>
              </a:rPr>
              <a:t>code</a:t>
            </a:r>
            <a:r>
              <a:rPr lang="es-CO" sz="1400" b="0" i="1" dirty="0" smtClean="0">
                <a:solidFill>
                  <a:srgbClr val="444444"/>
                </a:solidFill>
                <a:effectLst/>
                <a:latin typeface="Consolas" panose="020B0609020204030204" pitchFamily="49" charset="0"/>
              </a:rPr>
              <a:t> </a:t>
            </a:r>
            <a:r>
              <a:rPr lang="es-CO" sz="1400" b="0" i="1" dirty="0" err="1" smtClean="0">
                <a:solidFill>
                  <a:srgbClr val="444444"/>
                </a:solidFill>
                <a:effectLst/>
                <a:latin typeface="Consolas" panose="020B0609020204030204" pitchFamily="49" charset="0"/>
              </a:rPr>
              <a:t>lines</a:t>
            </a:r>
            <a:r>
              <a:rPr lang="es-CO" sz="1400" b="0" i="1" dirty="0" smtClean="0">
                <a:solidFill>
                  <a:srgbClr val="444444"/>
                </a:solidFill>
                <a:effectLst/>
                <a:latin typeface="Consolas" panose="020B0609020204030204" pitchFamily="49" charset="0"/>
              </a:rPr>
              <a:t> </a:t>
            </a:r>
          </a:p>
          <a:p>
            <a:r>
              <a:rPr lang="es-CO" sz="1400" b="0" i="1" dirty="0" smtClean="0">
                <a:solidFill>
                  <a:srgbClr val="444444"/>
                </a:solidFill>
                <a:effectLst/>
                <a:latin typeface="Consolas" panose="020B0609020204030204" pitchFamily="49" charset="0"/>
              </a:rPr>
              <a:t>};</a:t>
            </a:r>
            <a:endParaRPr lang="en-GB" sz="1400" dirty="0"/>
          </a:p>
        </p:txBody>
      </p:sp>
      <p:sp>
        <p:nvSpPr>
          <p:cNvPr id="35" name="CuadroTexto 34"/>
          <p:cNvSpPr txBox="1"/>
          <p:nvPr/>
        </p:nvSpPr>
        <p:spPr>
          <a:xfrm>
            <a:off x="10384972" y="5292553"/>
            <a:ext cx="1992086" cy="738664"/>
          </a:xfrm>
          <a:prstGeom prst="rect">
            <a:avLst/>
          </a:prstGeom>
          <a:noFill/>
        </p:spPr>
        <p:txBody>
          <a:bodyPr wrap="square" rtlCol="0">
            <a:spAutoFit/>
          </a:bodyPr>
          <a:lstStyle/>
          <a:p>
            <a:r>
              <a:rPr lang="en-GB" sz="1400" dirty="0" smtClean="0"/>
              <a:t>This is how to Add Methods ones the object is already created</a:t>
            </a:r>
            <a:endParaRPr lang="en-GB" sz="1400" dirty="0"/>
          </a:p>
        </p:txBody>
      </p:sp>
      <p:cxnSp>
        <p:nvCxnSpPr>
          <p:cNvPr id="36" name="Conector recto de flecha 35"/>
          <p:cNvCxnSpPr/>
          <p:nvPr/>
        </p:nvCxnSpPr>
        <p:spPr>
          <a:xfrm flipH="1" flipV="1">
            <a:off x="10199915" y="4864687"/>
            <a:ext cx="642256" cy="427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recto de flecha 43"/>
          <p:cNvCxnSpPr>
            <a:stCxn id="5" idx="1"/>
          </p:cNvCxnSpPr>
          <p:nvPr/>
        </p:nvCxnSpPr>
        <p:spPr>
          <a:xfrm flipH="1" flipV="1">
            <a:off x="4354286" y="1596614"/>
            <a:ext cx="783772" cy="882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CuadroTexto 45"/>
          <p:cNvSpPr txBox="1"/>
          <p:nvPr/>
        </p:nvSpPr>
        <p:spPr>
          <a:xfrm>
            <a:off x="2542744" y="803411"/>
            <a:ext cx="1666841" cy="461665"/>
          </a:xfrm>
          <a:prstGeom prst="rect">
            <a:avLst/>
          </a:prstGeom>
          <a:noFill/>
        </p:spPr>
        <p:txBody>
          <a:bodyPr wrap="square" rtlCol="0">
            <a:spAutoFit/>
          </a:bodyPr>
          <a:lstStyle/>
          <a:p>
            <a:r>
              <a:rPr lang="en-GB" sz="1200" dirty="0" smtClean="0"/>
              <a:t>Call an object property and methods</a:t>
            </a:r>
            <a:endParaRPr lang="en-GB" sz="1200" dirty="0"/>
          </a:p>
        </p:txBody>
      </p:sp>
      <p:sp>
        <p:nvSpPr>
          <p:cNvPr id="47" name="Rectángulo 46"/>
          <p:cNvSpPr/>
          <p:nvPr/>
        </p:nvSpPr>
        <p:spPr>
          <a:xfrm>
            <a:off x="1937458" y="1431912"/>
            <a:ext cx="2255336" cy="9515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CuadroTexto 47"/>
          <p:cNvSpPr txBox="1"/>
          <p:nvPr/>
        </p:nvSpPr>
        <p:spPr>
          <a:xfrm>
            <a:off x="1937458" y="1559430"/>
            <a:ext cx="2614962" cy="523220"/>
          </a:xfrm>
          <a:prstGeom prst="rect">
            <a:avLst/>
          </a:prstGeom>
        </p:spPr>
        <p:txBody>
          <a:bodyPr wrap="square">
            <a:spAutoFit/>
          </a:bodyPr>
          <a:lstStyle>
            <a:defPPr>
              <a:defRPr lang="es-CO"/>
            </a:defPPr>
            <a:lvl1pPr>
              <a:defRPr sz="1400" b="0" i="1">
                <a:solidFill>
                  <a:srgbClr val="444444"/>
                </a:solidFill>
                <a:effectLst/>
                <a:latin typeface="Consolas" panose="020B0609020204030204" pitchFamily="49" charset="0"/>
              </a:defRPr>
            </a:lvl1pPr>
          </a:lstStyle>
          <a:p>
            <a:r>
              <a:rPr lang="en-GB" dirty="0" err="1" smtClean="0"/>
              <a:t>Object.property</a:t>
            </a:r>
            <a:r>
              <a:rPr lang="en-GB" dirty="0" smtClean="0"/>
              <a:t>;</a:t>
            </a:r>
          </a:p>
          <a:p>
            <a:r>
              <a:rPr lang="en-GB" dirty="0" err="1" smtClean="0"/>
              <a:t>Object.function</a:t>
            </a:r>
            <a:r>
              <a:rPr lang="en-GB" dirty="0" smtClean="0"/>
              <a:t>();</a:t>
            </a:r>
            <a:endParaRPr lang="en-GB" dirty="0"/>
          </a:p>
        </p:txBody>
      </p:sp>
      <p:sp>
        <p:nvSpPr>
          <p:cNvPr id="49" name="Elipse 48"/>
          <p:cNvSpPr/>
          <p:nvPr/>
        </p:nvSpPr>
        <p:spPr>
          <a:xfrm>
            <a:off x="2513929" y="3424642"/>
            <a:ext cx="291274" cy="29127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2</a:t>
            </a:r>
            <a:endParaRPr lang="en-GB" dirty="0"/>
          </a:p>
        </p:txBody>
      </p:sp>
      <p:sp>
        <p:nvSpPr>
          <p:cNvPr id="50" name="Elipse 49"/>
          <p:cNvSpPr/>
          <p:nvPr/>
        </p:nvSpPr>
        <p:spPr>
          <a:xfrm>
            <a:off x="6396953" y="3424642"/>
            <a:ext cx="291274" cy="29127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2</a:t>
            </a:r>
            <a:endParaRPr lang="en-GB" dirty="0"/>
          </a:p>
        </p:txBody>
      </p:sp>
    </p:spTree>
    <p:extLst>
      <p:ext uri="{BB962C8B-B14F-4D97-AF65-F5344CB8AC3E}">
        <p14:creationId xmlns:p14="http://schemas.microsoft.com/office/powerpoint/2010/main" xmlns="" val="212462497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2" cstate="print"/>
          <a:srcRect t="11787"/>
          <a:stretch/>
        </p:blipFill>
        <p:spPr>
          <a:xfrm>
            <a:off x="2247900" y="1261961"/>
            <a:ext cx="7219406" cy="4910239"/>
          </a:xfrm>
          <a:prstGeom prst="rect">
            <a:avLst/>
          </a:prstGeom>
        </p:spPr>
      </p:pic>
      <p:grpSp>
        <p:nvGrpSpPr>
          <p:cNvPr id="10" name="Grupo 9"/>
          <p:cNvGrpSpPr/>
          <p:nvPr/>
        </p:nvGrpSpPr>
        <p:grpSpPr>
          <a:xfrm>
            <a:off x="2405743" y="1600200"/>
            <a:ext cx="9688286" cy="1754326"/>
            <a:chOff x="2405743" y="1600200"/>
            <a:chExt cx="9688286" cy="1754326"/>
          </a:xfrm>
        </p:grpSpPr>
        <p:sp>
          <p:nvSpPr>
            <p:cNvPr id="6" name="CuadroTexto 5"/>
            <p:cNvSpPr txBox="1"/>
            <p:nvPr/>
          </p:nvSpPr>
          <p:spPr>
            <a:xfrm>
              <a:off x="9797144" y="1600200"/>
              <a:ext cx="2296885" cy="1754326"/>
            </a:xfrm>
            <a:prstGeom prst="rect">
              <a:avLst/>
            </a:prstGeom>
            <a:noFill/>
          </p:spPr>
          <p:txBody>
            <a:bodyPr wrap="square" rtlCol="0">
              <a:spAutoFit/>
            </a:bodyPr>
            <a:lstStyle/>
            <a:p>
              <a:r>
                <a:rPr lang="en-GB" dirty="0" smtClean="0">
                  <a:latin typeface="Gotham Light" pitchFamily="50" charset="0"/>
                  <a:cs typeface="Gotham Light" pitchFamily="50" charset="0"/>
                </a:rPr>
                <a:t>Prototype</a:t>
              </a:r>
            </a:p>
            <a:p>
              <a:r>
                <a:rPr lang="en-GB" dirty="0" smtClean="0">
                  <a:latin typeface="Gotham Light" pitchFamily="50" charset="0"/>
                  <a:cs typeface="Gotham Light" pitchFamily="50" charset="0"/>
                </a:rPr>
                <a:t>This is a object as function</a:t>
              </a:r>
            </a:p>
            <a:p>
              <a:endParaRPr lang="en-GB" dirty="0">
                <a:latin typeface="Gotham Light" pitchFamily="50" charset="0"/>
                <a:cs typeface="Gotham Light" pitchFamily="50" charset="0"/>
              </a:endParaRPr>
            </a:p>
            <a:p>
              <a:r>
                <a:rPr lang="en-GB" dirty="0" smtClean="0">
                  <a:latin typeface="Gotham Light" pitchFamily="50" charset="0"/>
                  <a:cs typeface="Gotham Light" pitchFamily="50" charset="0"/>
                </a:rPr>
                <a:t>Always with capital letter</a:t>
              </a:r>
            </a:p>
          </p:txBody>
        </p:sp>
        <p:sp>
          <p:nvSpPr>
            <p:cNvPr id="7" name="Elipse 6"/>
            <p:cNvSpPr/>
            <p:nvPr/>
          </p:nvSpPr>
          <p:spPr>
            <a:xfrm>
              <a:off x="2405743" y="2471056"/>
              <a:ext cx="2881814" cy="413657"/>
            </a:xfrm>
            <a:prstGeom prst="ellipse">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Conector recto 8"/>
            <p:cNvCxnSpPr>
              <a:endCxn id="6" idx="1"/>
            </p:cNvCxnSpPr>
            <p:nvPr/>
          </p:nvCxnSpPr>
          <p:spPr>
            <a:xfrm flipV="1">
              <a:off x="5287557" y="2477363"/>
              <a:ext cx="4509587" cy="200523"/>
            </a:xfrm>
            <a:prstGeom prst="line">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 name="Grupo 10"/>
          <p:cNvGrpSpPr/>
          <p:nvPr/>
        </p:nvGrpSpPr>
        <p:grpSpPr>
          <a:xfrm>
            <a:off x="4528457" y="4251801"/>
            <a:ext cx="7565571" cy="1754326"/>
            <a:chOff x="2405743" y="1867830"/>
            <a:chExt cx="7565571" cy="1754326"/>
          </a:xfrm>
        </p:grpSpPr>
        <p:sp>
          <p:nvSpPr>
            <p:cNvPr id="12" name="CuadroTexto 11"/>
            <p:cNvSpPr txBox="1"/>
            <p:nvPr/>
          </p:nvSpPr>
          <p:spPr>
            <a:xfrm>
              <a:off x="7674429" y="1867830"/>
              <a:ext cx="2296885" cy="1754326"/>
            </a:xfrm>
            <a:prstGeom prst="rect">
              <a:avLst/>
            </a:prstGeom>
            <a:noFill/>
          </p:spPr>
          <p:txBody>
            <a:bodyPr wrap="square" rtlCol="0">
              <a:spAutoFit/>
            </a:bodyPr>
            <a:lstStyle/>
            <a:p>
              <a:r>
                <a:rPr lang="en-GB" dirty="0" smtClean="0">
                  <a:latin typeface="Gotham Light" pitchFamily="50" charset="0"/>
                  <a:cs typeface="Gotham Light" pitchFamily="50" charset="0"/>
                </a:rPr>
                <a:t>Use the prototype, gives al the functions of that object( you can see this like a class)</a:t>
              </a:r>
            </a:p>
          </p:txBody>
        </p:sp>
        <p:sp>
          <p:nvSpPr>
            <p:cNvPr id="13" name="Elipse 12"/>
            <p:cNvSpPr/>
            <p:nvPr/>
          </p:nvSpPr>
          <p:spPr>
            <a:xfrm>
              <a:off x="2405743" y="2471056"/>
              <a:ext cx="3946470" cy="413657"/>
            </a:xfrm>
            <a:prstGeom prst="ellipse">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ector recto 13"/>
            <p:cNvCxnSpPr>
              <a:stCxn id="13" idx="6"/>
              <a:endCxn id="12" idx="1"/>
            </p:cNvCxnSpPr>
            <p:nvPr/>
          </p:nvCxnSpPr>
          <p:spPr>
            <a:xfrm>
              <a:off x="6352213" y="2677885"/>
              <a:ext cx="1322216" cy="67108"/>
            </a:xfrm>
            <a:prstGeom prst="line">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18" name="CuadroTexto 17"/>
          <p:cNvSpPr txBox="1"/>
          <p:nvPr/>
        </p:nvSpPr>
        <p:spPr>
          <a:xfrm>
            <a:off x="587829" y="391886"/>
            <a:ext cx="5246914" cy="369332"/>
          </a:xfrm>
          <a:prstGeom prst="rect">
            <a:avLst/>
          </a:prstGeom>
          <a:noFill/>
        </p:spPr>
        <p:txBody>
          <a:bodyPr wrap="square" rtlCol="0">
            <a:spAutoFit/>
          </a:bodyPr>
          <a:lstStyle/>
          <a:p>
            <a:r>
              <a:rPr lang="en-GB" i="1" dirty="0" smtClean="0">
                <a:latin typeface="Gotham Light" pitchFamily="50" charset="0"/>
                <a:cs typeface="Gotham Light" pitchFamily="50" charset="0"/>
              </a:rPr>
              <a:t>Objects prototype/class</a:t>
            </a:r>
            <a:endParaRPr lang="en-GB" i="1" dirty="0">
              <a:latin typeface="Gotham Light" pitchFamily="50" charset="0"/>
              <a:cs typeface="Gotham Light" pitchFamily="50" charset="0"/>
            </a:endParaRPr>
          </a:p>
        </p:txBody>
      </p:sp>
      <p:grpSp>
        <p:nvGrpSpPr>
          <p:cNvPr id="20" name="Grupo 19"/>
          <p:cNvGrpSpPr/>
          <p:nvPr/>
        </p:nvGrpSpPr>
        <p:grpSpPr>
          <a:xfrm>
            <a:off x="0" y="1853558"/>
            <a:ext cx="4318728" cy="1733418"/>
            <a:chOff x="968829" y="1151295"/>
            <a:chExt cx="4318728" cy="1733418"/>
          </a:xfrm>
        </p:grpSpPr>
        <p:sp>
          <p:nvSpPr>
            <p:cNvPr id="21" name="CuadroTexto 20"/>
            <p:cNvSpPr txBox="1"/>
            <p:nvPr/>
          </p:nvSpPr>
          <p:spPr>
            <a:xfrm>
              <a:off x="968829" y="1151295"/>
              <a:ext cx="2296885" cy="1384995"/>
            </a:xfrm>
            <a:prstGeom prst="rect">
              <a:avLst/>
            </a:prstGeom>
          </p:spPr>
          <p:txBody>
            <a:bodyPr wrap="square">
              <a:spAutoFit/>
            </a:bodyPr>
            <a:lstStyle>
              <a:defPPr>
                <a:defRPr lang="es-CO"/>
              </a:defPPr>
              <a:lvl1pPr>
                <a:defRPr sz="1400" b="0" i="1">
                  <a:solidFill>
                    <a:srgbClr val="444444"/>
                  </a:solidFill>
                  <a:effectLst/>
                  <a:latin typeface="Consolas" panose="020B0609020204030204" pitchFamily="49" charset="0"/>
                </a:defRPr>
              </a:lvl1pPr>
            </a:lstStyle>
            <a:p>
              <a:r>
                <a:rPr lang="en-GB" dirty="0" err="1"/>
                <a:t>this.property</a:t>
              </a:r>
              <a:r>
                <a:rPr lang="en-GB" dirty="0"/>
                <a:t>/method is very important because then it makes each </a:t>
              </a:r>
              <a:r>
                <a:rPr lang="en-GB" dirty="0" err="1"/>
                <a:t>onject</a:t>
              </a:r>
              <a:r>
                <a:rPr lang="en-GB" dirty="0"/>
                <a:t> be created with this </a:t>
              </a:r>
              <a:r>
                <a:rPr lang="en-GB" dirty="0" err="1"/>
                <a:t>propertyes</a:t>
              </a:r>
              <a:r>
                <a:rPr lang="en-GB" dirty="0"/>
                <a:t> </a:t>
              </a:r>
            </a:p>
          </p:txBody>
        </p:sp>
        <p:sp>
          <p:nvSpPr>
            <p:cNvPr id="22" name="Elipse 21"/>
            <p:cNvSpPr/>
            <p:nvPr/>
          </p:nvSpPr>
          <p:spPr>
            <a:xfrm>
              <a:off x="4180115" y="2471056"/>
              <a:ext cx="1107442" cy="413657"/>
            </a:xfrm>
            <a:prstGeom prst="ellipse">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 name="Conector recto 22"/>
            <p:cNvCxnSpPr>
              <a:stCxn id="22" idx="3"/>
              <a:endCxn id="21" idx="2"/>
            </p:cNvCxnSpPr>
            <p:nvPr/>
          </p:nvCxnSpPr>
          <p:spPr>
            <a:xfrm flipH="1" flipV="1">
              <a:off x="2117272" y="2536290"/>
              <a:ext cx="2225024" cy="287844"/>
            </a:xfrm>
            <a:prstGeom prst="line">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xmlns="" val="275864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cstate="print"/>
          <a:stretch>
            <a:fillRect/>
          </a:stretch>
        </p:blipFill>
        <p:spPr>
          <a:xfrm>
            <a:off x="216228" y="1293967"/>
            <a:ext cx="4676775" cy="2628900"/>
          </a:xfrm>
          <a:prstGeom prst="rect">
            <a:avLst/>
          </a:prstGeom>
        </p:spPr>
      </p:pic>
      <p:pic>
        <p:nvPicPr>
          <p:cNvPr id="5" name="Picture 2" descr="http://red-team-design.com/wp-content/uploads/2011/01/css3-html5-logo-initial.pn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2" name="Tabla 1"/>
          <p:cNvGraphicFramePr>
            <a:graphicFrameLocks noGrp="1"/>
          </p:cNvGraphicFramePr>
          <p:nvPr>
            <p:extLst>
              <p:ext uri="{D42A27DB-BD31-4B8C-83A1-F6EECF244321}">
                <p14:modId xmlns:p14="http://schemas.microsoft.com/office/powerpoint/2010/main" xmlns="" val="1511701344"/>
              </p:ext>
            </p:extLst>
          </p:nvPr>
        </p:nvGraphicFramePr>
        <p:xfrm>
          <a:off x="321735" y="4409704"/>
          <a:ext cx="9972676" cy="853440"/>
        </p:xfrm>
        <a:graphic>
          <a:graphicData uri="http://schemas.openxmlformats.org/drawingml/2006/table">
            <a:tbl>
              <a:tblPr/>
              <a:tblGrid>
                <a:gridCol w="4986338"/>
                <a:gridCol w="4986338"/>
              </a:tblGrid>
              <a:tr h="0">
                <a:tc>
                  <a:txBody>
                    <a:bodyPr/>
                    <a:lstStyle/>
                    <a:p>
                      <a:pPr algn="l" fontAlgn="t"/>
                      <a:r>
                        <a:rPr lang="es-CO" dirty="0" err="1">
                          <a:effectLst/>
                        </a:rPr>
                        <a:t>Tag</a:t>
                      </a:r>
                      <a:endParaRPr lang="es-CO" dirty="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s-CO">
                          <a:effectLst/>
                        </a:rPr>
                        <a:t>Description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fontAlgn="t"/>
                      <a:r>
                        <a:rPr lang="es-CO" u="sng">
                          <a:solidFill>
                            <a:srgbClr val="333333"/>
                          </a:solidFill>
                          <a:effectLst/>
                          <a:hlinkClick r:id="rId4"/>
                        </a:rPr>
                        <a:t>&lt;iframe&gt;</a:t>
                      </a:r>
                      <a:endParaRPr lang="es-CO">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dirty="0">
                          <a:effectLst/>
                        </a:rPr>
                        <a:t>Defines </a:t>
                      </a:r>
                      <a:r>
                        <a:rPr lang="es-CO" dirty="0" err="1">
                          <a:effectLst/>
                        </a:rPr>
                        <a:t>an</a:t>
                      </a:r>
                      <a:r>
                        <a:rPr lang="es-CO" dirty="0">
                          <a:effectLst/>
                        </a:rPr>
                        <a:t> </a:t>
                      </a:r>
                      <a:r>
                        <a:rPr lang="es-CO" dirty="0" err="1">
                          <a:effectLst/>
                        </a:rPr>
                        <a:t>inline</a:t>
                      </a:r>
                      <a:r>
                        <a:rPr lang="es-CO" dirty="0">
                          <a:effectLst/>
                        </a:rPr>
                        <a:t> </a:t>
                      </a:r>
                      <a:r>
                        <a:rPr lang="es-CO" dirty="0" err="1">
                          <a:effectLst/>
                        </a:rPr>
                        <a:t>frame</a:t>
                      </a:r>
                      <a:endParaRPr lang="es-CO" dirty="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bl>
          </a:graphicData>
        </a:graphic>
      </p:graphicFrame>
      <p:graphicFrame>
        <p:nvGraphicFramePr>
          <p:cNvPr id="3" name="Tabla 2"/>
          <p:cNvGraphicFramePr>
            <a:graphicFrameLocks noGrp="1"/>
          </p:cNvGraphicFramePr>
          <p:nvPr>
            <p:extLst>
              <p:ext uri="{D42A27DB-BD31-4B8C-83A1-F6EECF244321}">
                <p14:modId xmlns:p14="http://schemas.microsoft.com/office/powerpoint/2010/main" xmlns="" val="2461312044"/>
              </p:ext>
            </p:extLst>
          </p:nvPr>
        </p:nvGraphicFramePr>
        <p:xfrm>
          <a:off x="321736" y="5444405"/>
          <a:ext cx="9972676" cy="701040"/>
        </p:xfrm>
        <a:graphic>
          <a:graphicData uri="http://schemas.openxmlformats.org/drawingml/2006/table">
            <a:tbl>
              <a:tblPr/>
              <a:tblGrid>
                <a:gridCol w="4986338"/>
                <a:gridCol w="4986338"/>
              </a:tblGrid>
              <a:tr h="0">
                <a:tc>
                  <a:txBody>
                    <a:bodyPr/>
                    <a:lstStyle/>
                    <a:p>
                      <a:pPr fontAlgn="t"/>
                      <a:r>
                        <a:rPr lang="es-CO" u="sng" dirty="0">
                          <a:solidFill>
                            <a:srgbClr val="333333"/>
                          </a:solidFill>
                          <a:effectLst/>
                          <a:hlinkClick r:id="rId5"/>
                        </a:rPr>
                        <a:t>&lt;base&gt;</a:t>
                      </a:r>
                      <a:endParaRPr lang="es-CO" dirty="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dirty="0">
                          <a:effectLst/>
                        </a:rPr>
                        <a:t>Defines a default address or a default target for all links on a page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bl>
          </a:graphicData>
        </a:graphic>
      </p:graphicFrame>
    </p:spTree>
    <p:extLst>
      <p:ext uri="{BB962C8B-B14F-4D97-AF65-F5344CB8AC3E}">
        <p14:creationId xmlns:p14="http://schemas.microsoft.com/office/powerpoint/2010/main" xmlns="" val="199450857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cstate="print"/>
          <a:stretch>
            <a:fillRect/>
          </a:stretch>
        </p:blipFill>
        <p:spPr>
          <a:xfrm>
            <a:off x="1" y="1019523"/>
            <a:ext cx="12094028" cy="5302566"/>
          </a:xfrm>
          <a:prstGeom prst="rect">
            <a:avLst/>
          </a:prstGeom>
        </p:spPr>
      </p:pic>
      <p:sp>
        <p:nvSpPr>
          <p:cNvPr id="5" name="CuadroTexto 4"/>
          <p:cNvSpPr txBox="1"/>
          <p:nvPr/>
        </p:nvSpPr>
        <p:spPr>
          <a:xfrm>
            <a:off x="587829" y="391886"/>
            <a:ext cx="5246914" cy="369332"/>
          </a:xfrm>
          <a:prstGeom prst="rect">
            <a:avLst/>
          </a:prstGeom>
          <a:noFill/>
        </p:spPr>
        <p:txBody>
          <a:bodyPr wrap="square" rtlCol="0">
            <a:spAutoFit/>
          </a:bodyPr>
          <a:lstStyle/>
          <a:p>
            <a:r>
              <a:rPr lang="en-GB" i="1" dirty="0" smtClean="0">
                <a:latin typeface="Gotham Light" pitchFamily="50" charset="0"/>
                <a:cs typeface="Gotham Light" pitchFamily="50" charset="0"/>
              </a:rPr>
              <a:t>Objects prototype/class – example 2</a:t>
            </a:r>
            <a:endParaRPr lang="en-GB" i="1" dirty="0">
              <a:latin typeface="Gotham Light" pitchFamily="50" charset="0"/>
              <a:cs typeface="Gotham Light" pitchFamily="50" charset="0"/>
            </a:endParaRPr>
          </a:p>
        </p:txBody>
      </p:sp>
    </p:spTree>
    <p:extLst>
      <p:ext uri="{BB962C8B-B14F-4D97-AF65-F5344CB8AC3E}">
        <p14:creationId xmlns:p14="http://schemas.microsoft.com/office/powerpoint/2010/main" xmlns="" val="1320150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435429" y="239486"/>
            <a:ext cx="5246914" cy="369332"/>
          </a:xfrm>
          <a:prstGeom prst="rect">
            <a:avLst/>
          </a:prstGeom>
          <a:noFill/>
        </p:spPr>
        <p:txBody>
          <a:bodyPr wrap="square" rtlCol="0">
            <a:spAutoFit/>
          </a:bodyPr>
          <a:lstStyle/>
          <a:p>
            <a:r>
              <a:rPr lang="en-GB" i="1" dirty="0" smtClean="0">
                <a:latin typeface="Gotham Light" pitchFamily="50" charset="0"/>
                <a:cs typeface="Gotham Light" pitchFamily="50" charset="0"/>
              </a:rPr>
              <a:t>Objects</a:t>
            </a:r>
            <a:endParaRPr lang="en-GB" i="1" dirty="0">
              <a:latin typeface="Gotham Light" pitchFamily="50" charset="0"/>
              <a:cs typeface="Gotham Light" pitchFamily="50" charset="0"/>
            </a:endParaRPr>
          </a:p>
        </p:txBody>
      </p:sp>
    </p:spTree>
    <p:extLst>
      <p:ext uri="{BB962C8B-B14F-4D97-AF65-F5344CB8AC3E}">
        <p14:creationId xmlns:p14="http://schemas.microsoft.com/office/powerpoint/2010/main" xmlns="" val="352629282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435429" y="239486"/>
            <a:ext cx="5246914" cy="369332"/>
          </a:xfrm>
          <a:prstGeom prst="rect">
            <a:avLst/>
          </a:prstGeom>
          <a:noFill/>
        </p:spPr>
        <p:txBody>
          <a:bodyPr wrap="square" rtlCol="0">
            <a:spAutoFit/>
          </a:bodyPr>
          <a:lstStyle/>
          <a:p>
            <a:r>
              <a:rPr lang="en-GB" i="1" dirty="0" smtClean="0">
                <a:latin typeface="Gotham Light" pitchFamily="50" charset="0"/>
                <a:cs typeface="Gotham Light" pitchFamily="50" charset="0"/>
              </a:rPr>
              <a:t>Connect with HTML</a:t>
            </a:r>
            <a:endParaRPr lang="en-GB" i="1" dirty="0">
              <a:latin typeface="Gotham Light" pitchFamily="50" charset="0"/>
              <a:cs typeface="Gotham Light" pitchFamily="50" charset="0"/>
            </a:endParaRPr>
          </a:p>
        </p:txBody>
      </p:sp>
    </p:spTree>
    <p:extLst>
      <p:ext uri="{BB962C8B-B14F-4D97-AF65-F5344CB8AC3E}">
        <p14:creationId xmlns:p14="http://schemas.microsoft.com/office/powerpoint/2010/main" xmlns="" val="607785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err="1" smtClean="0"/>
              <a:t>oop</a:t>
            </a:r>
            <a:endParaRPr lang="en-GB" dirty="0"/>
          </a:p>
        </p:txBody>
      </p:sp>
      <p:sp>
        <p:nvSpPr>
          <p:cNvPr id="3" name="Marcador de contenido 2"/>
          <p:cNvSpPr>
            <a:spLocks noGrp="1"/>
          </p:cNvSpPr>
          <p:nvPr>
            <p:ph idx="1"/>
          </p:nvPr>
        </p:nvSpPr>
        <p:spPr/>
        <p:txBody>
          <a:bodyPr/>
          <a:lstStyle/>
          <a:p>
            <a:r>
              <a:rPr lang="en-GB" dirty="0" smtClean="0">
                <a:hlinkClick r:id="rId2"/>
              </a:rPr>
              <a:t>http://javascript.info/tutorial/oop</a:t>
            </a:r>
            <a:r>
              <a:rPr lang="en-GB" dirty="0" smtClean="0"/>
              <a:t> </a:t>
            </a:r>
          </a:p>
          <a:p>
            <a:endParaRPr lang="en-GB" dirty="0"/>
          </a:p>
          <a:p>
            <a:r>
              <a:rPr lang="en-GB" dirty="0" smtClean="0"/>
              <a:t>The 3 pillars</a:t>
            </a:r>
            <a:endParaRPr lang="en-GB" dirty="0"/>
          </a:p>
        </p:txBody>
      </p:sp>
    </p:spTree>
    <p:extLst>
      <p:ext uri="{BB962C8B-B14F-4D97-AF65-F5344CB8AC3E}">
        <p14:creationId xmlns:p14="http://schemas.microsoft.com/office/powerpoint/2010/main" xmlns="" val="150231174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HEROKU</a:t>
            </a:r>
            <a:endParaRPr lang="en-GB" dirty="0"/>
          </a:p>
        </p:txBody>
      </p:sp>
      <p:sp>
        <p:nvSpPr>
          <p:cNvPr id="3" name="Marcador de contenido 2"/>
          <p:cNvSpPr>
            <a:spLocks noGrp="1"/>
          </p:cNvSpPr>
          <p:nvPr>
            <p:ph idx="1"/>
          </p:nvPr>
        </p:nvSpPr>
        <p:spPr/>
        <p:txBody>
          <a:bodyPr/>
          <a:lstStyle/>
          <a:p>
            <a:r>
              <a:rPr lang="en-GB" dirty="0"/>
              <a:t>https://www.heroku.com/</a:t>
            </a:r>
          </a:p>
        </p:txBody>
      </p:sp>
    </p:spTree>
    <p:extLst>
      <p:ext uri="{BB962C8B-B14F-4D97-AF65-F5344CB8AC3E}">
        <p14:creationId xmlns:p14="http://schemas.microsoft.com/office/powerpoint/2010/main" xmlns="" val="91931020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559169" y="822011"/>
            <a:ext cx="6096000" cy="923330"/>
          </a:xfrm>
          <a:prstGeom prst="rect">
            <a:avLst/>
          </a:prstGeom>
        </p:spPr>
        <p:txBody>
          <a:bodyPr>
            <a:spAutoFit/>
          </a:bodyPr>
          <a:lstStyle/>
          <a:p>
            <a:pPr>
              <a:buFont typeface="+mj-lt"/>
              <a:buAutoNum type="arabicPeriod"/>
            </a:pPr>
            <a:r>
              <a:rPr lang="en-US" b="1" dirty="0">
                <a:solidFill>
                  <a:srgbClr val="222222"/>
                </a:solidFill>
                <a:latin typeface="arial" panose="020B0604020202020204" pitchFamily="34" charset="0"/>
              </a:rPr>
              <a:t>Economics</a:t>
            </a:r>
            <a:r>
              <a:rPr lang="en-US" dirty="0">
                <a:solidFill>
                  <a:srgbClr val="222222"/>
                </a:solidFill>
                <a:latin typeface="arial" panose="020B0604020202020204" pitchFamily="34" charset="0"/>
              </a:rPr>
              <a:t> is the social science that seeks to describe the factors which determine the production, distribution and consumption of goods and services.</a:t>
            </a:r>
            <a:endParaRPr lang="en-US" b="0" i="0" dirty="0">
              <a:solidFill>
                <a:srgbClr val="222222"/>
              </a:solidFill>
              <a:effectLst/>
              <a:latin typeface="arial" panose="020B0604020202020204" pitchFamily="34" charset="0"/>
            </a:endParaRPr>
          </a:p>
        </p:txBody>
      </p:sp>
      <p:sp>
        <p:nvSpPr>
          <p:cNvPr id="5" name="Rectángulo 4"/>
          <p:cNvSpPr/>
          <p:nvPr/>
        </p:nvSpPr>
        <p:spPr>
          <a:xfrm>
            <a:off x="1559169" y="2064658"/>
            <a:ext cx="6096000" cy="1200329"/>
          </a:xfrm>
          <a:prstGeom prst="rect">
            <a:avLst/>
          </a:prstGeom>
        </p:spPr>
        <p:txBody>
          <a:bodyPr>
            <a:spAutoFit/>
          </a:bodyPr>
          <a:lstStyle/>
          <a:p>
            <a:pPr>
              <a:buFont typeface="+mj-lt"/>
              <a:buAutoNum type="arabicPeriod"/>
            </a:pPr>
            <a:r>
              <a:rPr lang="en-US" b="1" dirty="0">
                <a:solidFill>
                  <a:srgbClr val="222222"/>
                </a:solidFill>
                <a:latin typeface="Gotham Light" pitchFamily="50" charset="0"/>
                <a:cs typeface="Gotham Light" pitchFamily="50" charset="0"/>
              </a:rPr>
              <a:t>Economics</a:t>
            </a:r>
            <a:r>
              <a:rPr lang="en-US" dirty="0">
                <a:solidFill>
                  <a:srgbClr val="222222"/>
                </a:solidFill>
                <a:latin typeface="Gotham Light" pitchFamily="50" charset="0"/>
                <a:cs typeface="Gotham Light" pitchFamily="50" charset="0"/>
              </a:rPr>
              <a:t> is the social science that seeks to describe the factors which determine the production, distribution and consumption of goods and services.</a:t>
            </a:r>
            <a:endParaRPr lang="en-US" b="0" i="0" dirty="0">
              <a:solidFill>
                <a:srgbClr val="222222"/>
              </a:solidFill>
              <a:effectLst/>
              <a:latin typeface="Gotham Light" pitchFamily="50" charset="0"/>
              <a:cs typeface="Gotham Light" pitchFamily="50" charset="0"/>
            </a:endParaRPr>
          </a:p>
        </p:txBody>
      </p:sp>
      <p:sp>
        <p:nvSpPr>
          <p:cNvPr id="6" name="Rectángulo 5"/>
          <p:cNvSpPr/>
          <p:nvPr/>
        </p:nvSpPr>
        <p:spPr>
          <a:xfrm>
            <a:off x="1559169" y="3459705"/>
            <a:ext cx="6096000" cy="923330"/>
          </a:xfrm>
          <a:prstGeom prst="rect">
            <a:avLst/>
          </a:prstGeom>
        </p:spPr>
        <p:txBody>
          <a:bodyPr>
            <a:spAutoFit/>
          </a:bodyPr>
          <a:lstStyle/>
          <a:p>
            <a:pPr>
              <a:buFont typeface="+mj-lt"/>
              <a:buAutoNum type="arabicPeriod"/>
            </a:pPr>
            <a:r>
              <a:rPr lang="en-US" b="1" dirty="0">
                <a:solidFill>
                  <a:srgbClr val="222222"/>
                </a:solidFill>
                <a:latin typeface="Archer Book" panose="02000000000000000000" pitchFamily="50" charset="0"/>
              </a:rPr>
              <a:t>Economics</a:t>
            </a:r>
            <a:r>
              <a:rPr lang="en-US" dirty="0">
                <a:solidFill>
                  <a:srgbClr val="222222"/>
                </a:solidFill>
                <a:latin typeface="Archer Book" panose="02000000000000000000" pitchFamily="50" charset="0"/>
              </a:rPr>
              <a:t> is the social science that seeks to describe the factors which determine the production, distribution and consumption of goods and services.</a:t>
            </a:r>
            <a:endParaRPr lang="en-US" b="0" i="0" dirty="0">
              <a:solidFill>
                <a:srgbClr val="222222"/>
              </a:solidFill>
              <a:effectLst/>
              <a:latin typeface="Archer Book" panose="02000000000000000000" pitchFamily="50" charset="0"/>
            </a:endParaRPr>
          </a:p>
        </p:txBody>
      </p:sp>
    </p:spTree>
    <p:extLst>
      <p:ext uri="{BB962C8B-B14F-4D97-AF65-F5344CB8AC3E}">
        <p14:creationId xmlns:p14="http://schemas.microsoft.com/office/powerpoint/2010/main" xmlns="" val="3607672578"/>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29956</TotalTime>
  <Words>4914</Words>
  <Application>Microsoft Office PowerPoint</Application>
  <PresentationFormat>Aangepast</PresentationFormat>
  <Paragraphs>1138</Paragraphs>
  <Slides>95</Slides>
  <Notes>2</Notes>
  <HiddenSlides>2</HiddenSlides>
  <MMClips>0</MMClips>
  <ScaleCrop>false</ScaleCrop>
  <HeadingPairs>
    <vt:vector size="4" baseType="variant">
      <vt:variant>
        <vt:lpstr>Thema</vt:lpstr>
      </vt:variant>
      <vt:variant>
        <vt:i4>1</vt:i4>
      </vt:variant>
      <vt:variant>
        <vt:lpstr>Diatitels</vt:lpstr>
      </vt:variant>
      <vt:variant>
        <vt:i4>95</vt:i4>
      </vt:variant>
    </vt:vector>
  </HeadingPairs>
  <TitlesOfParts>
    <vt:vector size="96" baseType="lpstr">
      <vt:lpstr>Tema de Office</vt:lpstr>
      <vt:lpstr>Dia 1</vt:lpstr>
      <vt:lpstr>Dia 2</vt:lpstr>
      <vt:lpstr>Dia 3</vt:lpstr>
      <vt:lpstr>Dia 4</vt:lpstr>
      <vt:lpstr>Dia 5</vt:lpstr>
      <vt:lpstr>Dia 6</vt:lpstr>
      <vt:lpstr>Dia 7</vt:lpstr>
      <vt:lpstr>Dia 8</vt:lpstr>
      <vt:lpstr>Dia 9</vt:lpstr>
      <vt:lpstr>Dia 10</vt:lpstr>
      <vt:lpstr>Dia 11</vt:lpstr>
      <vt:lpstr>Classes</vt:lpstr>
      <vt:lpstr>Resposive web design</vt:lpstr>
      <vt:lpstr>Adobe CC color</vt:lpstr>
      <vt:lpstr>Dia 15</vt:lpstr>
      <vt:lpstr>Form, imput element  --- action , type attribute</vt:lpstr>
      <vt:lpstr>Forms – new elements</vt:lpstr>
      <vt:lpstr>&lt;canvas&gt;  and &lt;svg&gt; --- a container for graphics  </vt:lpstr>
      <vt:lpstr>Dia 19</vt:lpstr>
      <vt:lpstr>&lt;video&gt;</vt:lpstr>
      <vt:lpstr>&lt;iframe&gt; &lt;embed&gt;  and &lt;object&gt; from plog in or call other html page</vt:lpstr>
      <vt:lpstr>Geo location</vt:lpstr>
      <vt:lpstr>Drag and drop – it is an attribute</vt:lpstr>
      <vt:lpstr>Manifesto Cache is for making webpages that load ofline</vt:lpstr>
      <vt:lpstr>Dia 25</vt:lpstr>
      <vt:lpstr>Html events</vt:lpstr>
      <vt:lpstr>Dia 27</vt:lpstr>
      <vt:lpstr>Dia 28</vt:lpstr>
      <vt:lpstr>Dia 29</vt:lpstr>
      <vt:lpstr>Dia 30</vt:lpstr>
      <vt:lpstr>Dia 31</vt:lpstr>
      <vt:lpstr>Dia 32</vt:lpstr>
      <vt:lpstr>Dia 33</vt:lpstr>
      <vt:lpstr>Dia 34</vt:lpstr>
      <vt:lpstr>Dia 35</vt:lpstr>
      <vt:lpstr>Dia 36</vt:lpstr>
      <vt:lpstr>Dia 37</vt:lpstr>
      <vt:lpstr>Dia 38</vt:lpstr>
      <vt:lpstr>Dia 39</vt:lpstr>
      <vt:lpstr>Dia 40</vt:lpstr>
      <vt:lpstr>Dia 41</vt:lpstr>
      <vt:lpstr>Css3 – cool and new</vt:lpstr>
      <vt:lpstr>Background image</vt:lpstr>
      <vt:lpstr>Gradients </vt:lpstr>
      <vt:lpstr>Shadows </vt:lpstr>
      <vt:lpstr>Some other text options </vt:lpstr>
      <vt:lpstr>Put different fonts</vt:lpstr>
      <vt:lpstr>Animaitons on css</vt:lpstr>
      <vt:lpstr>Dom</vt:lpstr>
      <vt:lpstr>Github course </vt:lpstr>
      <vt:lpstr>git</vt:lpstr>
      <vt:lpstr>github</vt:lpstr>
      <vt:lpstr>Git hub – conflict resolution</vt:lpstr>
      <vt:lpstr>For other team members to connect to my project</vt:lpstr>
      <vt:lpstr>Add colaborators</vt:lpstr>
      <vt:lpstr>bootstrap</vt:lpstr>
      <vt:lpstr>Dia 57</vt:lpstr>
      <vt:lpstr>Dia 58</vt:lpstr>
      <vt:lpstr>Dia 59</vt:lpstr>
      <vt:lpstr>Dia 60</vt:lpstr>
      <vt:lpstr>Dia 61</vt:lpstr>
      <vt:lpstr>Bootstrap Jumbotron and Page Header</vt:lpstr>
      <vt:lpstr>Dia 63</vt:lpstr>
      <vt:lpstr>Alerts</vt:lpstr>
      <vt:lpstr>Dia 65</vt:lpstr>
      <vt:lpstr>Dia 66</vt:lpstr>
      <vt:lpstr>Dia 67</vt:lpstr>
      <vt:lpstr>Dia 68</vt:lpstr>
      <vt:lpstr>forms</vt:lpstr>
      <vt:lpstr>List group</vt:lpstr>
      <vt:lpstr>dropdown</vt:lpstr>
      <vt:lpstr>Dia 72</vt:lpstr>
      <vt:lpstr>Dia 73</vt:lpstr>
      <vt:lpstr>Dia 74</vt:lpstr>
      <vt:lpstr>Dia 75</vt:lpstr>
      <vt:lpstr>Dia 76</vt:lpstr>
      <vt:lpstr>Dia 77</vt:lpstr>
      <vt:lpstr>Dia 78</vt:lpstr>
      <vt:lpstr>Dia 79</vt:lpstr>
      <vt:lpstr>Dia 80</vt:lpstr>
      <vt:lpstr>Dia 81</vt:lpstr>
      <vt:lpstr>Dia 82</vt:lpstr>
      <vt:lpstr>Setting un your computer</vt:lpstr>
      <vt:lpstr>Diagram of how JavaScript works</vt:lpstr>
      <vt:lpstr>Dia 85</vt:lpstr>
      <vt:lpstr>Dia 86</vt:lpstr>
      <vt:lpstr>Dia 87</vt:lpstr>
      <vt:lpstr>Dia 88</vt:lpstr>
      <vt:lpstr>Dia 89</vt:lpstr>
      <vt:lpstr>Dia 90</vt:lpstr>
      <vt:lpstr>Dia 91</vt:lpstr>
      <vt:lpstr>Dia 92</vt:lpstr>
      <vt:lpstr>oop</vt:lpstr>
      <vt:lpstr>HEROKU</vt:lpstr>
      <vt:lpstr>Dia 95</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David Mendieta</dc:creator>
  <cp:lastModifiedBy>Evert Van Bogaert</cp:lastModifiedBy>
  <cp:revision>264</cp:revision>
  <dcterms:created xsi:type="dcterms:W3CDTF">2015-05-31T11:56:34Z</dcterms:created>
  <dcterms:modified xsi:type="dcterms:W3CDTF">2015-07-14T08:17:18Z</dcterms:modified>
</cp:coreProperties>
</file>